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9"/>
  </p:notesMasterIdLst>
  <p:sldIdLst>
    <p:sldId id="256" r:id="rId3"/>
    <p:sldId id="881" r:id="rId4"/>
    <p:sldId id="882" r:id="rId5"/>
    <p:sldId id="883" r:id="rId6"/>
    <p:sldId id="884" r:id="rId7"/>
    <p:sldId id="885" r:id="rId8"/>
    <p:sldId id="886" r:id="rId9"/>
    <p:sldId id="887" r:id="rId10"/>
    <p:sldId id="888" r:id="rId11"/>
    <p:sldId id="889" r:id="rId12"/>
    <p:sldId id="890" r:id="rId13"/>
    <p:sldId id="891" r:id="rId14"/>
    <p:sldId id="892" r:id="rId15"/>
    <p:sldId id="893" r:id="rId16"/>
    <p:sldId id="894" r:id="rId17"/>
    <p:sldId id="895" r:id="rId18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8" d="100"/>
          <a:sy n="78" d="100"/>
        </p:scale>
        <p:origin x="850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BDFB77F-6AFE-448B-8C09-62C91B87D16B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4" name="Slayt Resmi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6F7CFC-9683-402C-9F13-CAF40833C5DA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861114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34258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52861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730607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87564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8309363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91473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01844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1876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72079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66101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48091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058929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950265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938778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82992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60B6AF64-9F1C-87BB-E28A-1AEE1924FAC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A21ECAE1-DBED-1200-94F4-8844F7485CF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tıklayın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D3ED6EFA-91A3-B6D1-14D6-A766E495CD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855021F7-D701-BCB6-5C08-0A3D2E00C9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85602710-6E0A-A7A9-EC9F-F876D2E628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2965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 ve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05D1AB8-9F58-05A2-5C92-868E3825BE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0BAB236D-3448-F6DD-2F9A-1BFB691BAF1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F049F906-1F65-E44C-FADF-AFEF6B1AE3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84F67871-CE3D-0B17-C216-CAD5E36FFF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E05EC547-1F04-005D-9BE5-41134A5E10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649342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>
            <a:extLst>
              <a:ext uri="{FF2B5EF4-FFF2-40B4-BE49-F238E27FC236}">
                <a16:creationId xmlns:a16="http://schemas.microsoft.com/office/drawing/2014/main" id="{FB45B776-CB38-A78C-D972-BFDFA206462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29485B76-2D70-A9F6-14EA-B08DBEEF6C5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990E18F4-0EA5-8B59-E7C3-8A8A8B15DA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F5E3AF2B-3C07-0434-5492-9E7798CF04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2DB4AEEE-7E2F-ABBC-55D6-642881782E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7977764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10748316" y="-647180"/>
            <a:ext cx="843233" cy="2478751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120634" y="-419837"/>
            <a:ext cx="1752524" cy="43551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363550" y="2472691"/>
            <a:ext cx="1854641" cy="2773168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102249" y="4279128"/>
            <a:ext cx="2645200" cy="3168749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525847" y="5135231"/>
            <a:ext cx="2912896" cy="3489508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10565996" y="-510202"/>
            <a:ext cx="2308960" cy="2327377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11753220" y="325119"/>
            <a:ext cx="1259423" cy="3129692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11067837" y="4979184"/>
            <a:ext cx="1671104" cy="251832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10782961" y="5988806"/>
            <a:ext cx="1270320" cy="1914341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5005933" y="4557233"/>
            <a:ext cx="5928400" cy="5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5005933" y="1443733"/>
            <a:ext cx="6235200" cy="28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10864637" y="4775984"/>
            <a:ext cx="1671104" cy="251832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10579761" y="5785606"/>
            <a:ext cx="1270320" cy="1914341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777951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642206" y="5417189"/>
            <a:ext cx="1283764" cy="191956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10082865" y="-1117451"/>
            <a:ext cx="2303723" cy="2759593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950800" y="1530600"/>
            <a:ext cx="10412000" cy="47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950800" y="603100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69618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110158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6791200" y="1817533"/>
            <a:ext cx="4450000" cy="14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6791200" y="3374385"/>
            <a:ext cx="4450000" cy="1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133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133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133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133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133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133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133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133"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5875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Thank you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7375800" y="3950667"/>
            <a:ext cx="3450000" cy="1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6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930300" y="2714997"/>
            <a:ext cx="4291600" cy="1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7375800" y="705200"/>
            <a:ext cx="3206400" cy="11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7375800" y="1810800"/>
            <a:ext cx="3450400" cy="11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1329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1038518" y="5067185"/>
            <a:ext cx="1140633" cy="2834696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305400" y="5157694"/>
            <a:ext cx="1789152" cy="1803423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88215" y="4337904"/>
            <a:ext cx="457861" cy="962557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11083672" y="592195"/>
            <a:ext cx="658601" cy="840453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9234632" y="-542747"/>
            <a:ext cx="1789361" cy="1804752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378377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11151367" y="-111970"/>
            <a:ext cx="1140637" cy="2834615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710621" y="4030274"/>
            <a:ext cx="658555" cy="839777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256569" y="5132908"/>
            <a:ext cx="1789143" cy="1803413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9611349" y="-1204180"/>
            <a:ext cx="843233" cy="2478751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9978106" y="-887997"/>
            <a:ext cx="2089473" cy="2503031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3383108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9721220" y="-745311"/>
            <a:ext cx="2076587" cy="2487593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456491" y="2291371"/>
            <a:ext cx="1060477" cy="1352347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933680" y="2119679"/>
            <a:ext cx="470307" cy="988791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407376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A5637E6E-8D6F-B48B-295A-182ACBD52B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44C4A2BA-71DD-69C0-61C2-C6B720E62F3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ADDA40D2-0EA0-3D54-9585-1D209F89DB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ED544CE0-3B68-46B0-64E6-D0D90C6A4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6DED4E91-4F6E-D65E-487E-5814897696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988002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 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7AB96C99-302B-410C-6C99-10D00AC8EB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DF98FEB9-413D-5853-7C92-64A8D2CB13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9DCEF75B-38CA-11C9-4B19-465494619F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2D7801BD-1765-0655-6FE3-CA3DA57578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9BF98F8D-E229-7837-9EB5-13AE807A4C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0113215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899594C2-C7F1-9CA1-F920-6CE139A5F4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C9459810-BEB2-F2BF-3A3A-FF4C277133B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8B38983D-43AC-4FBF-774E-6C83A0EDB2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F597D39A-80F8-D79D-B350-75BD10DEB5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BDB26340-2663-6BED-0794-5F3FE37CFA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0797FB33-E817-09BA-453F-DCA3055D07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896966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3DD5C799-28E2-13A5-EC3A-E74D0B3CE4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E3D56B74-138C-DBA2-4DE6-C8E67BCC1E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65411FF8-5295-F544-FFBC-C7C18DD504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>
            <a:extLst>
              <a:ext uri="{FF2B5EF4-FFF2-40B4-BE49-F238E27FC236}">
                <a16:creationId xmlns:a16="http://schemas.microsoft.com/office/drawing/2014/main" id="{6E514BC2-B80B-F80C-6534-085C76F8595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6" name="İçerik Yer Tutucusu 5">
            <a:extLst>
              <a:ext uri="{FF2B5EF4-FFF2-40B4-BE49-F238E27FC236}">
                <a16:creationId xmlns:a16="http://schemas.microsoft.com/office/drawing/2014/main" id="{EF4E8B5A-3265-F510-67A3-01A88FB868C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>
            <a:extLst>
              <a:ext uri="{FF2B5EF4-FFF2-40B4-BE49-F238E27FC236}">
                <a16:creationId xmlns:a16="http://schemas.microsoft.com/office/drawing/2014/main" id="{27D06461-6F68-B034-3195-C64B8E7964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8" name="Alt Bilgi Yer Tutucusu 7">
            <a:extLst>
              <a:ext uri="{FF2B5EF4-FFF2-40B4-BE49-F238E27FC236}">
                <a16:creationId xmlns:a16="http://schemas.microsoft.com/office/drawing/2014/main" id="{6D11001F-B477-5759-4998-03323CBF15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>
            <a:extLst>
              <a:ext uri="{FF2B5EF4-FFF2-40B4-BE49-F238E27FC236}">
                <a16:creationId xmlns:a16="http://schemas.microsoft.com/office/drawing/2014/main" id="{8B13D023-143F-697D-3D0B-8490C2B201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076306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89B8E641-43F8-9276-5470-8152176EB0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Veri Yer Tutucusu 2">
            <a:extLst>
              <a:ext uri="{FF2B5EF4-FFF2-40B4-BE49-F238E27FC236}">
                <a16:creationId xmlns:a16="http://schemas.microsoft.com/office/drawing/2014/main" id="{DF970269-7C24-1132-9A04-77170D1F54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4" name="Alt Bilgi Yer Tutucusu 3">
            <a:extLst>
              <a:ext uri="{FF2B5EF4-FFF2-40B4-BE49-F238E27FC236}">
                <a16:creationId xmlns:a16="http://schemas.microsoft.com/office/drawing/2014/main" id="{1BCB1322-838A-FC8E-13B9-93FDBA540F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CB81615A-BADB-BC09-7A89-EF1B8B2CE8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567947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>
            <a:extLst>
              <a:ext uri="{FF2B5EF4-FFF2-40B4-BE49-F238E27FC236}">
                <a16:creationId xmlns:a16="http://schemas.microsoft.com/office/drawing/2014/main" id="{C25C5711-44E4-7C85-1233-9EECE1F5D9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3" name="Alt Bilgi Yer Tutucusu 2">
            <a:extLst>
              <a:ext uri="{FF2B5EF4-FFF2-40B4-BE49-F238E27FC236}">
                <a16:creationId xmlns:a16="http://schemas.microsoft.com/office/drawing/2014/main" id="{CEC5B32A-F236-5013-2CAD-B1BAA3CD30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D741F1D6-592C-25A6-74E7-5E5EAC8DD7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594375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8A3B29E6-5996-39E8-5E6F-1ADEC1850C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2B98B542-3AD8-C1D7-16F0-FC0845601E3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2378701F-C0A0-C93F-278B-DD1EA68EFBD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7489E8CC-76F4-46DA-A93F-C40F84F5A4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11D9D9CA-21B8-7A43-5667-C1E8285A96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8561A074-024F-0196-7513-9E953E1E2E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854219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C777425F-EE7E-455E-2B67-C5A4BC0899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Resim Yer Tutucusu 2">
            <a:extLst>
              <a:ext uri="{FF2B5EF4-FFF2-40B4-BE49-F238E27FC236}">
                <a16:creationId xmlns:a16="http://schemas.microsoft.com/office/drawing/2014/main" id="{404E5908-5ED6-7BAC-7B00-0D6761BAB78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AC8D3A54-52DC-0088-8301-E988A032E60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437BA09E-DF1E-032E-B3D6-E0118E2D19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86F2D379-882F-5E38-65E4-60EBA5AA22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825D3ABF-D96D-1541-1F54-EF0519CF58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87021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>
            <a:extLst>
              <a:ext uri="{FF2B5EF4-FFF2-40B4-BE49-F238E27FC236}">
                <a16:creationId xmlns:a16="http://schemas.microsoft.com/office/drawing/2014/main" id="{8D0F9D5A-133D-AB4D-499D-15567BA616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1B25F63E-887E-BF58-CC21-EE7EBA2D17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81ABD719-2260-CAD9-5E8D-067C25B1705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5B95B6E-D191-4C68-98F4-47767A5E88E1}" type="datetimeFigureOut">
              <a:rPr lang="tr-TR" smtClean="0"/>
              <a:t>29.10.2025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769EA07C-FD02-84E6-12AB-7CA812924A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FAACFA04-5826-2758-BE91-08279C6DF7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72D8C62-9E7A-4CD8-B516-23C7DAD9FD5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685513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400" y="603100"/>
            <a:ext cx="10271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400" y="1536633"/>
            <a:ext cx="10271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0626321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6263600" y="5864781"/>
            <a:ext cx="5928400" cy="58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tr-TR" dirty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4640767" y="2080517"/>
            <a:ext cx="7186067" cy="288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tr-TR" dirty="0"/>
              <a:t>Wild </a:t>
            </a:r>
            <a:r>
              <a:rPr lang="tr-TR" dirty="0" err="1"/>
              <a:t>Animal</a:t>
            </a:r>
            <a:r>
              <a:rPr lang="tr-TR" dirty="0"/>
              <a:t> </a:t>
            </a:r>
            <a:r>
              <a:rPr lang="tr-TR" dirty="0" err="1"/>
              <a:t>Behaviors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950802" y="1607501"/>
            <a:ext cx="3570677" cy="3551689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6690" y="1208551"/>
            <a:ext cx="4409677" cy="4462407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AACB2D9B-4B2F-4943-82C0-6F295070212F}"/>
              </a:ext>
            </a:extLst>
          </p:cNvPr>
          <p:cNvSpPr txBox="1">
            <a:spLocks/>
          </p:cNvSpPr>
          <p:nvPr/>
        </p:nvSpPr>
        <p:spPr>
          <a:xfrm>
            <a:off x="6508264" y="1845501"/>
            <a:ext cx="5329560" cy="51457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Some termites, such as subterranean termites such as Formosan, when in alarm state they bang their heads against a substrate, producing sound and vibrating the substrate.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Millions of colony termites can do this simultaneously, producing a sound that can be heard several meters around the nest.</a:t>
            </a:r>
            <a:endParaRPr lang="en-GB" sz="2133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0392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B44586-FACC-4851-B1ED-DBE3F08753C5}"/>
              </a:ext>
            </a:extLst>
          </p:cNvPr>
          <p:cNvSpPr txBox="1">
            <a:spLocks/>
          </p:cNvSpPr>
          <p:nvPr/>
        </p:nvSpPr>
        <p:spPr>
          <a:xfrm>
            <a:off x="675934" y="2960352"/>
            <a:ext cx="3540933" cy="34888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US" sz="1867" kern="0" dirty="0">
                <a:solidFill>
                  <a:srgbClr val="2B2823"/>
                </a:solidFill>
              </a:rPr>
              <a:t>Woodpeckers, like spotted woodpeckers, click tree hollows as a way of attracting mates.</a:t>
            </a:r>
            <a:endParaRPr lang="en-GB" sz="1867" kern="0" dirty="0">
              <a:solidFill>
                <a:srgbClr val="2B2823"/>
              </a:solidFill>
            </a:endParaRPr>
          </a:p>
        </p:txBody>
      </p:sp>
      <p:pic>
        <p:nvPicPr>
          <p:cNvPr id="7" name="Picture 4">
            <a:extLst>
              <a:ext uri="{FF2B5EF4-FFF2-40B4-BE49-F238E27FC236}">
                <a16:creationId xmlns:a16="http://schemas.microsoft.com/office/drawing/2014/main" id="{497725C1-D67C-4C07-8917-F94AF746866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7261" y="1722836"/>
            <a:ext cx="6402779" cy="426780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69039526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2948" y="1208621"/>
            <a:ext cx="4412235" cy="441759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Title 1">
            <a:extLst>
              <a:ext uri="{FF2B5EF4-FFF2-40B4-BE49-F238E27FC236}">
                <a16:creationId xmlns:a16="http://schemas.microsoft.com/office/drawing/2014/main" id="{D044154E-1A0B-4D08-80DF-676B311D8C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66917" y="1453184"/>
            <a:ext cx="10271200" cy="763600"/>
          </a:xfrm>
        </p:spPr>
        <p:txBody>
          <a:bodyPr>
            <a:normAutofit fontScale="90000"/>
          </a:bodyPr>
          <a:lstStyle/>
          <a:p>
            <a:r>
              <a:rPr lang="en-GB" dirty="0" err="1"/>
              <a:t>Choring</a:t>
            </a:r>
            <a:r>
              <a:rPr lang="en-GB" dirty="0"/>
              <a:t> In Chorus</a:t>
            </a:r>
            <a:br>
              <a:rPr lang="en-GB" dirty="0"/>
            </a:br>
            <a:endParaRPr lang="en-GB" dirty="0"/>
          </a:p>
        </p:txBody>
      </p:sp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9C26EA76-C6D3-4E66-BEE9-5E2A59919B2B}"/>
              </a:ext>
            </a:extLst>
          </p:cNvPr>
          <p:cNvSpPr txBox="1">
            <a:spLocks/>
          </p:cNvSpPr>
          <p:nvPr/>
        </p:nvSpPr>
        <p:spPr>
          <a:xfrm>
            <a:off x="6221555" y="2216784"/>
            <a:ext cx="5280332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Especially in the summer, we hear insects and frogs making such sounds and "singing together".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As all males try to sing before the “leader” to attract the female – each individual tries to sing first and be heard – such a “chorus” situation arises.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en-GB" sz="2133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711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04033376-6268-4796-9E97-D27887D717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34191" y="961029"/>
            <a:ext cx="10271200" cy="763600"/>
          </a:xfrm>
        </p:spPr>
        <p:txBody>
          <a:bodyPr/>
          <a:lstStyle/>
          <a:p>
            <a:r>
              <a:rPr lang="en-GB" dirty="0"/>
              <a:t>Visual Signs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4636830E-DE3D-4E95-97D2-52213820D6F1}"/>
              </a:ext>
            </a:extLst>
          </p:cNvPr>
          <p:cNvSpPr txBox="1">
            <a:spLocks/>
          </p:cNvSpPr>
          <p:nvPr/>
        </p:nvSpPr>
        <p:spPr>
          <a:xfrm>
            <a:off x="495883" y="2820057"/>
            <a:ext cx="5761608" cy="4195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US" sz="1600" kern="0" dirty="0">
                <a:solidFill>
                  <a:srgbClr val="2B2823"/>
                </a:solidFill>
              </a:rPr>
              <a:t>It works well in the presence of light and in the absence of objects blocking the passage.</a:t>
            </a: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1600" kern="0" dirty="0">
                <a:solidFill>
                  <a:srgbClr val="2B2823"/>
                </a:solidFill>
              </a:rPr>
              <a:t>Visual cues reach the target at "light speed" but cannot stay for long.</a:t>
            </a: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1600" kern="0" dirty="0">
                <a:solidFill>
                  <a:srgbClr val="2B2823"/>
                </a:solidFill>
              </a:rPr>
              <a:t>At the same time, visual cues in water face difficulties</a:t>
            </a:r>
            <a:r>
              <a:rPr lang="tr-TR" sz="1600" kern="0" dirty="0">
                <a:solidFill>
                  <a:srgbClr val="2B2823"/>
                </a:solidFill>
              </a:rPr>
              <a:t>.</a:t>
            </a:r>
            <a:endParaRPr lang="en-GB" sz="1600" kern="0" dirty="0">
              <a:solidFill>
                <a:srgbClr val="2B2823"/>
              </a:solidFill>
            </a:endParaRP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B4F2AB05-BB69-4346-B785-48901DB842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200000">
            <a:off x="8264859" y="1266795"/>
            <a:ext cx="2610031" cy="4376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softEdge rad="127000"/>
          </a:effectLst>
        </p:spPr>
      </p:pic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4636830E-DE3D-4E95-97D2-52213820D6F1}"/>
              </a:ext>
            </a:extLst>
          </p:cNvPr>
          <p:cNvSpPr txBox="1">
            <a:spLocks/>
          </p:cNvSpPr>
          <p:nvPr/>
        </p:nvSpPr>
        <p:spPr>
          <a:xfrm>
            <a:off x="7381651" y="4760033"/>
            <a:ext cx="4376444" cy="1459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203195" indent="0" algn="just" defTabSz="1219170">
              <a:buClr>
                <a:srgbClr val="2B2823"/>
              </a:buClr>
              <a:buNone/>
            </a:pPr>
            <a:r>
              <a:rPr lang="en-US" sz="1600" kern="0" dirty="0">
                <a:solidFill>
                  <a:srgbClr val="2B2823"/>
                </a:solidFill>
              </a:rPr>
              <a:t>Lizards use the dewlap in the form of a pendulous piece of skin that can be expanded as a visual cue in defensive and sexual displays.</a:t>
            </a:r>
            <a:endParaRPr lang="en-GB" sz="1600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66256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24" name="Content Placeholder 6">
            <a:extLst>
              <a:ext uri="{FF2B5EF4-FFF2-40B4-BE49-F238E27FC236}">
                <a16:creationId xmlns:a16="http://schemas.microsoft.com/office/drawing/2014/main" id="{F531AC75-9A3E-43AA-8609-B13D84295A35}"/>
              </a:ext>
            </a:extLst>
          </p:cNvPr>
          <p:cNvSpPr txBox="1">
            <a:spLocks/>
          </p:cNvSpPr>
          <p:nvPr/>
        </p:nvSpPr>
        <p:spPr>
          <a:xfrm>
            <a:off x="6369892" y="1630950"/>
            <a:ext cx="4969520" cy="2306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Peacocks use their colorful and patterned tails to impress the female</a:t>
            </a:r>
            <a:r>
              <a:rPr lang="tr-TR" sz="2133" kern="0" dirty="0">
                <a:solidFill>
                  <a:srgbClr val="2B2823"/>
                </a:solidFill>
              </a:rPr>
              <a:t>.</a:t>
            </a: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Some crabs take up positions against the ground, increasing their visibility, and swing their large claws in the air.</a:t>
            </a:r>
            <a:endParaRPr lang="en-GB" sz="2133" kern="0" dirty="0">
              <a:solidFill>
                <a:srgbClr val="2B2823"/>
              </a:solidFill>
            </a:endParaRP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71DCCCFA-C28C-5650-453A-146364DBAD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18208" y="1464808"/>
            <a:ext cx="4067743" cy="4029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7535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48755F38-0FB4-4D16-B04A-5579F936DA1E}"/>
              </a:ext>
            </a:extLst>
          </p:cNvPr>
          <p:cNvSpPr txBox="1">
            <a:spLocks/>
          </p:cNvSpPr>
          <p:nvPr/>
        </p:nvSpPr>
        <p:spPr>
          <a:xfrm>
            <a:off x="805176" y="1930995"/>
            <a:ext cx="4249440" cy="28671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US" sz="1867" kern="0" dirty="0">
                <a:solidFill>
                  <a:srgbClr val="2B2823"/>
                </a:solidFill>
              </a:rPr>
              <a:t>Colored coral fish indicate sexual and dominance status. </a:t>
            </a: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1867" kern="0" dirty="0">
                <a:solidFill>
                  <a:srgbClr val="2B2823"/>
                </a:solidFill>
              </a:rPr>
              <a:t>Some fish have bioluminescent appendages that trap other fish near their mouths.</a:t>
            </a:r>
            <a:endParaRPr lang="en-GB" sz="1867" kern="0" dirty="0">
              <a:solidFill>
                <a:srgbClr val="2B2823"/>
              </a:solidFill>
            </a:endParaRPr>
          </a:p>
          <a:p>
            <a:pPr marL="609585" indent="-406390" defTabSz="1219170">
              <a:buClr>
                <a:srgbClr val="2B2823"/>
              </a:buClr>
            </a:pPr>
            <a:endParaRPr lang="en-GB" sz="1600" kern="0" dirty="0">
              <a:solidFill>
                <a:srgbClr val="2B2823"/>
              </a:solidFill>
            </a:endParaRP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8226" y="1336320"/>
            <a:ext cx="4762569" cy="1780187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9D14546E-818F-5846-CD84-5C33CC1585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1796" y="3429000"/>
            <a:ext cx="4315427" cy="30198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41322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tr-TR" dirty="0" err="1"/>
              <a:t>Any</a:t>
            </a:r>
            <a:r>
              <a:rPr lang="tr-TR" dirty="0"/>
              <a:t> </a:t>
            </a:r>
            <a:r>
              <a:rPr lang="tr-TR" dirty="0" err="1"/>
              <a:t>Questions</a:t>
            </a:r>
            <a:r>
              <a:rPr lang="tr-TR" dirty="0"/>
              <a:t>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7375800" y="2340135"/>
            <a:ext cx="3798336" cy="158136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tr-TR" dirty="0"/>
              <a:t>Dr. Etkin ŞAFAK</a:t>
            </a:r>
          </a:p>
          <a:p>
            <a:pPr marL="0" indent="0"/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indent="0"/>
            <a:r>
              <a:rPr lang="tr-TR" dirty="0"/>
              <a:t>Ankara </a:t>
            </a:r>
            <a:r>
              <a:rPr lang="tr-TR" dirty="0" err="1"/>
              <a:t>University</a:t>
            </a:r>
            <a:endParaRPr lang="tr-TR" dirty="0"/>
          </a:p>
          <a:p>
            <a:pPr marL="0" indent="0"/>
            <a:r>
              <a:rPr lang="tr-TR" dirty="0" err="1"/>
              <a:t>Faculty</a:t>
            </a:r>
            <a:r>
              <a:rPr lang="tr-TR" dirty="0"/>
              <a:t> of </a:t>
            </a:r>
            <a:r>
              <a:rPr lang="tr-TR" dirty="0" err="1"/>
              <a:t>Veterinary</a:t>
            </a:r>
            <a:r>
              <a:rPr lang="tr-TR" dirty="0"/>
              <a:t> </a:t>
            </a:r>
            <a:r>
              <a:rPr lang="tr-TR" dirty="0" err="1"/>
              <a:t>Medicine</a:t>
            </a:r>
            <a:endParaRPr lang="tr-TR" dirty="0"/>
          </a:p>
          <a:p>
            <a:pPr marL="0" indent="0"/>
            <a:r>
              <a:rPr lang="tr-TR" dirty="0" err="1"/>
              <a:t>Department</a:t>
            </a:r>
            <a:r>
              <a:rPr lang="tr-TR" dirty="0"/>
              <a:t> of </a:t>
            </a:r>
            <a:r>
              <a:rPr lang="tr-TR" dirty="0" err="1"/>
              <a:t>Physiology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4948878" y="1015751"/>
            <a:ext cx="1610500" cy="1597704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13" name="Google Shape;45513;p69"/>
          <p:cNvSpPr/>
          <p:nvPr/>
        </p:nvSpPr>
        <p:spPr>
          <a:xfrm>
            <a:off x="1236017" y="3957006"/>
            <a:ext cx="2857580" cy="1815772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5005295" y="4009069"/>
            <a:ext cx="1789139" cy="1803411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434440" y="1142623"/>
            <a:ext cx="2214104" cy="2664191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860492" y="34939"/>
            <a:ext cx="1583659" cy="3939732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676129" y="2173581"/>
            <a:ext cx="4851840" cy="2543024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897644" y="4089431"/>
            <a:ext cx="3287707" cy="1608503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5158608" y="785856"/>
            <a:ext cx="1252809" cy="1894689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3176004" y="3199560"/>
            <a:ext cx="3545747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tr-TR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Thank</a:t>
            </a: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tr-TR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You</a:t>
            </a: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!!!</a:t>
            </a:r>
          </a:p>
        </p:txBody>
      </p:sp>
    </p:spTree>
    <p:extLst>
      <p:ext uri="{BB962C8B-B14F-4D97-AF65-F5344CB8AC3E}">
        <p14:creationId xmlns:p14="http://schemas.microsoft.com/office/powerpoint/2010/main" val="33074733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D0674275-7C84-4208-BBB6-74EFA6029A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83108" y="468876"/>
            <a:ext cx="10271200" cy="763600"/>
          </a:xfrm>
        </p:spPr>
        <p:txBody>
          <a:bodyPr/>
          <a:lstStyle/>
          <a:p>
            <a:r>
              <a:rPr lang="en-GB" dirty="0"/>
              <a:t>T</a:t>
            </a:r>
            <a:r>
              <a:rPr lang="tr-TR" dirty="0" err="1"/>
              <a:t>actile</a:t>
            </a:r>
            <a:r>
              <a:rPr lang="en-GB" dirty="0"/>
              <a:t> S</a:t>
            </a:r>
            <a:r>
              <a:rPr lang="tr-TR" dirty="0" err="1"/>
              <a:t>igns</a:t>
            </a:r>
            <a:endParaRPr lang="en-GB" dirty="0"/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FD63D5D-F3C5-4018-BDF3-C0850DD78485}"/>
              </a:ext>
            </a:extLst>
          </p:cNvPr>
          <p:cNvSpPr txBox="1">
            <a:spLocks/>
          </p:cNvSpPr>
          <p:nvPr/>
        </p:nvSpPr>
        <p:spPr>
          <a:xfrm>
            <a:off x="1088704" y="2319505"/>
            <a:ext cx="4828331" cy="41632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tr-TR" sz="1600" kern="0" dirty="0">
                <a:solidFill>
                  <a:srgbClr val="2B2823"/>
                </a:solidFill>
              </a:rPr>
              <a:t>T</a:t>
            </a:r>
            <a:r>
              <a:rPr lang="en-US" sz="1600" kern="0" dirty="0" err="1">
                <a:solidFill>
                  <a:srgbClr val="2B2823"/>
                </a:solidFill>
              </a:rPr>
              <a:t>actile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tr-TR" sz="1600" kern="0" dirty="0" err="1">
                <a:solidFill>
                  <a:srgbClr val="2B2823"/>
                </a:solidFill>
              </a:rPr>
              <a:t>signs</a:t>
            </a:r>
            <a:r>
              <a:rPr lang="en-US" sz="1600" kern="0" dirty="0">
                <a:solidFill>
                  <a:srgbClr val="2B2823"/>
                </a:solidFill>
              </a:rPr>
              <a:t>; can be significantly effective when animals are close together and the environment does not require light or air currents.</a:t>
            </a: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1600" kern="0" dirty="0">
                <a:solidFill>
                  <a:srgbClr val="2B2823"/>
                </a:solidFill>
              </a:rPr>
              <a:t>The most important point in tactile signals is that they require proximity, they are ineffective in distance communication and therefore they are useless in the presence of obstacles.</a:t>
            </a:r>
            <a:endParaRPr lang="en-GB" sz="1600" kern="0" dirty="0">
              <a:solidFill>
                <a:srgbClr val="2B2823"/>
              </a:solidFill>
            </a:endParaRPr>
          </a:p>
        </p:txBody>
      </p:sp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1860" y="2043319"/>
            <a:ext cx="4574797" cy="3619500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5764857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5989" y="1184001"/>
            <a:ext cx="4473935" cy="4496360"/>
          </a:xfrm>
          <a:prstGeom prst="rect">
            <a:avLst/>
          </a:prstGeom>
        </p:spPr>
      </p:pic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67F1F79B-558A-4DC9-9A97-6081344010AD}"/>
              </a:ext>
            </a:extLst>
          </p:cNvPr>
          <p:cNvSpPr txBox="1">
            <a:spLocks/>
          </p:cNvSpPr>
          <p:nvPr/>
        </p:nvSpPr>
        <p:spPr>
          <a:xfrm>
            <a:off x="6353309" y="1775321"/>
            <a:ext cx="5163921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US" sz="1867" kern="0" dirty="0">
                <a:solidFill>
                  <a:srgbClr val="2B2823"/>
                </a:solidFill>
              </a:rPr>
              <a:t>Tandem Run in Ants; Ants lead their </a:t>
            </a:r>
            <a:r>
              <a:rPr lang="en-US" sz="1867" kern="0" dirty="0" err="1">
                <a:solidFill>
                  <a:srgbClr val="2B2823"/>
                </a:solidFill>
              </a:rPr>
              <a:t>nestmates</a:t>
            </a:r>
            <a:r>
              <a:rPr lang="en-US" sz="1867" kern="0" dirty="0">
                <a:solidFill>
                  <a:srgbClr val="2B2823"/>
                </a:solidFill>
              </a:rPr>
              <a:t> to find food.</a:t>
            </a: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1867" kern="0" dirty="0">
                <a:solidFill>
                  <a:srgbClr val="2B2823"/>
                </a:solidFill>
              </a:rPr>
              <a:t>In the tandem run, while the leading ant moves towards the goal, other ants follow it, and they connect with the leader ant by means of antennae.</a:t>
            </a: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1867" kern="0" dirty="0">
                <a:solidFill>
                  <a:srgbClr val="2B2823"/>
                </a:solidFill>
              </a:rPr>
              <a:t>In addition to contact, the pheromone secreted by the leader ant is also effective.</a:t>
            </a:r>
            <a:endParaRPr lang="en-GB" sz="1867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81669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Resim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1377" y="1165156"/>
            <a:ext cx="10689247" cy="452768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82133112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DB846C5B-EA66-437A-AA66-498CE0C86A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7445" y="893917"/>
            <a:ext cx="10271200" cy="763600"/>
          </a:xfrm>
        </p:spPr>
        <p:txBody>
          <a:bodyPr/>
          <a:lstStyle/>
          <a:p>
            <a:r>
              <a:rPr lang="en-GB" dirty="0"/>
              <a:t>Audible Signs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A25B625-8576-47B3-8FFE-359C0D7B04DC}"/>
              </a:ext>
            </a:extLst>
          </p:cNvPr>
          <p:cNvSpPr txBox="1">
            <a:spLocks/>
          </p:cNvSpPr>
          <p:nvPr/>
        </p:nvSpPr>
        <p:spPr>
          <a:xfrm>
            <a:off x="406400" y="1988840"/>
            <a:ext cx="6049640" cy="3675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US" sz="1600" kern="0" dirty="0">
                <a:solidFill>
                  <a:srgbClr val="2B2823"/>
                </a:solidFill>
              </a:rPr>
              <a:t>Audible signals do well in dark environments and cannot be blocked by obstacles such as rocks or trees. </a:t>
            </a: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1600" kern="0" dirty="0">
                <a:solidFill>
                  <a:srgbClr val="2B2823"/>
                </a:solidFill>
              </a:rPr>
              <a:t>They cannot stay in the environment for long; The distance they can travel depends in part on the shape of the sound (wavelength) and the medium.</a:t>
            </a: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1600" kern="0" dirty="0">
                <a:solidFill>
                  <a:srgbClr val="2B2823"/>
                </a:solidFill>
              </a:rPr>
              <a:t>The production of audible signals requires intense energy.</a:t>
            </a:r>
            <a:endParaRPr lang="en-GB" sz="1600" kern="0" dirty="0">
              <a:solidFill>
                <a:srgbClr val="2B2823"/>
              </a:solidFill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B70596B5-9AB4-4F98-9042-6689FF7788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927975" y="984900"/>
            <a:ext cx="3702727" cy="3380936"/>
          </a:xfrm>
          <a:prstGeom prst="roundRect">
            <a:avLst>
              <a:gd name="adj" fmla="val 11111"/>
            </a:avLst>
          </a:prstGeom>
          <a:ln w="190500" cap="rnd">
            <a:solidFill>
              <a:srgbClr val="C8C6BD"/>
            </a:solidFill>
            <a:prstDash val="solid"/>
          </a:ln>
          <a:effectLst>
            <a:outerShdw blurRad="101600" dist="50800" dir="7200000" algn="tl" rotWithShape="0">
              <a:srgbClr val="000000">
                <a:alpha val="45000"/>
              </a:srgbClr>
            </a:outerShdw>
          </a:effectLst>
          <a:scene3d>
            <a:camera prst="perspectiveFront" fov="5400000"/>
            <a:lightRig rig="threePt" dir="t">
              <a:rot lat="0" lon="0" rev="19200000"/>
            </a:lightRig>
          </a:scene3d>
          <a:sp3d extrusionH="25400">
            <a:bevelT w="304800" h="152400" prst="hardEdge"/>
            <a:extrusionClr>
              <a:srgbClr val="FFFFFF"/>
            </a:extrusionClr>
          </a:sp3d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A25B625-8576-47B3-8FFE-359C0D7B04DC}"/>
              </a:ext>
            </a:extLst>
          </p:cNvPr>
          <p:cNvSpPr txBox="1">
            <a:spLocks/>
          </p:cNvSpPr>
          <p:nvPr/>
        </p:nvSpPr>
        <p:spPr>
          <a:xfrm>
            <a:off x="6388310" y="5020482"/>
            <a:ext cx="4782055" cy="36750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US" sz="1600" kern="0" dirty="0">
                <a:solidFill>
                  <a:srgbClr val="2B2823"/>
                </a:solidFill>
              </a:rPr>
              <a:t>African elephants have large auricles (outer ears) that help detect subsonic sounds, which are important in elephant communication.</a:t>
            </a:r>
            <a:endParaRPr lang="en-GB" sz="1600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687555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41120" y="1213075"/>
            <a:ext cx="4437629" cy="4365340"/>
          </a:xfrm>
          <a:prstGeom prst="rect">
            <a:avLst/>
          </a:prstGeom>
        </p:spPr>
      </p:pic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4299ED7E-7576-4E4A-AAE4-AD22EB0F03F4}"/>
              </a:ext>
            </a:extLst>
          </p:cNvPr>
          <p:cNvSpPr txBox="1">
            <a:spLocks/>
          </p:cNvSpPr>
          <p:nvPr/>
        </p:nvSpPr>
        <p:spPr>
          <a:xfrm>
            <a:off x="6507667" y="1295208"/>
            <a:ext cx="499238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 fontScale="85000"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Screeching using a rasp : Some insects have part of their body blasted and an adjacent body part has a jagged or rasp-like texture. The animal makes a sound by rubbing the scraper against the rasp, that is, by sliding two body parts over each other.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Frequency changes are related to how quickly two body parts rub against each other. Since insects are ectotherms, their sound frequencies also vary depending on the ambient temperature.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Crickets, grasshoppers and ants, and some insect species.</a:t>
            </a:r>
            <a:endParaRPr lang="en-GB" sz="2133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91049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EFBB1223-FA18-46EB-AA86-50AA17962BC2}"/>
              </a:ext>
            </a:extLst>
          </p:cNvPr>
          <p:cNvSpPr txBox="1">
            <a:spLocks/>
          </p:cNvSpPr>
          <p:nvPr/>
        </p:nvSpPr>
        <p:spPr>
          <a:xfrm>
            <a:off x="1154884" y="1496010"/>
            <a:ext cx="3889696" cy="22629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US" sz="2133" kern="0" dirty="0">
                <a:solidFill>
                  <a:srgbClr val="2B2823"/>
                </a:solidFill>
              </a:rPr>
              <a:t>Vibrating a drum-like membrane: Vibrating membranes; Used by cicadas to lure mates. 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2133" kern="0" dirty="0">
                <a:solidFill>
                  <a:srgbClr val="2B2823"/>
                </a:solidFill>
              </a:rPr>
              <a:t>The dice or dowel is held in place by the rigid exoskeleton structure and is moved by a membrane directly attached to the membrane.</a:t>
            </a:r>
            <a:endParaRPr lang="en-GB" sz="2133" kern="0" dirty="0">
              <a:solidFill>
                <a:srgbClr val="2B2823"/>
              </a:solidFill>
            </a:endParaRPr>
          </a:p>
        </p:txBody>
      </p:sp>
      <p:pic>
        <p:nvPicPr>
          <p:cNvPr id="9" name="Picture 3">
            <a:extLst>
              <a:ext uri="{FF2B5EF4-FFF2-40B4-BE49-F238E27FC236}">
                <a16:creationId xmlns:a16="http://schemas.microsoft.com/office/drawing/2014/main" id="{8962C3AF-59B2-4DAD-A22E-3165542124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6508" y="1496010"/>
            <a:ext cx="6048672" cy="399155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1021232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2353" y="1213827"/>
            <a:ext cx="4425200" cy="4434760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Content Placeholder 2">
            <a:extLst>
              <a:ext uri="{FF2B5EF4-FFF2-40B4-BE49-F238E27FC236}">
                <a16:creationId xmlns:a16="http://schemas.microsoft.com/office/drawing/2014/main" id="{9364A6CA-C7B0-458D-8919-0E86C5445F27}"/>
              </a:ext>
            </a:extLst>
          </p:cNvPr>
          <p:cNvSpPr txBox="1">
            <a:spLocks/>
          </p:cNvSpPr>
          <p:nvPr/>
        </p:nvSpPr>
        <p:spPr>
          <a:xfrm>
            <a:off x="6379673" y="1601416"/>
            <a:ext cx="5400600" cy="5256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Vibrating the membrane in a stream of air: The larynx (larynx/voice box) of water frogs, toads, and mammals and the syrinx of birds are membranes that vibrate as air passes through the lungs.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algn="just" defTabSz="1219170">
              <a:buClr>
                <a:srgbClr val="2B2823"/>
              </a:buClr>
              <a:buFont typeface="Arial" panose="020B0604020202020204" pitchFamily="34" charset="0"/>
              <a:buChar char="•"/>
            </a:pPr>
            <a:r>
              <a:rPr lang="en-US" sz="2133" kern="0" dirty="0">
                <a:solidFill>
                  <a:srgbClr val="2B2823"/>
                </a:solidFill>
              </a:rPr>
              <a:t>The rate of vibration and the frequency of sound are regulated by the muscles that thin or thicken the membrane.</a:t>
            </a:r>
            <a:endParaRPr lang="en-GB" sz="2133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76829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FAF4FA9-BF30-40B0-AFD7-A2812E28E496}"/>
              </a:ext>
            </a:extLst>
          </p:cNvPr>
          <p:cNvSpPr txBox="1">
            <a:spLocks/>
          </p:cNvSpPr>
          <p:nvPr/>
        </p:nvSpPr>
        <p:spPr>
          <a:xfrm>
            <a:off x="753146" y="2332037"/>
            <a:ext cx="5208631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US" sz="1867" kern="0" dirty="0">
                <a:solidFill>
                  <a:srgbClr val="2B2823"/>
                </a:solidFill>
              </a:rPr>
              <a:t>Hitting a substrate: When beavers are on alert, they slam their tails against the surface of the water.</a:t>
            </a: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1867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US" sz="1867" kern="0" dirty="0">
                <a:solidFill>
                  <a:srgbClr val="2B2823"/>
                </a:solidFill>
              </a:rPr>
              <a:t>Sound is an effective form of stimulation because it travels much faster in water than in air.</a:t>
            </a:r>
            <a:endParaRPr lang="en-GB" sz="1867" kern="0" dirty="0">
              <a:solidFill>
                <a:srgbClr val="2B2823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D64E419-8265-4845-B59C-29A6AA5B74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4325" y="1653998"/>
            <a:ext cx="4490031" cy="3782069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08390966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724</Words>
  <Application>Microsoft Office PowerPoint</Application>
  <PresentationFormat>Geniş ekran</PresentationFormat>
  <Paragraphs>69</Paragraphs>
  <Slides>16</Slides>
  <Notes>16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6</vt:i4>
      </vt:variant>
      <vt:variant>
        <vt:lpstr>Tema</vt:lpstr>
      </vt:variant>
      <vt:variant>
        <vt:i4>2</vt:i4>
      </vt:variant>
      <vt:variant>
        <vt:lpstr>Slayt Başlıkları</vt:lpstr>
      </vt:variant>
      <vt:variant>
        <vt:i4>16</vt:i4>
      </vt:variant>
    </vt:vector>
  </HeadingPairs>
  <TitlesOfParts>
    <vt:vector size="24" baseType="lpstr">
      <vt:lpstr>Arial</vt:lpstr>
      <vt:lpstr>Calibri</vt:lpstr>
      <vt:lpstr>Calibri Light</vt:lpstr>
      <vt:lpstr>Karla</vt:lpstr>
      <vt:lpstr>Livvic</vt:lpstr>
      <vt:lpstr>Pangolin</vt:lpstr>
      <vt:lpstr>Office Teması</vt:lpstr>
      <vt:lpstr>Doodle World Wildlife Day by Slidesgo</vt:lpstr>
      <vt:lpstr>Wild Animal Behaviors</vt:lpstr>
      <vt:lpstr>Tactile Signs</vt:lpstr>
      <vt:lpstr>PowerPoint Sunusu</vt:lpstr>
      <vt:lpstr>PowerPoint Sunusu</vt:lpstr>
      <vt:lpstr>Audible Signs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Choring In Chorus </vt:lpstr>
      <vt:lpstr>Visual Signs</vt:lpstr>
      <vt:lpstr>PowerPoint Sunusu</vt:lpstr>
      <vt:lpstr>PowerPoint Sunusu</vt:lpstr>
      <vt:lpstr>Thank you!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nailmert bıçakcı</dc:creator>
  <cp:lastModifiedBy>nailmert bıçakcı</cp:lastModifiedBy>
  <cp:revision>4</cp:revision>
  <dcterms:created xsi:type="dcterms:W3CDTF">2025-09-08T18:38:24Z</dcterms:created>
  <dcterms:modified xsi:type="dcterms:W3CDTF">2025-10-28T22:56:56Z</dcterms:modified>
</cp:coreProperties>
</file>