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Lst>
  <p:notesMasterIdLst>
    <p:notesMasterId r:id="rId20"/>
  </p:notesMasterIdLst>
  <p:sldIdLst>
    <p:sldId id="256" r:id="rId2"/>
    <p:sldId id="865" r:id="rId3"/>
    <p:sldId id="866" r:id="rId4"/>
    <p:sldId id="867" r:id="rId5"/>
    <p:sldId id="868" r:id="rId6"/>
    <p:sldId id="869" r:id="rId7"/>
    <p:sldId id="870" r:id="rId8"/>
    <p:sldId id="871" r:id="rId9"/>
    <p:sldId id="872" r:id="rId10"/>
    <p:sldId id="873" r:id="rId11"/>
    <p:sldId id="874" r:id="rId12"/>
    <p:sldId id="875" r:id="rId13"/>
    <p:sldId id="876" r:id="rId14"/>
    <p:sldId id="877" r:id="rId15"/>
    <p:sldId id="878" r:id="rId16"/>
    <p:sldId id="879" r:id="rId17"/>
    <p:sldId id="880" r:id="rId18"/>
    <p:sldId id="895" r:id="rId19"/>
  </p:sldIdLst>
  <p:sldSz cx="9144000" cy="5143500" type="screen16x9"/>
  <p:notesSz cx="6858000" cy="9144000"/>
  <p:embeddedFontLst>
    <p:embeddedFont>
      <p:font typeface="Karla" pitchFamily="2" charset="-94"/>
      <p:regular r:id="rId21"/>
    </p:embeddedFont>
    <p:embeddedFont>
      <p:font typeface="Livvic" pitchFamily="2" charset="-94"/>
      <p:regular r:id="rId22"/>
      <p:bold r:id="rId23"/>
      <p:italic r:id="rId24"/>
      <p:boldItalic r:id="rId25"/>
    </p:embeddedFont>
    <p:embeddedFont>
      <p:font typeface="Pangolin" panose="020B0604020202020204" charset="-94"/>
      <p:regular r:id="rId2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F1E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E3B4B0-1B62-4D6B-9856-71B32C4E76D6}">
  <a:tblStyle styleId="{9FE3B4B0-1B62-4D6B-9856-71B32C4E76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8" d="100"/>
          <a:sy n="108" d="100"/>
        </p:scale>
        <p:origin x="492" y="96"/>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6.fntdata"/><Relationship Id="rId3" Type="http://schemas.openxmlformats.org/officeDocument/2006/relationships/slide" Target="slides/slide2.xml"/><Relationship Id="rId21" Type="http://schemas.openxmlformats.org/officeDocument/2006/relationships/font" Target="fonts/font1.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5.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notesMaster" Target="notesMasters/notesMaster1.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4.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3.fntdata"/><Relationship Id="rId28"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2.fntdata"/><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95098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630179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107105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90901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602735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409195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07126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8887705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001844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516306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33591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549567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311070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4520233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41103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602087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418593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6899375">
            <a:off x="8061236" y="-485385"/>
            <a:ext cx="632425" cy="1859063"/>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rot="1532969">
            <a:off x="-90476" y="-314878"/>
            <a:ext cx="1314393" cy="32663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2"/>
          <p:cNvGrpSpPr/>
          <p:nvPr/>
        </p:nvGrpSpPr>
        <p:grpSpPr>
          <a:xfrm rot="3399176">
            <a:off x="-272663" y="1854518"/>
            <a:ext cx="1390981" cy="2079876"/>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2"/>
          <p:cNvGrpSpPr/>
          <p:nvPr/>
        </p:nvGrpSpPr>
        <p:grpSpPr>
          <a:xfrm rot="1332574">
            <a:off x="-76687" y="3209346"/>
            <a:ext cx="1983900" cy="2376562"/>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2"/>
          <p:cNvGrpSpPr/>
          <p:nvPr/>
        </p:nvGrpSpPr>
        <p:grpSpPr>
          <a:xfrm rot="2799819">
            <a:off x="1144385" y="3851423"/>
            <a:ext cx="2184672" cy="2617131"/>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2"/>
          <p:cNvGrpSpPr/>
          <p:nvPr/>
        </p:nvGrpSpPr>
        <p:grpSpPr>
          <a:xfrm rot="7199969">
            <a:off x="7924497" y="-382652"/>
            <a:ext cx="1731720" cy="1745533"/>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2"/>
          <p:cNvGrpSpPr/>
          <p:nvPr/>
        </p:nvGrpSpPr>
        <p:grpSpPr>
          <a:xfrm rot="-9462706">
            <a:off x="8814915" y="243839"/>
            <a:ext cx="944567" cy="2347269"/>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2"/>
          <p:cNvGrpSpPr/>
          <p:nvPr/>
        </p:nvGrpSpPr>
        <p:grpSpPr>
          <a:xfrm rot="-3751962" flipH="1">
            <a:off x="8300878" y="3734388"/>
            <a:ext cx="1253328" cy="188874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2"/>
          <p:cNvGrpSpPr/>
          <p:nvPr/>
        </p:nvGrpSpPr>
        <p:grpSpPr>
          <a:xfrm rot="-4324977" flipH="1">
            <a:off x="8087221" y="4491604"/>
            <a:ext cx="952740" cy="1435756"/>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7" name="Google Shape;2277;p2"/>
          <p:cNvSpPr txBox="1">
            <a:spLocks noGrp="1"/>
          </p:cNvSpPr>
          <p:nvPr>
            <p:ph type="subTitle" idx="1"/>
          </p:nvPr>
        </p:nvSpPr>
        <p:spPr>
          <a:xfrm>
            <a:off x="3754450" y="3417925"/>
            <a:ext cx="4446300" cy="43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278" name="Google Shape;2278;p2"/>
          <p:cNvSpPr txBox="1">
            <a:spLocks noGrp="1"/>
          </p:cNvSpPr>
          <p:nvPr>
            <p:ph type="ctrTitle"/>
          </p:nvPr>
        </p:nvSpPr>
        <p:spPr>
          <a:xfrm>
            <a:off x="3754450" y="1082800"/>
            <a:ext cx="4676400" cy="21672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grpSp>
        <p:nvGrpSpPr>
          <p:cNvPr id="2279" name="Google Shape;2279;p2"/>
          <p:cNvGrpSpPr/>
          <p:nvPr/>
        </p:nvGrpSpPr>
        <p:grpSpPr>
          <a:xfrm rot="-3751962" flipH="1">
            <a:off x="8148478" y="3581988"/>
            <a:ext cx="1253328" cy="188874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2"/>
          <p:cNvGrpSpPr/>
          <p:nvPr/>
        </p:nvGrpSpPr>
        <p:grpSpPr>
          <a:xfrm rot="-4324977" flipH="1">
            <a:off x="7934821" y="4339204"/>
            <a:ext cx="952740" cy="1435756"/>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06"/>
        <p:cNvGrpSpPr/>
        <p:nvPr/>
      </p:nvGrpSpPr>
      <p:grpSpPr>
        <a:xfrm>
          <a:off x="0" y="0"/>
          <a:ext cx="0" cy="0"/>
          <a:chOff x="0" y="0"/>
          <a:chExt cx="0" cy="0"/>
        </a:xfrm>
      </p:grpSpPr>
      <p:grpSp>
        <p:nvGrpSpPr>
          <p:cNvPr id="3407" name="Google Shape;3407;p4"/>
          <p:cNvGrpSpPr/>
          <p:nvPr/>
        </p:nvGrpSpPr>
        <p:grpSpPr>
          <a:xfrm rot="2855698">
            <a:off x="-481655" y="4062892"/>
            <a:ext cx="962823" cy="143967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4"/>
          <p:cNvGrpSpPr/>
          <p:nvPr/>
        </p:nvGrpSpPr>
        <p:grpSpPr>
          <a:xfrm rot="-7755976">
            <a:off x="7562149" y="-838089"/>
            <a:ext cx="1727792" cy="2069695"/>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8" name="Google Shape;4088;p4"/>
          <p:cNvSpPr txBox="1">
            <a:spLocks noGrp="1"/>
          </p:cNvSpPr>
          <p:nvPr>
            <p:ph type="body" idx="1"/>
          </p:nvPr>
        </p:nvSpPr>
        <p:spPr>
          <a:xfrm>
            <a:off x="713100" y="1147950"/>
            <a:ext cx="78090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Karla"/>
              <a:buChar char="●"/>
              <a:defRPr sz="1200"/>
            </a:lvl1pPr>
            <a:lvl2pPr marL="914400" lvl="1" indent="-304800" rtl="0">
              <a:spcBef>
                <a:spcPts val="0"/>
              </a:spcBef>
              <a:spcAft>
                <a:spcPts val="0"/>
              </a:spcAft>
              <a:buSzPts val="1200"/>
              <a:buFont typeface="Karla"/>
              <a:buChar char="○"/>
              <a:defRPr sz="1200"/>
            </a:lvl2pPr>
            <a:lvl3pPr marL="1371600" lvl="2" indent="-304800" rtl="0">
              <a:spcBef>
                <a:spcPts val="0"/>
              </a:spcBef>
              <a:spcAft>
                <a:spcPts val="0"/>
              </a:spcAft>
              <a:buSzPts val="1200"/>
              <a:buFont typeface="Karla"/>
              <a:buChar char="■"/>
              <a:defRPr sz="1200"/>
            </a:lvl3pPr>
            <a:lvl4pPr marL="1828800" lvl="3" indent="-304800" rtl="0">
              <a:spcBef>
                <a:spcPts val="0"/>
              </a:spcBef>
              <a:spcAft>
                <a:spcPts val="0"/>
              </a:spcAft>
              <a:buSzPts val="1200"/>
              <a:buFont typeface="Karla"/>
              <a:buChar char="●"/>
              <a:defRPr sz="1200"/>
            </a:lvl4pPr>
            <a:lvl5pPr marL="2286000" lvl="4" indent="-304800" rtl="0">
              <a:spcBef>
                <a:spcPts val="0"/>
              </a:spcBef>
              <a:spcAft>
                <a:spcPts val="0"/>
              </a:spcAft>
              <a:buSzPts val="1200"/>
              <a:buFont typeface="Karla"/>
              <a:buChar char="○"/>
              <a:defRPr sz="1200"/>
            </a:lvl5pPr>
            <a:lvl6pPr marL="2743200" lvl="5" indent="-304800" rtl="0">
              <a:spcBef>
                <a:spcPts val="0"/>
              </a:spcBef>
              <a:spcAft>
                <a:spcPts val="0"/>
              </a:spcAft>
              <a:buSzPts val="1200"/>
              <a:buFont typeface="Karla"/>
              <a:buChar char="■"/>
              <a:defRPr sz="1200"/>
            </a:lvl6pPr>
            <a:lvl7pPr marL="3200400" lvl="6" indent="-304800" rtl="0">
              <a:spcBef>
                <a:spcPts val="0"/>
              </a:spcBef>
              <a:spcAft>
                <a:spcPts val="0"/>
              </a:spcAft>
              <a:buSzPts val="1200"/>
              <a:buFont typeface="Karla"/>
              <a:buChar char="●"/>
              <a:defRPr sz="1200"/>
            </a:lvl7pPr>
            <a:lvl8pPr marL="3657600" lvl="7" indent="-304800" rtl="0">
              <a:spcBef>
                <a:spcPts val="0"/>
              </a:spcBef>
              <a:spcAft>
                <a:spcPts val="0"/>
              </a:spcAft>
              <a:buSzPts val="1200"/>
              <a:buFont typeface="Karla"/>
              <a:buChar char="○"/>
              <a:defRPr sz="1200"/>
            </a:lvl8pPr>
            <a:lvl9pPr marL="4114800" lvl="8" indent="-304800" rtl="0">
              <a:spcBef>
                <a:spcPts val="0"/>
              </a:spcBef>
              <a:spcAft>
                <a:spcPts val="0"/>
              </a:spcAft>
              <a:buSzPts val="1200"/>
              <a:buFont typeface="Karla"/>
              <a:buChar char="■"/>
              <a:defRPr sz="1200"/>
            </a:lvl9pPr>
          </a:lstStyle>
          <a:p>
            <a:endParaRPr/>
          </a:p>
        </p:txBody>
      </p:sp>
      <p:sp>
        <p:nvSpPr>
          <p:cNvPr id="4089" name="Google Shape;4089;p4"/>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5093400" y="1363150"/>
            <a:ext cx="33375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5093400" y="2530789"/>
            <a:ext cx="3337500" cy="1216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hank you">
  <p:cSld name="CUSTOM_3">
    <p:spTree>
      <p:nvGrpSpPr>
        <p:cNvPr id="1" name="Shape 23618"/>
        <p:cNvGrpSpPr/>
        <p:nvPr/>
      </p:nvGrpSpPr>
      <p:grpSpPr>
        <a:xfrm>
          <a:off x="0" y="0"/>
          <a:ext cx="0" cy="0"/>
          <a:chOff x="0" y="0"/>
          <a:chExt cx="0" cy="0"/>
        </a:xfrm>
      </p:grpSpPr>
      <p:sp>
        <p:nvSpPr>
          <p:cNvPr id="23619" name="Google Shape;23619;p31"/>
          <p:cNvSpPr txBox="1"/>
          <p:nvPr/>
        </p:nvSpPr>
        <p:spPr>
          <a:xfrm>
            <a:off x="5531850" y="2963000"/>
            <a:ext cx="2587500" cy="1157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Livvic"/>
                <a:ea typeface="Livvic"/>
                <a:cs typeface="Livvic"/>
                <a:sym typeface="Livvic"/>
              </a:rPr>
              <a:t>CREDITS: This presentation template was created by </a:t>
            </a:r>
            <a:r>
              <a:rPr lang="en" sz="12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1"/>
                </a:solidFill>
                <a:latin typeface="Livvic"/>
                <a:ea typeface="Livvic"/>
                <a:cs typeface="Livvic"/>
                <a:sym typeface="Livvic"/>
              </a:rPr>
              <a:t>, including icons by </a:t>
            </a:r>
            <a:r>
              <a:rPr lang="en" sz="12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1"/>
                </a:solidFill>
                <a:latin typeface="Livvic"/>
                <a:ea typeface="Livvic"/>
                <a:cs typeface="Livvic"/>
                <a:sym typeface="Livvic"/>
              </a:rPr>
              <a:t>, and infographics &amp; images by </a:t>
            </a:r>
            <a:r>
              <a:rPr lang="en" sz="12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200" b="1">
                <a:solidFill>
                  <a:schemeClr val="dk1"/>
                </a:solidFill>
                <a:latin typeface="Livvic"/>
                <a:ea typeface="Livvic"/>
                <a:cs typeface="Livvic"/>
                <a:sym typeface="Livvic"/>
              </a:rPr>
              <a:t> </a:t>
            </a:r>
            <a:endParaRPr sz="12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447725" y="2036248"/>
            <a:ext cx="3218700" cy="110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4800"/>
            </a:lvl1pPr>
            <a:lvl2pPr lvl="1" rtl="0">
              <a:spcBef>
                <a:spcPts val="0"/>
              </a:spcBef>
              <a:spcAft>
                <a:spcPts val="0"/>
              </a:spcAft>
              <a:buNone/>
              <a:defRPr sz="4800">
                <a:solidFill>
                  <a:schemeClr val="lt1"/>
                </a:solidFill>
              </a:defRPr>
            </a:lvl2pPr>
            <a:lvl3pPr lvl="2" rtl="0">
              <a:spcBef>
                <a:spcPts val="0"/>
              </a:spcBef>
              <a:spcAft>
                <a:spcPts val="0"/>
              </a:spcAft>
              <a:buNone/>
              <a:defRPr sz="4800">
                <a:solidFill>
                  <a:schemeClr val="lt1"/>
                </a:solidFill>
              </a:defRPr>
            </a:lvl3pPr>
            <a:lvl4pPr lvl="3" rtl="0">
              <a:spcBef>
                <a:spcPts val="0"/>
              </a:spcBef>
              <a:spcAft>
                <a:spcPts val="0"/>
              </a:spcAft>
              <a:buNone/>
              <a:defRPr sz="4800">
                <a:solidFill>
                  <a:schemeClr val="lt1"/>
                </a:solidFill>
              </a:defRPr>
            </a:lvl4pPr>
            <a:lvl5pPr lvl="4" rtl="0">
              <a:spcBef>
                <a:spcPts val="0"/>
              </a:spcBef>
              <a:spcAft>
                <a:spcPts val="0"/>
              </a:spcAft>
              <a:buNone/>
              <a:defRPr sz="4800">
                <a:solidFill>
                  <a:schemeClr val="lt1"/>
                </a:solidFill>
              </a:defRPr>
            </a:lvl5pPr>
            <a:lvl6pPr lvl="5" rtl="0">
              <a:spcBef>
                <a:spcPts val="0"/>
              </a:spcBef>
              <a:spcAft>
                <a:spcPts val="0"/>
              </a:spcAft>
              <a:buNone/>
              <a:defRPr sz="4800">
                <a:solidFill>
                  <a:schemeClr val="lt1"/>
                </a:solidFill>
              </a:defRPr>
            </a:lvl6pPr>
            <a:lvl7pPr lvl="6" rtl="0">
              <a:spcBef>
                <a:spcPts val="0"/>
              </a:spcBef>
              <a:spcAft>
                <a:spcPts val="0"/>
              </a:spcAft>
              <a:buNone/>
              <a:defRPr sz="4800">
                <a:solidFill>
                  <a:schemeClr val="lt1"/>
                </a:solidFill>
              </a:defRPr>
            </a:lvl7pPr>
            <a:lvl8pPr lvl="7" rtl="0">
              <a:spcBef>
                <a:spcPts val="0"/>
              </a:spcBef>
              <a:spcAft>
                <a:spcPts val="0"/>
              </a:spcAft>
              <a:buNone/>
              <a:defRPr sz="4800">
                <a:solidFill>
                  <a:schemeClr val="lt1"/>
                </a:solidFill>
              </a:defRPr>
            </a:lvl8pPr>
            <a:lvl9pPr lvl="8" rtl="0">
              <a:spcBef>
                <a:spcPts val="0"/>
              </a:spcBef>
              <a:spcAft>
                <a:spcPts val="0"/>
              </a:spcAft>
              <a:buNone/>
              <a:defRPr sz="4800">
                <a:solidFill>
                  <a:schemeClr val="lt1"/>
                </a:solidFill>
              </a:defRPr>
            </a:lvl9pPr>
          </a:lstStyle>
          <a:p>
            <a:endParaRPr/>
          </a:p>
        </p:txBody>
      </p:sp>
      <p:sp>
        <p:nvSpPr>
          <p:cNvPr id="23621" name="Google Shape;23621;p31"/>
          <p:cNvSpPr txBox="1">
            <a:spLocks noGrp="1"/>
          </p:cNvSpPr>
          <p:nvPr>
            <p:ph type="subTitle" idx="1"/>
          </p:nvPr>
        </p:nvSpPr>
        <p:spPr>
          <a:xfrm>
            <a:off x="5531850" y="528900"/>
            <a:ext cx="2404800" cy="832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5531850" y="1358100"/>
            <a:ext cx="2587800" cy="83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23623"/>
        <p:cNvGrpSpPr/>
        <p:nvPr/>
      </p:nvGrpSpPr>
      <p:grpSpPr>
        <a:xfrm>
          <a:off x="0" y="0"/>
          <a:ext cx="0" cy="0"/>
          <a:chOff x="0" y="0"/>
          <a:chExt cx="0" cy="0"/>
        </a:xfrm>
      </p:grpSpPr>
      <p:grpSp>
        <p:nvGrpSpPr>
          <p:cNvPr id="23624" name="Google Shape;23624;p32"/>
          <p:cNvGrpSpPr/>
          <p:nvPr/>
        </p:nvGrpSpPr>
        <p:grpSpPr>
          <a:xfrm rot="4104748">
            <a:off x="778888" y="3800389"/>
            <a:ext cx="855475" cy="2126022"/>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32"/>
          <p:cNvGrpSpPr/>
          <p:nvPr/>
        </p:nvGrpSpPr>
        <p:grpSpPr>
          <a:xfrm rot="-4707076">
            <a:off x="-229050" y="3868270"/>
            <a:ext cx="1341864" cy="1352567"/>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4" name="Google Shape;23934;p32"/>
          <p:cNvGrpSpPr/>
          <p:nvPr/>
        </p:nvGrpSpPr>
        <p:grpSpPr>
          <a:xfrm rot="2733277">
            <a:off x="66161" y="3253428"/>
            <a:ext cx="343396" cy="721918"/>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32"/>
          <p:cNvGrpSpPr/>
          <p:nvPr/>
        </p:nvGrpSpPr>
        <p:grpSpPr>
          <a:xfrm rot="-6436084" flipH="1">
            <a:off x="8312753" y="444146"/>
            <a:ext cx="493951" cy="630340"/>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2" name="Google Shape;24122;p32"/>
          <p:cNvGrpSpPr/>
          <p:nvPr/>
        </p:nvGrpSpPr>
        <p:grpSpPr>
          <a:xfrm rot="-6708193" flipH="1">
            <a:off x="6925973" y="-407060"/>
            <a:ext cx="1342021" cy="1353564"/>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24287"/>
        <p:cNvGrpSpPr/>
        <p:nvPr/>
      </p:nvGrpSpPr>
      <p:grpSpPr>
        <a:xfrm>
          <a:off x="0" y="0"/>
          <a:ext cx="0" cy="0"/>
          <a:chOff x="0" y="0"/>
          <a:chExt cx="0" cy="0"/>
        </a:xfrm>
      </p:grpSpPr>
      <p:grpSp>
        <p:nvGrpSpPr>
          <p:cNvPr id="24288" name="Google Shape;24288;p33"/>
          <p:cNvGrpSpPr/>
          <p:nvPr/>
        </p:nvGrpSpPr>
        <p:grpSpPr>
          <a:xfrm rot="-8099870">
            <a:off x="8363525" y="-83978"/>
            <a:ext cx="855478" cy="2125961"/>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3" name="Google Shape;24433;p33"/>
          <p:cNvGrpSpPr/>
          <p:nvPr/>
        </p:nvGrpSpPr>
        <p:grpSpPr>
          <a:xfrm rot="-4222989">
            <a:off x="532966" y="3022705"/>
            <a:ext cx="493916" cy="629833"/>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7" name="Google Shape;24527;p33"/>
          <p:cNvGrpSpPr/>
          <p:nvPr/>
        </p:nvGrpSpPr>
        <p:grpSpPr>
          <a:xfrm rot="-3951173">
            <a:off x="-192427" y="3849681"/>
            <a:ext cx="1341857" cy="1352560"/>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2" name="Google Shape;24692;p33"/>
          <p:cNvGrpSpPr/>
          <p:nvPr/>
        </p:nvGrpSpPr>
        <p:grpSpPr>
          <a:xfrm rot="-6899375">
            <a:off x="7208511" y="-903135"/>
            <a:ext cx="632425" cy="1859063"/>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4" name="Google Shape;24944;p33"/>
          <p:cNvGrpSpPr/>
          <p:nvPr/>
        </p:nvGrpSpPr>
        <p:grpSpPr>
          <a:xfrm rot="-9406349">
            <a:off x="7483579" y="-665998"/>
            <a:ext cx="1567105" cy="1877273"/>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25426"/>
        <p:cNvGrpSpPr/>
        <p:nvPr/>
      </p:nvGrpSpPr>
      <p:grpSpPr>
        <a:xfrm>
          <a:off x="0" y="0"/>
          <a:ext cx="0" cy="0"/>
          <a:chOff x="0" y="0"/>
          <a:chExt cx="0" cy="0"/>
        </a:xfrm>
      </p:grpSpPr>
      <p:grpSp>
        <p:nvGrpSpPr>
          <p:cNvPr id="25427" name="Google Shape;25427;p34"/>
          <p:cNvGrpSpPr/>
          <p:nvPr/>
        </p:nvGrpSpPr>
        <p:grpSpPr>
          <a:xfrm rot="8100000">
            <a:off x="7290915" y="-558984"/>
            <a:ext cx="1557440" cy="1865695"/>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9" name="Google Shape;25909;p34"/>
          <p:cNvGrpSpPr/>
          <p:nvPr/>
        </p:nvGrpSpPr>
        <p:grpSpPr>
          <a:xfrm rot="938236">
            <a:off x="-342368" y="1718528"/>
            <a:ext cx="795358" cy="1014260"/>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3" name="Google Shape;26003;p34"/>
          <p:cNvGrpSpPr/>
          <p:nvPr/>
        </p:nvGrpSpPr>
        <p:grpSpPr>
          <a:xfrm rot="2938522">
            <a:off x="700260" y="1589759"/>
            <a:ext cx="352730" cy="741593"/>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69" r:id="rId4"/>
    <p:sldLayoutId id="2147483677" r:id="rId5"/>
    <p:sldLayoutId id="2147483678" r:id="rId6"/>
    <p:sldLayoutId id="2147483679" r:id="rId7"/>
    <p:sldLayoutId id="2147483680" r:id="rId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4697700" y="4398586"/>
            <a:ext cx="4446300" cy="4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Dr. Etkin ŞAFAK</a:t>
            </a:r>
            <a:endParaRPr dirty="0"/>
          </a:p>
        </p:txBody>
      </p:sp>
      <p:sp>
        <p:nvSpPr>
          <p:cNvPr id="26106" name="Google Shape;26106;p37"/>
          <p:cNvSpPr txBox="1">
            <a:spLocks noGrp="1"/>
          </p:cNvSpPr>
          <p:nvPr>
            <p:ph type="ctrTitle"/>
          </p:nvPr>
        </p:nvSpPr>
        <p:spPr>
          <a:xfrm>
            <a:off x="3480575" y="1560388"/>
            <a:ext cx="5389550" cy="216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tr-TR" dirty="0"/>
              <a:t>Wild </a:t>
            </a:r>
            <a:r>
              <a:rPr lang="tr-TR" dirty="0" err="1"/>
              <a:t>Animal</a:t>
            </a:r>
            <a:r>
              <a:rPr lang="tr-TR" dirty="0"/>
              <a:t> </a:t>
            </a:r>
            <a:r>
              <a:rPr lang="tr-TR" dirty="0" err="1"/>
              <a:t>Behaviors</a:t>
            </a:r>
            <a:endParaRPr dirty="0"/>
          </a:p>
        </p:txBody>
      </p:sp>
      <p:grpSp>
        <p:nvGrpSpPr>
          <p:cNvPr id="26107" name="Google Shape;26107;p37"/>
          <p:cNvGrpSpPr/>
          <p:nvPr/>
        </p:nvGrpSpPr>
        <p:grpSpPr>
          <a:xfrm>
            <a:off x="713101" y="1205625"/>
            <a:ext cx="2678008" cy="2663767"/>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Resim 1"/>
          <p:cNvPicPr>
            <a:picLocks noChangeAspect="1"/>
          </p:cNvPicPr>
          <p:nvPr/>
        </p:nvPicPr>
        <p:blipFill>
          <a:blip r:embed="rId3"/>
          <a:stretch>
            <a:fillRect/>
          </a:stretch>
        </p:blipFill>
        <p:spPr>
          <a:xfrm>
            <a:off x="1061009" y="921783"/>
            <a:ext cx="3276099" cy="3289490"/>
          </a:xfrm>
          <a:prstGeom prst="rect">
            <a:avLst/>
          </a:prstGeom>
          <a:effectLst>
            <a:softEdge rad="127000"/>
          </a:effectLst>
        </p:spPr>
      </p:pic>
      <p:sp>
        <p:nvSpPr>
          <p:cNvPr id="1614" name="Title 1">
            <a:extLst>
              <a:ext uri="{FF2B5EF4-FFF2-40B4-BE49-F238E27FC236}">
                <a16:creationId xmlns:a16="http://schemas.microsoft.com/office/drawing/2014/main" id="{CA5D7370-34CA-407F-AED5-EDD34ED5B0FA}"/>
              </a:ext>
            </a:extLst>
          </p:cNvPr>
          <p:cNvSpPr>
            <a:spLocks noGrp="1"/>
          </p:cNvSpPr>
          <p:nvPr>
            <p:ph type="title"/>
          </p:nvPr>
        </p:nvSpPr>
        <p:spPr>
          <a:xfrm>
            <a:off x="4874003" y="1031165"/>
            <a:ext cx="4203043" cy="572700"/>
          </a:xfrm>
        </p:spPr>
        <p:txBody>
          <a:bodyPr/>
          <a:lstStyle/>
          <a:p>
            <a:pPr algn="ctr"/>
            <a:r>
              <a:rPr lang="tr-TR" dirty="0" err="1"/>
              <a:t>Common</a:t>
            </a:r>
            <a:r>
              <a:rPr lang="tr-TR" dirty="0"/>
              <a:t> Knowledge</a:t>
            </a:r>
            <a:endParaRPr lang="en-GB" dirty="0"/>
          </a:p>
        </p:txBody>
      </p:sp>
      <p:sp>
        <p:nvSpPr>
          <p:cNvPr id="1615" name="Content Placeholder 2">
            <a:extLst>
              <a:ext uri="{FF2B5EF4-FFF2-40B4-BE49-F238E27FC236}">
                <a16:creationId xmlns:a16="http://schemas.microsoft.com/office/drawing/2014/main" id="{42D41F7C-598F-4306-8AB0-A3324D658B7C}"/>
              </a:ext>
            </a:extLst>
          </p:cNvPr>
          <p:cNvSpPr txBox="1">
            <a:spLocks/>
          </p:cNvSpPr>
          <p:nvPr/>
        </p:nvSpPr>
        <p:spPr>
          <a:xfrm>
            <a:off x="4456111" y="1680605"/>
            <a:ext cx="4620935" cy="2690423"/>
          </a:xfrm>
          <a:prstGeom prst="rect">
            <a:avLst/>
          </a:prstGeom>
          <a:noFill/>
          <a:ln>
            <a:noFill/>
          </a:ln>
        </p:spPr>
        <p:txBody>
          <a:bodyPr spcFirstLastPara="1" wrap="square" lIns="91425" tIns="91425" rIns="91425" bIns="91425" anchor="t" anchorCtr="0">
            <a:normAutofit fontScale="92500" lnSpcReduction="2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buFont typeface="Arial" panose="020B0604020202020204" pitchFamily="34" charset="0"/>
              <a:buChar char="•"/>
            </a:pPr>
            <a:r>
              <a:rPr lang="en-US" dirty="0"/>
              <a:t>When an animal emits a signal, it has "scheduled" receptors or targets.</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A female emitting a sexual pheromone attracts males of her own species.</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By trumpeting in autumn (the bellowing season), the male deer signals dominance to males of his own species and attractiveness to females.</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When this information is disseminated, it becomes "common knowledge".</a:t>
            </a:r>
            <a:endParaRPr lang="en-GB" dirty="0"/>
          </a:p>
        </p:txBody>
      </p:sp>
    </p:spTree>
    <p:extLst>
      <p:ext uri="{BB962C8B-B14F-4D97-AF65-F5344CB8AC3E}">
        <p14:creationId xmlns:p14="http://schemas.microsoft.com/office/powerpoint/2010/main" val="356476899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4" name="Content Placeholder 2">
            <a:extLst>
              <a:ext uri="{FF2B5EF4-FFF2-40B4-BE49-F238E27FC236}">
                <a16:creationId xmlns:a16="http://schemas.microsoft.com/office/drawing/2014/main" id="{FC2BA6FB-3829-4A50-B0C6-207FA9241C72}"/>
              </a:ext>
            </a:extLst>
          </p:cNvPr>
          <p:cNvSpPr txBox="1">
            <a:spLocks/>
          </p:cNvSpPr>
          <p:nvPr/>
        </p:nvSpPr>
        <p:spPr>
          <a:xfrm>
            <a:off x="841916" y="1082372"/>
            <a:ext cx="3193190" cy="30289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a:t>For example; A eavesdropping female cowbird may eavesdrop on communication between a male and female cowbird. Male cowbirds call to lure their females, and when a female chooses a male she will respond as if speaking to her voice.</a:t>
            </a:r>
            <a:endParaRPr lang="tr-TR" dirty="0"/>
          </a:p>
          <a:p>
            <a:pPr algn="just"/>
            <a:endParaRPr lang="en-GB" dirty="0"/>
          </a:p>
          <a:p>
            <a:pPr algn="just"/>
            <a:r>
              <a:rPr lang="en-US" dirty="0"/>
              <a:t>Eavesdropping females learn to prefer male calls that have been interpreted by other females. Thus, it uses common knowledge to find a high-quality mate without going through the evaluation process of large numbers of eavesdroppers.</a:t>
            </a:r>
            <a:endParaRPr lang="en-GB" dirty="0"/>
          </a:p>
        </p:txBody>
      </p:sp>
      <p:pic>
        <p:nvPicPr>
          <p:cNvPr id="5" name="Picture 3">
            <a:extLst>
              <a:ext uri="{FF2B5EF4-FFF2-40B4-BE49-F238E27FC236}">
                <a16:creationId xmlns:a16="http://schemas.microsoft.com/office/drawing/2014/main" id="{BA975407-2116-47FD-A0EB-873FDA2624E0}"/>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554203" y="1169406"/>
            <a:ext cx="3806509" cy="2854882"/>
          </a:xfrm>
          <a:prstGeom prst="rect">
            <a:avLst/>
          </a:prstGeom>
          <a:effectLst>
            <a:softEdge rad="127000"/>
          </a:effectLst>
        </p:spPr>
      </p:pic>
    </p:spTree>
    <p:extLst>
      <p:ext uri="{BB962C8B-B14F-4D97-AF65-F5344CB8AC3E}">
        <p14:creationId xmlns:p14="http://schemas.microsoft.com/office/powerpoint/2010/main" val="300568606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Resim 3"/>
          <p:cNvPicPr>
            <a:picLocks noChangeAspect="1"/>
          </p:cNvPicPr>
          <p:nvPr/>
        </p:nvPicPr>
        <p:blipFill>
          <a:blip r:embed="rId3"/>
          <a:stretch>
            <a:fillRect/>
          </a:stretch>
        </p:blipFill>
        <p:spPr>
          <a:xfrm>
            <a:off x="1183728" y="1013885"/>
            <a:ext cx="3110663" cy="3191670"/>
          </a:xfrm>
          <a:prstGeom prst="rect">
            <a:avLst/>
          </a:prstGeom>
        </p:spPr>
      </p:pic>
      <p:sp>
        <p:nvSpPr>
          <p:cNvPr id="1616" name="Metin kutusu 1615"/>
          <p:cNvSpPr txBox="1"/>
          <p:nvPr/>
        </p:nvSpPr>
        <p:spPr>
          <a:xfrm>
            <a:off x="5134063" y="1335154"/>
            <a:ext cx="3154260" cy="2246769"/>
          </a:xfrm>
          <a:prstGeom prst="rect">
            <a:avLst/>
          </a:prstGeom>
          <a:noFill/>
        </p:spPr>
        <p:txBody>
          <a:bodyPr wrap="square" rtlCol="0">
            <a:spAutoFit/>
          </a:bodyPr>
          <a:lstStyle/>
          <a:p>
            <a:pPr marL="342900" indent="-342900" algn="just">
              <a:buFont typeface="Arial" panose="020B0604020202020204" pitchFamily="34" charset="0"/>
              <a:buChar char="•"/>
            </a:pPr>
            <a:r>
              <a:rPr lang="en-US" sz="2000" dirty="0"/>
              <a:t>Beta fish</a:t>
            </a:r>
            <a:r>
              <a:rPr lang="tr-TR" sz="2000" dirty="0"/>
              <a:t>(</a:t>
            </a:r>
            <a:r>
              <a:rPr lang="en-US" sz="2000" dirty="0"/>
              <a:t>Betta </a:t>
            </a:r>
            <a:r>
              <a:rPr lang="en-US" sz="2000" dirty="0" err="1"/>
              <a:t>splendens</a:t>
            </a:r>
            <a:r>
              <a:rPr lang="tr-TR" sz="2000" dirty="0"/>
              <a:t>)</a:t>
            </a:r>
            <a:r>
              <a:rPr lang="en-US" sz="2000" dirty="0"/>
              <a:t> are known to eavesdrop on dominance interactions other betas and use this information in their own communications.</a:t>
            </a:r>
            <a:endParaRPr lang="tr-TR" sz="2000" dirty="0"/>
          </a:p>
        </p:txBody>
      </p:sp>
    </p:spTree>
    <p:extLst>
      <p:ext uri="{BB962C8B-B14F-4D97-AF65-F5344CB8AC3E}">
        <p14:creationId xmlns:p14="http://schemas.microsoft.com/office/powerpoint/2010/main" val="110121255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Title 1">
            <a:extLst>
              <a:ext uri="{FF2B5EF4-FFF2-40B4-BE49-F238E27FC236}">
                <a16:creationId xmlns:a16="http://schemas.microsoft.com/office/drawing/2014/main" id="{C6AB7EDB-7E7B-4659-B304-150C58F6A0A8}"/>
              </a:ext>
            </a:extLst>
          </p:cNvPr>
          <p:cNvSpPr>
            <a:spLocks noGrp="1"/>
          </p:cNvSpPr>
          <p:nvPr>
            <p:ph type="title"/>
          </p:nvPr>
        </p:nvSpPr>
        <p:spPr>
          <a:xfrm>
            <a:off x="2087705" y="452325"/>
            <a:ext cx="7703400" cy="572700"/>
          </a:xfrm>
        </p:spPr>
        <p:txBody>
          <a:bodyPr/>
          <a:lstStyle/>
          <a:p>
            <a:r>
              <a:rPr lang="en-GB" dirty="0"/>
              <a:t>Methods Of Communication</a:t>
            </a:r>
          </a:p>
        </p:txBody>
      </p:sp>
      <p:sp>
        <p:nvSpPr>
          <p:cNvPr id="7" name="Content Placeholder 2">
            <a:extLst>
              <a:ext uri="{FF2B5EF4-FFF2-40B4-BE49-F238E27FC236}">
                <a16:creationId xmlns:a16="http://schemas.microsoft.com/office/drawing/2014/main" id="{4BBEF60D-568E-46BE-AF81-0D1075E0E052}"/>
              </a:ext>
            </a:extLst>
          </p:cNvPr>
          <p:cNvSpPr txBox="1">
            <a:spLocks/>
          </p:cNvSpPr>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r>
              <a:rPr lang="en-US" dirty="0"/>
              <a:t>How to Choose the Type of Sign?</a:t>
            </a:r>
            <a:endParaRPr lang="tr-TR" dirty="0"/>
          </a:p>
          <a:p>
            <a:endParaRPr lang="tr-TR" dirty="0"/>
          </a:p>
          <a:p>
            <a:r>
              <a:rPr lang="en-US" dirty="0"/>
              <a:t>These opportunities and limitations arise because of different environments and because different messages are best conveyed by different types of signs.</a:t>
            </a:r>
            <a:endParaRPr lang="tr-TR" dirty="0"/>
          </a:p>
          <a:p>
            <a:endParaRPr lang="tr-TR" dirty="0"/>
          </a:p>
          <a:p>
            <a:r>
              <a:rPr lang="en-US" dirty="0"/>
              <a:t>Completely different shapes; It is supported by natural selection driven by differences in how directional and special beacon can be, how far it can travel, and how fast it can </a:t>
            </a:r>
            <a:r>
              <a:rPr lang="en-US" dirty="0" err="1"/>
              <a:t>trave</a:t>
            </a:r>
            <a:r>
              <a:rPr lang="tr-TR" dirty="0"/>
              <a:t>l.</a:t>
            </a:r>
          </a:p>
          <a:p>
            <a:endParaRPr lang="tr-TR" dirty="0"/>
          </a:p>
          <a:p>
            <a:r>
              <a:rPr lang="en-US" dirty="0"/>
              <a:t>In some cases, signals that can travel long distances quickly are supported, but distance and speed are not always an important or desirable feature of a signal.</a:t>
            </a:r>
            <a:endParaRPr lang="tr-TR" dirty="0"/>
          </a:p>
          <a:p>
            <a:endParaRPr lang="tr-TR" dirty="0"/>
          </a:p>
          <a:p>
            <a:r>
              <a:rPr lang="en-US" dirty="0"/>
              <a:t>Some signals are limited to close individuals and often attract predators or parasites if they can travel too far.</a:t>
            </a:r>
            <a:endParaRPr lang="tr-TR" dirty="0"/>
          </a:p>
          <a:p>
            <a:endParaRPr lang="tr-TR" dirty="0"/>
          </a:p>
          <a:p>
            <a:r>
              <a:rPr lang="en-US" dirty="0"/>
              <a:t>The function and content of the sign have a strong influence on the form of communication used.</a:t>
            </a:r>
            <a:endParaRPr lang="en-GB" dirty="0"/>
          </a:p>
        </p:txBody>
      </p:sp>
    </p:spTree>
    <p:extLst>
      <p:ext uri="{BB962C8B-B14F-4D97-AF65-F5344CB8AC3E}">
        <p14:creationId xmlns:p14="http://schemas.microsoft.com/office/powerpoint/2010/main" val="244907365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Resim 1"/>
          <p:cNvPicPr>
            <a:picLocks noChangeAspect="1"/>
          </p:cNvPicPr>
          <p:nvPr/>
        </p:nvPicPr>
        <p:blipFill>
          <a:blip r:embed="rId3"/>
          <a:stretch>
            <a:fillRect/>
          </a:stretch>
        </p:blipFill>
        <p:spPr>
          <a:xfrm>
            <a:off x="1062320" y="925286"/>
            <a:ext cx="3283177" cy="3277597"/>
          </a:xfrm>
          <a:prstGeom prst="rect">
            <a:avLst/>
          </a:prstGeom>
          <a:effectLst>
            <a:softEdge rad="127000"/>
          </a:effectLst>
        </p:spPr>
      </p:pic>
      <p:sp>
        <p:nvSpPr>
          <p:cNvPr id="1614" name="Content Placeholder 2">
            <a:extLst>
              <a:ext uri="{FF2B5EF4-FFF2-40B4-BE49-F238E27FC236}">
                <a16:creationId xmlns:a16="http://schemas.microsoft.com/office/drawing/2014/main" id="{A60EC818-0722-41E0-8C69-56278210CC79}"/>
              </a:ext>
            </a:extLst>
          </p:cNvPr>
          <p:cNvSpPr txBox="1">
            <a:spLocks/>
          </p:cNvSpPr>
          <p:nvPr/>
        </p:nvSpPr>
        <p:spPr>
          <a:xfrm>
            <a:off x="4535252" y="1959817"/>
            <a:ext cx="3702737" cy="1208533"/>
          </a:xfrm>
          <a:prstGeom prst="rect">
            <a:avLst/>
          </a:prstGeom>
          <a:noFill/>
          <a:ln>
            <a:noFill/>
          </a:ln>
        </p:spPr>
        <p:txBody>
          <a:bodyPr spcFirstLastPara="1" wrap="square" lIns="91425" tIns="91425" rIns="91425" bIns="91425" anchor="t" anchorCtr="0">
            <a:normAutofit fontScale="85000" lnSpcReduction="2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139700" indent="0"/>
            <a:br>
              <a:rPr lang="en-GB" dirty="0"/>
            </a:br>
            <a:endParaRPr lang="en-GB" dirty="0"/>
          </a:p>
          <a:p>
            <a:pPr>
              <a:buFont typeface="Arial" panose="020B0604020202020204" pitchFamily="34" charset="0"/>
              <a:buChar char="•"/>
            </a:pPr>
            <a:r>
              <a:rPr lang="en-US" dirty="0"/>
              <a:t>The pheromone secreted by the worker bee is weaker and more volatile than the pheromone secreted by the queen bee.</a:t>
            </a:r>
            <a:endParaRPr lang="en-GB" dirty="0"/>
          </a:p>
        </p:txBody>
      </p:sp>
      <p:sp>
        <p:nvSpPr>
          <p:cNvPr id="1615" name="Title 1">
            <a:extLst>
              <a:ext uri="{FF2B5EF4-FFF2-40B4-BE49-F238E27FC236}">
                <a16:creationId xmlns:a16="http://schemas.microsoft.com/office/drawing/2014/main" id="{C6AB7EDB-7E7B-4659-B304-150C58F6A0A8}"/>
              </a:ext>
            </a:extLst>
          </p:cNvPr>
          <p:cNvSpPr>
            <a:spLocks noGrp="1"/>
          </p:cNvSpPr>
          <p:nvPr>
            <p:ph type="title"/>
          </p:nvPr>
        </p:nvSpPr>
        <p:spPr>
          <a:xfrm>
            <a:off x="4820380" y="1235211"/>
            <a:ext cx="3417609" cy="572700"/>
          </a:xfrm>
        </p:spPr>
        <p:txBody>
          <a:bodyPr/>
          <a:lstStyle/>
          <a:p>
            <a:r>
              <a:rPr lang="tr-TR" dirty="0"/>
              <a:t>B</a:t>
            </a:r>
            <a:r>
              <a:rPr lang="en-GB" dirty="0" err="1"/>
              <a:t>ee</a:t>
            </a:r>
            <a:r>
              <a:rPr lang="en-GB" dirty="0"/>
              <a:t> </a:t>
            </a:r>
            <a:r>
              <a:rPr lang="tr-TR" dirty="0"/>
              <a:t>P</a:t>
            </a:r>
            <a:r>
              <a:rPr lang="en-GB" dirty="0" err="1"/>
              <a:t>heromones</a:t>
            </a:r>
            <a:endParaRPr lang="en-GB" dirty="0"/>
          </a:p>
        </p:txBody>
      </p:sp>
    </p:spTree>
    <p:extLst>
      <p:ext uri="{BB962C8B-B14F-4D97-AF65-F5344CB8AC3E}">
        <p14:creationId xmlns:p14="http://schemas.microsoft.com/office/powerpoint/2010/main" val="206081534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Content Placeholder 2">
            <a:extLst>
              <a:ext uri="{FF2B5EF4-FFF2-40B4-BE49-F238E27FC236}">
                <a16:creationId xmlns:a16="http://schemas.microsoft.com/office/drawing/2014/main" id="{0E5307BD-D7C8-4263-B0B6-1C79E3B96BA2}"/>
              </a:ext>
            </a:extLst>
          </p:cNvPr>
          <p:cNvSpPr txBox="1">
            <a:spLocks/>
          </p:cNvSpPr>
          <p:nvPr/>
        </p:nvSpPr>
        <p:spPr>
          <a:xfrm>
            <a:off x="720300" y="1152475"/>
            <a:ext cx="3474195" cy="341640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1400" dirty="0"/>
              <a:t>Worker bees understand the existence of the queen by the presence of pheromones secreted from the glands under the jaw of the queen bees. Young queen bees release high concentrations of pheromones and attract more attention.</a:t>
            </a:r>
            <a:endParaRPr lang="tr-TR" sz="1400" dirty="0"/>
          </a:p>
          <a:p>
            <a:pPr algn="just"/>
            <a:endParaRPr lang="tr-TR" sz="1400" dirty="0"/>
          </a:p>
          <a:p>
            <a:pPr algn="just"/>
            <a:r>
              <a:rPr lang="en-US" sz="1400" dirty="0"/>
              <a:t>The pheromones secreted by the queen bee are distributed to the colony by the worker bees around them through sensory contact and food exchange.</a:t>
            </a:r>
            <a:endParaRPr lang="en-GB" sz="1400" dirty="0"/>
          </a:p>
        </p:txBody>
      </p:sp>
      <p:pic>
        <p:nvPicPr>
          <p:cNvPr id="3" name="Resim 2"/>
          <p:cNvPicPr>
            <a:picLocks noChangeAspect="1"/>
          </p:cNvPicPr>
          <p:nvPr/>
        </p:nvPicPr>
        <p:blipFill>
          <a:blip r:embed="rId3"/>
          <a:stretch>
            <a:fillRect/>
          </a:stretch>
        </p:blipFill>
        <p:spPr>
          <a:xfrm>
            <a:off x="4789065" y="1327150"/>
            <a:ext cx="3750928" cy="2590509"/>
          </a:xfrm>
          <a:prstGeom prst="rect">
            <a:avLst/>
          </a:prstGeom>
          <a:effectLst>
            <a:softEdge rad="127000"/>
          </a:effectLst>
        </p:spPr>
      </p:pic>
    </p:spTree>
    <p:extLst>
      <p:ext uri="{BB962C8B-B14F-4D97-AF65-F5344CB8AC3E}">
        <p14:creationId xmlns:p14="http://schemas.microsoft.com/office/powerpoint/2010/main" val="346157754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2" name="Resim 1"/>
          <p:cNvPicPr>
            <a:picLocks noChangeAspect="1"/>
          </p:cNvPicPr>
          <p:nvPr/>
        </p:nvPicPr>
        <p:blipFill>
          <a:blip r:embed="rId3"/>
          <a:stretch>
            <a:fillRect/>
          </a:stretch>
        </p:blipFill>
        <p:spPr>
          <a:xfrm>
            <a:off x="1025692" y="1530955"/>
            <a:ext cx="7383517" cy="2680318"/>
          </a:xfrm>
          <a:prstGeom prst="rect">
            <a:avLst/>
          </a:prstGeom>
        </p:spPr>
      </p:pic>
      <p:sp>
        <p:nvSpPr>
          <p:cNvPr id="3" name="Metin kutusu 2"/>
          <p:cNvSpPr txBox="1"/>
          <p:nvPr/>
        </p:nvSpPr>
        <p:spPr>
          <a:xfrm>
            <a:off x="889233" y="3201784"/>
            <a:ext cx="7659149" cy="1169551"/>
          </a:xfrm>
          <a:prstGeom prst="rect">
            <a:avLst/>
          </a:prstGeom>
          <a:solidFill>
            <a:srgbClr val="F7F1E6"/>
          </a:solidFill>
        </p:spPr>
        <p:txBody>
          <a:bodyPr wrap="square" rtlCol="0">
            <a:spAutoFit/>
          </a:bodyPr>
          <a:lstStyle/>
          <a:p>
            <a:r>
              <a:rPr lang="en-US" dirty="0"/>
              <a:t>Structures of honeybee alarm pheromone and queen honeybee pheromone. These chemical structures of honeybee pheromones are instructive both in terms of their basic chemistry and in what they show us about the functions of pheromones. The alarm pheromone is a small molecule that spreads rapidly in the environment and means a warning of danger. The queen pheromone is larger and is used for information inside the nest.</a:t>
            </a:r>
            <a:endParaRPr lang="tr-TR" dirty="0"/>
          </a:p>
        </p:txBody>
      </p:sp>
    </p:spTree>
    <p:extLst>
      <p:ext uri="{BB962C8B-B14F-4D97-AF65-F5344CB8AC3E}">
        <p14:creationId xmlns:p14="http://schemas.microsoft.com/office/powerpoint/2010/main" val="259421466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6" name="Content Placeholder 2">
            <a:extLst>
              <a:ext uri="{FF2B5EF4-FFF2-40B4-BE49-F238E27FC236}">
                <a16:creationId xmlns:a16="http://schemas.microsoft.com/office/drawing/2014/main" id="{2AB68FB2-A8C8-4E61-B46F-C1E635AC59D4}"/>
              </a:ext>
            </a:extLst>
          </p:cNvPr>
          <p:cNvSpPr txBox="1">
            <a:spLocks/>
          </p:cNvSpPr>
          <p:nvPr/>
        </p:nvSpPr>
        <p:spPr>
          <a:xfrm>
            <a:off x="4404220" y="951571"/>
            <a:ext cx="4587380" cy="3608525"/>
          </a:xfrm>
          <a:prstGeom prst="rect">
            <a:avLst/>
          </a:prstGeom>
          <a:noFill/>
          <a:ln>
            <a:noFill/>
          </a:ln>
        </p:spPr>
        <p:txBody>
          <a:bodyPr spcFirstLastPara="1" wrap="square" lIns="91425" tIns="91425" rIns="91425" bIns="91425" anchor="t" anchorCtr="0">
            <a:normAutofit fontScale="92500" lnSpcReduction="1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buFont typeface="Arial" panose="020B0604020202020204" pitchFamily="34" charset="0"/>
              <a:buChar char="•"/>
            </a:pPr>
            <a:r>
              <a:rPr lang="en-US" dirty="0"/>
              <a:t>The effect of queen bee pheromones on the colony is as follows:</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It prevents the development of the ovaries of worker bees.</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The production of queen cells prevents the colony from raising a new queen.</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Attracts drones during mating flight.</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In case the colony swarms, it ensures that the worker bees gather around the queen.</a:t>
            </a:r>
            <a:endParaRPr lang="tr-TR" dirty="0"/>
          </a:p>
          <a:p>
            <a:pPr>
              <a:buFont typeface="Arial" panose="020B0604020202020204" pitchFamily="34" charset="0"/>
              <a:buChar char="•"/>
            </a:pPr>
            <a:endParaRPr lang="tr-TR" dirty="0"/>
          </a:p>
          <a:p>
            <a:pPr>
              <a:buFont typeface="Arial" panose="020B0604020202020204" pitchFamily="34" charset="0"/>
              <a:buChar char="•"/>
            </a:pPr>
            <a:r>
              <a:rPr lang="en-US" dirty="0"/>
              <a:t>It is effective in the healthy execution of works inside and outside the colony.</a:t>
            </a:r>
            <a:endParaRPr lang="en-GB" dirty="0"/>
          </a:p>
        </p:txBody>
      </p:sp>
      <p:pic>
        <p:nvPicPr>
          <p:cNvPr id="4" name="Resim 3"/>
          <p:cNvPicPr>
            <a:picLocks noChangeAspect="1"/>
          </p:cNvPicPr>
          <p:nvPr/>
        </p:nvPicPr>
        <p:blipFill>
          <a:blip r:embed="rId3"/>
          <a:stretch>
            <a:fillRect/>
          </a:stretch>
        </p:blipFill>
        <p:spPr>
          <a:xfrm>
            <a:off x="1067720" y="910370"/>
            <a:ext cx="3260999" cy="3284125"/>
          </a:xfrm>
          <a:prstGeom prst="rect">
            <a:avLst/>
          </a:prstGeom>
          <a:effectLst>
            <a:softEdge rad="127000"/>
          </a:effectLst>
        </p:spPr>
      </p:pic>
    </p:spTree>
    <p:extLst>
      <p:ext uri="{BB962C8B-B14F-4D97-AF65-F5344CB8AC3E}">
        <p14:creationId xmlns:p14="http://schemas.microsoft.com/office/powerpoint/2010/main" val="660357840"/>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r-TR" dirty="0" err="1"/>
              <a:t>Any</a:t>
            </a:r>
            <a:r>
              <a:rPr lang="tr-TR" dirty="0"/>
              <a:t> </a:t>
            </a:r>
            <a:r>
              <a:rPr lang="tr-TR" dirty="0" err="1"/>
              <a:t>Questions</a:t>
            </a:r>
            <a:r>
              <a:rPr lang="tr-TR" dirty="0"/>
              <a:t> </a:t>
            </a:r>
            <a:r>
              <a:rPr lang="en" dirty="0"/>
              <a:t>?</a:t>
            </a:r>
            <a:endParaRPr dirty="0"/>
          </a:p>
        </p:txBody>
      </p:sp>
      <p:sp>
        <p:nvSpPr>
          <p:cNvPr id="45511" name="Google Shape;45511;p69"/>
          <p:cNvSpPr txBox="1">
            <a:spLocks noGrp="1"/>
          </p:cNvSpPr>
          <p:nvPr>
            <p:ph type="subTitle" idx="2"/>
          </p:nvPr>
        </p:nvSpPr>
        <p:spPr>
          <a:xfrm>
            <a:off x="5531850" y="1755101"/>
            <a:ext cx="2848752" cy="11860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Dr. Etkin ŞAFAK</a:t>
            </a:r>
          </a:p>
          <a:p>
            <a:pPr marL="0" lvl="0" indent="0" algn="l" rtl="0">
              <a:spcBef>
                <a:spcPts val="0"/>
              </a:spcBef>
              <a:spcAft>
                <a:spcPts val="0"/>
              </a:spcAft>
              <a:buNone/>
            </a:pPr>
            <a:r>
              <a:rPr lang="tr-TR" dirty="0" err="1"/>
              <a:t>esafak</a:t>
            </a:r>
            <a:r>
              <a:rPr lang="en" dirty="0"/>
              <a:t>@</a:t>
            </a:r>
            <a:r>
              <a:rPr lang="tr-TR" dirty="0"/>
              <a:t>ankara.edu.tr</a:t>
            </a:r>
            <a:r>
              <a:rPr lang="en" dirty="0"/>
              <a:t> </a:t>
            </a:r>
            <a:endParaRPr dirty="0"/>
          </a:p>
          <a:p>
            <a:pPr marL="0" lvl="0" indent="0" algn="l" rtl="0">
              <a:spcBef>
                <a:spcPts val="0"/>
              </a:spcBef>
              <a:spcAft>
                <a:spcPts val="0"/>
              </a:spcAft>
              <a:buNone/>
            </a:pPr>
            <a:r>
              <a:rPr lang="tr-TR" dirty="0"/>
              <a:t>Ankara </a:t>
            </a:r>
            <a:r>
              <a:rPr lang="tr-TR" dirty="0" err="1"/>
              <a:t>University</a:t>
            </a:r>
            <a:endParaRPr lang="tr-TR" dirty="0"/>
          </a:p>
          <a:p>
            <a:pPr marL="0" lvl="0" indent="0" algn="l" rtl="0">
              <a:spcBef>
                <a:spcPts val="0"/>
              </a:spcBef>
              <a:spcAft>
                <a:spcPts val="0"/>
              </a:spcAft>
              <a:buNone/>
            </a:pPr>
            <a:r>
              <a:rPr lang="tr-TR" dirty="0" err="1"/>
              <a:t>Faculty</a:t>
            </a:r>
            <a:r>
              <a:rPr lang="tr-TR" dirty="0"/>
              <a:t> of </a:t>
            </a:r>
            <a:r>
              <a:rPr lang="tr-TR" dirty="0" err="1"/>
              <a:t>Veterinary</a:t>
            </a:r>
            <a:r>
              <a:rPr lang="tr-TR" dirty="0"/>
              <a:t> </a:t>
            </a:r>
            <a:r>
              <a:rPr lang="tr-TR" dirty="0" err="1"/>
              <a:t>Medicine</a:t>
            </a:r>
            <a:endParaRPr lang="tr-TR" dirty="0"/>
          </a:p>
          <a:p>
            <a:pPr marL="0" lvl="0" indent="0" algn="l" rtl="0">
              <a:spcBef>
                <a:spcPts val="0"/>
              </a:spcBef>
              <a:spcAft>
                <a:spcPts val="0"/>
              </a:spcAft>
              <a:buNone/>
            </a:pPr>
            <a:r>
              <a:rPr lang="tr-TR" dirty="0" err="1"/>
              <a:t>Department</a:t>
            </a:r>
            <a:r>
              <a:rPr lang="tr-TR" dirty="0"/>
              <a:t> of </a:t>
            </a:r>
            <a:r>
              <a:rPr lang="tr-TR" dirty="0" err="1"/>
              <a:t>Physiology</a:t>
            </a:r>
            <a:endParaRPr dirty="0"/>
          </a:p>
        </p:txBody>
      </p:sp>
      <p:sp>
        <p:nvSpPr>
          <p:cNvPr id="45512" name="Google Shape;45512;p69"/>
          <p:cNvSpPr/>
          <p:nvPr/>
        </p:nvSpPr>
        <p:spPr>
          <a:xfrm flipH="1">
            <a:off x="3711658" y="761813"/>
            <a:ext cx="1207875" cy="1198278"/>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69"/>
          <p:cNvSpPr/>
          <p:nvPr/>
        </p:nvSpPr>
        <p:spPr>
          <a:xfrm>
            <a:off x="927012" y="2967754"/>
            <a:ext cx="2143185" cy="1361829"/>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4" name="Google Shape;45514;p69"/>
          <p:cNvGrpSpPr/>
          <p:nvPr/>
        </p:nvGrpSpPr>
        <p:grpSpPr>
          <a:xfrm rot="481225">
            <a:off x="3753971" y="3006802"/>
            <a:ext cx="1341854" cy="1352558"/>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9" name="Google Shape;45679;p69"/>
          <p:cNvGrpSpPr/>
          <p:nvPr/>
        </p:nvGrpSpPr>
        <p:grpSpPr>
          <a:xfrm rot="-4940713" flipH="1">
            <a:off x="1075830" y="856967"/>
            <a:ext cx="1660578" cy="1998143"/>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69"/>
          <p:cNvGrpSpPr/>
          <p:nvPr/>
        </p:nvGrpSpPr>
        <p:grpSpPr>
          <a:xfrm rot="-2376691" flipH="1">
            <a:off x="2145369" y="26204"/>
            <a:ext cx="1187744" cy="2954799"/>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6" name="Google Shape;46306;p69"/>
          <p:cNvGrpSpPr/>
          <p:nvPr/>
        </p:nvGrpSpPr>
        <p:grpSpPr>
          <a:xfrm>
            <a:off x="1257097" y="1630186"/>
            <a:ext cx="3638880" cy="1907268"/>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336" name="Google Shape;46336;p69"/>
          <p:cNvGrpSpPr/>
          <p:nvPr/>
        </p:nvGrpSpPr>
        <p:grpSpPr>
          <a:xfrm>
            <a:off x="673233" y="3067073"/>
            <a:ext cx="2465780" cy="1206377"/>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1" name="Google Shape;46591;p69"/>
          <p:cNvGrpSpPr/>
          <p:nvPr/>
        </p:nvGrpSpPr>
        <p:grpSpPr>
          <a:xfrm flipH="1">
            <a:off x="3868955" y="589391"/>
            <a:ext cx="939607" cy="1421017"/>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Metin kutusu 1"/>
          <p:cNvSpPr txBox="1"/>
          <p:nvPr/>
        </p:nvSpPr>
        <p:spPr>
          <a:xfrm>
            <a:off x="2382003" y="2399670"/>
            <a:ext cx="2659310" cy="307777"/>
          </a:xfrm>
          <a:prstGeom prst="rect">
            <a:avLst/>
          </a:prstGeom>
          <a:noFill/>
        </p:spPr>
        <p:txBody>
          <a:bodyPr wrap="square" rtlCol="0">
            <a:spAutoFit/>
          </a:bodyPr>
          <a:lstStyle/>
          <a:p>
            <a:r>
              <a:rPr lang="tr-TR" dirty="0" err="1"/>
              <a:t>Thank</a:t>
            </a:r>
            <a:r>
              <a:rPr lang="tr-TR" dirty="0"/>
              <a:t> </a:t>
            </a:r>
            <a:r>
              <a:rPr lang="tr-TR" dirty="0" err="1"/>
              <a:t>You</a:t>
            </a:r>
            <a:r>
              <a:rPr lang="tr-TR" dirty="0"/>
              <a:t>!!!</a:t>
            </a:r>
          </a:p>
        </p:txBody>
      </p:sp>
    </p:spTree>
    <p:extLst>
      <p:ext uri="{BB962C8B-B14F-4D97-AF65-F5344CB8AC3E}">
        <p14:creationId xmlns:p14="http://schemas.microsoft.com/office/powerpoint/2010/main" val="330747336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Resim 2"/>
          <p:cNvPicPr>
            <a:picLocks noChangeAspect="1"/>
          </p:cNvPicPr>
          <p:nvPr/>
        </p:nvPicPr>
        <p:blipFill>
          <a:blip r:embed="rId3"/>
          <a:stretch>
            <a:fillRect/>
          </a:stretch>
        </p:blipFill>
        <p:spPr>
          <a:xfrm>
            <a:off x="1048624" y="908590"/>
            <a:ext cx="3288485" cy="3257073"/>
          </a:xfrm>
          <a:prstGeom prst="rect">
            <a:avLst/>
          </a:prstGeom>
          <a:effectLst>
            <a:softEdge rad="127000"/>
          </a:effectLst>
        </p:spPr>
      </p:pic>
      <p:sp>
        <p:nvSpPr>
          <p:cNvPr id="1614" name="Title 1">
            <a:extLst>
              <a:ext uri="{FF2B5EF4-FFF2-40B4-BE49-F238E27FC236}">
                <a16:creationId xmlns:a16="http://schemas.microsoft.com/office/drawing/2014/main" id="{B2E73CE5-784B-4652-B97A-FCBE4DB2DB11}"/>
              </a:ext>
            </a:extLst>
          </p:cNvPr>
          <p:cNvSpPr>
            <a:spLocks noGrp="1"/>
          </p:cNvSpPr>
          <p:nvPr>
            <p:ph type="title"/>
          </p:nvPr>
        </p:nvSpPr>
        <p:spPr>
          <a:xfrm>
            <a:off x="4781614" y="801229"/>
            <a:ext cx="4630832" cy="572700"/>
          </a:xfrm>
        </p:spPr>
        <p:txBody>
          <a:bodyPr/>
          <a:lstStyle/>
          <a:p>
            <a:pPr algn="ctr"/>
            <a:r>
              <a:rPr lang="en-US" dirty="0"/>
              <a:t>Communication Mechanism In Wild Animals</a:t>
            </a:r>
            <a:endParaRPr lang="en-GB" dirty="0"/>
          </a:p>
        </p:txBody>
      </p:sp>
      <p:sp>
        <p:nvSpPr>
          <p:cNvPr id="4" name="Dikdörtgen 3"/>
          <p:cNvSpPr/>
          <p:nvPr/>
        </p:nvSpPr>
        <p:spPr>
          <a:xfrm>
            <a:off x="4513168" y="2134338"/>
            <a:ext cx="4572000" cy="2462213"/>
          </a:xfrm>
          <a:prstGeom prst="rect">
            <a:avLst/>
          </a:prstGeom>
        </p:spPr>
        <p:txBody>
          <a:bodyPr>
            <a:spAutoFit/>
          </a:bodyPr>
          <a:lstStyle/>
          <a:p>
            <a:pPr marL="285750" indent="-285750" algn="just">
              <a:buFont typeface="Arial" panose="020B0604020202020204" pitchFamily="34" charset="0"/>
              <a:buChar char="•"/>
            </a:pPr>
            <a:r>
              <a:rPr lang="en-US" dirty="0"/>
              <a:t>Communication can be as simple as the moth's release of scent to attract males, or as complex as the bee telling the location of the food.</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Communication always involves transferring information from one animal to another. This information is not random.</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Communication differs from other forms of information in that signals are sent from one animal to another.</a:t>
            </a:r>
            <a:endParaRPr lang="en-GB" dirty="0"/>
          </a:p>
        </p:txBody>
      </p:sp>
    </p:spTree>
    <p:extLst>
      <p:ext uri="{BB962C8B-B14F-4D97-AF65-F5344CB8AC3E}">
        <p14:creationId xmlns:p14="http://schemas.microsoft.com/office/powerpoint/2010/main" val="236183743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430635" y="2046467"/>
            <a:ext cx="3511116" cy="339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GB" dirty="0"/>
          </a:p>
        </p:txBody>
      </p:sp>
      <p:pic>
        <p:nvPicPr>
          <p:cNvPr id="7" name="Picture 3">
            <a:extLst>
              <a:ext uri="{FF2B5EF4-FFF2-40B4-BE49-F238E27FC236}">
                <a16:creationId xmlns:a16="http://schemas.microsoft.com/office/drawing/2014/main" id="{2A8F085A-ACA5-41F5-93C3-EC93CC9AD99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94788" y="964734"/>
            <a:ext cx="3726178" cy="3726178"/>
          </a:xfrm>
          <a:prstGeom prst="rect">
            <a:avLst/>
          </a:prstGeom>
          <a:effectLst>
            <a:softEdge rad="127000"/>
          </a:effectLst>
        </p:spPr>
      </p:pic>
      <p:sp>
        <p:nvSpPr>
          <p:cNvPr id="2" name="Dikdörtgen 1"/>
          <p:cNvSpPr/>
          <p:nvPr/>
        </p:nvSpPr>
        <p:spPr>
          <a:xfrm>
            <a:off x="732800" y="1401114"/>
            <a:ext cx="2906786" cy="2677656"/>
          </a:xfrm>
          <a:prstGeom prst="rect">
            <a:avLst/>
          </a:prstGeom>
        </p:spPr>
        <p:txBody>
          <a:bodyPr wrap="square">
            <a:spAutoFit/>
          </a:bodyPr>
          <a:lstStyle/>
          <a:p>
            <a:pPr marL="285750" indent="-285750" algn="just">
              <a:buFont typeface="Arial" panose="020B0604020202020204" pitchFamily="34" charset="0"/>
              <a:buChar char="•"/>
            </a:pPr>
            <a:r>
              <a:rPr lang="en-US" dirty="0"/>
              <a:t>People are social creatures, because they live together, communication is inevitable for them.</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As here, communication is indispensable in natural life.</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Without communication, it would be impossible to talk about the existence of social behavior in animals.</a:t>
            </a:r>
            <a:endParaRPr lang="en-GB" dirty="0"/>
          </a:p>
        </p:txBody>
      </p:sp>
    </p:spTree>
    <p:extLst>
      <p:ext uri="{BB962C8B-B14F-4D97-AF65-F5344CB8AC3E}">
        <p14:creationId xmlns:p14="http://schemas.microsoft.com/office/powerpoint/2010/main" val="186736313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Resim 4"/>
          <p:cNvPicPr>
            <a:picLocks noChangeAspect="1"/>
          </p:cNvPicPr>
          <p:nvPr/>
        </p:nvPicPr>
        <p:blipFill>
          <a:blip r:embed="rId3"/>
          <a:stretch>
            <a:fillRect/>
          </a:stretch>
        </p:blipFill>
        <p:spPr>
          <a:xfrm>
            <a:off x="1067836" y="923800"/>
            <a:ext cx="3277661" cy="3270695"/>
          </a:xfrm>
          <a:prstGeom prst="rect">
            <a:avLst/>
          </a:prstGeom>
          <a:effectLst>
            <a:softEdge rad="127000"/>
          </a:effectLst>
        </p:spPr>
      </p:pic>
      <p:sp>
        <p:nvSpPr>
          <p:cNvPr id="6" name="Dikdörtgen 5"/>
          <p:cNvSpPr/>
          <p:nvPr/>
        </p:nvSpPr>
        <p:spPr>
          <a:xfrm>
            <a:off x="4540768" y="1112597"/>
            <a:ext cx="4572000" cy="2893100"/>
          </a:xfrm>
          <a:prstGeom prst="rect">
            <a:avLst/>
          </a:prstGeom>
        </p:spPr>
        <p:txBody>
          <a:bodyPr>
            <a:spAutoFit/>
          </a:bodyPr>
          <a:lstStyle/>
          <a:p>
            <a:pPr marL="285750" indent="-285750" algn="just">
              <a:buFont typeface="Arial" panose="020B0604020202020204" pitchFamily="34" charset="0"/>
              <a:buChar char="•"/>
            </a:pPr>
            <a:r>
              <a:rPr lang="en-US" dirty="0"/>
              <a:t>This was an indispensable question for Tinbergen.</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If we look at it broadly; Of course, finding a mate is the most basic and universal reason for the existence of communication.</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Finding a mate means being able to locate other animals, their species, and sometimes their qualities.</a:t>
            </a:r>
            <a:endParaRPr lang="tr-TR" dirty="0"/>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en-US" dirty="0"/>
              <a:t>In addition, parents have to pass on survival information to their </a:t>
            </a:r>
            <a:r>
              <a:rPr lang="en-US" dirty="0" err="1"/>
              <a:t>offspring.In</a:t>
            </a:r>
            <a:r>
              <a:rPr lang="en-US" dirty="0"/>
              <a:t> this case, communication is inevitable.</a:t>
            </a:r>
            <a:endParaRPr lang="en-GB" dirty="0"/>
          </a:p>
        </p:txBody>
      </p:sp>
    </p:spTree>
    <p:extLst>
      <p:ext uri="{BB962C8B-B14F-4D97-AF65-F5344CB8AC3E}">
        <p14:creationId xmlns:p14="http://schemas.microsoft.com/office/powerpoint/2010/main" val="20869753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430635" y="2046467"/>
            <a:ext cx="3511116" cy="339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GB" dirty="0"/>
          </a:p>
        </p:txBody>
      </p:sp>
      <p:pic>
        <p:nvPicPr>
          <p:cNvPr id="3" name="Resim 2"/>
          <p:cNvPicPr>
            <a:picLocks noChangeAspect="1"/>
          </p:cNvPicPr>
          <p:nvPr/>
        </p:nvPicPr>
        <p:blipFill>
          <a:blip r:embed="rId3"/>
          <a:stretch>
            <a:fillRect/>
          </a:stretch>
        </p:blipFill>
        <p:spPr>
          <a:xfrm>
            <a:off x="5016617" y="794876"/>
            <a:ext cx="2772543" cy="3693276"/>
          </a:xfrm>
          <a:prstGeom prst="rect">
            <a:avLst/>
          </a:prstGeom>
          <a:effectLst>
            <a:softEdge rad="127000"/>
          </a:effectLst>
        </p:spPr>
      </p:pic>
      <p:sp>
        <p:nvSpPr>
          <p:cNvPr id="8" name="Content Placeholder 2">
            <a:extLst>
              <a:ext uri="{FF2B5EF4-FFF2-40B4-BE49-F238E27FC236}">
                <a16:creationId xmlns:a16="http://schemas.microsoft.com/office/drawing/2014/main" id="{D1D4D5B3-3174-443F-BA48-AD1362E25D00}"/>
              </a:ext>
            </a:extLst>
          </p:cNvPr>
          <p:cNvSpPr txBox="1">
            <a:spLocks/>
          </p:cNvSpPr>
          <p:nvPr/>
        </p:nvSpPr>
        <p:spPr>
          <a:xfrm>
            <a:off x="1145103" y="1237135"/>
            <a:ext cx="2796648" cy="302895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dirty="0"/>
              <a:t>Animals give alarm in the presence of predators or competitors in the social groups with which they interact, they also give information about the location of the shelter and the quality of the food.</a:t>
            </a:r>
            <a:br>
              <a:rPr lang="en-GB" dirty="0"/>
            </a:br>
            <a:endParaRPr lang="en-GB" dirty="0"/>
          </a:p>
          <a:p>
            <a:pPr algn="just"/>
            <a:r>
              <a:rPr lang="en-US" dirty="0"/>
              <a:t>Communication plays a key role for individuals and social groups in establishing and maintaining a living space.</a:t>
            </a:r>
            <a:endParaRPr lang="en-GB" dirty="0"/>
          </a:p>
        </p:txBody>
      </p:sp>
    </p:spTree>
    <p:extLst>
      <p:ext uri="{BB962C8B-B14F-4D97-AF65-F5344CB8AC3E}">
        <p14:creationId xmlns:p14="http://schemas.microsoft.com/office/powerpoint/2010/main" val="425713146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Title 1">
            <a:extLst>
              <a:ext uri="{FF2B5EF4-FFF2-40B4-BE49-F238E27FC236}">
                <a16:creationId xmlns:a16="http://schemas.microsoft.com/office/drawing/2014/main" id="{1E22736F-DB21-4F11-B0E0-92871C22BD5D}"/>
              </a:ext>
            </a:extLst>
          </p:cNvPr>
          <p:cNvSpPr>
            <a:spLocks noGrp="1"/>
          </p:cNvSpPr>
          <p:nvPr>
            <p:ph type="title"/>
          </p:nvPr>
        </p:nvSpPr>
        <p:spPr>
          <a:xfrm>
            <a:off x="1261444" y="2121734"/>
            <a:ext cx="2955231" cy="572700"/>
          </a:xfrm>
        </p:spPr>
        <p:txBody>
          <a:bodyPr/>
          <a:lstStyle/>
          <a:p>
            <a:pPr algn="ctr"/>
            <a:r>
              <a:rPr lang="en-GB" dirty="0"/>
              <a:t>WHAT IS THE SIGN?</a:t>
            </a:r>
          </a:p>
        </p:txBody>
      </p:sp>
      <p:sp>
        <p:nvSpPr>
          <p:cNvPr id="2" name="Dikdörtgen 1"/>
          <p:cNvSpPr/>
          <p:nvPr/>
        </p:nvSpPr>
        <p:spPr>
          <a:xfrm>
            <a:off x="4605554" y="833937"/>
            <a:ext cx="4572000" cy="2031325"/>
          </a:xfrm>
          <a:prstGeom prst="rect">
            <a:avLst/>
          </a:prstGeom>
        </p:spPr>
        <p:txBody>
          <a:bodyPr>
            <a:spAutoFit/>
          </a:bodyPr>
          <a:lstStyle/>
          <a:p>
            <a:pPr marL="285750" indent="-285750" algn="just">
              <a:buFont typeface="Arial" panose="020B0604020202020204" pitchFamily="34" charset="0"/>
              <a:buChar char="•"/>
            </a:pPr>
            <a:r>
              <a:rPr lang="en-US" dirty="0"/>
              <a:t>Simply, a sign is an animal product that has evolved to convey a special meaning from one animal to another.</a:t>
            </a:r>
            <a:endParaRPr lang="tr-TR" dirty="0"/>
          </a:p>
          <a:p>
            <a:pPr algn="just"/>
            <a:endParaRPr lang="tr-TR" dirty="0"/>
          </a:p>
          <a:p>
            <a:pPr marL="285750" indent="-285750" algn="just">
              <a:buFont typeface="Arial" panose="020B0604020202020204" pitchFamily="34" charset="0"/>
              <a:buChar char="•"/>
            </a:pPr>
            <a:r>
              <a:rPr lang="en-US" dirty="0"/>
              <a:t>Marking; it may be a swing of the arm, the production of a sound, an alarming chemical compound, a pheromone, an energy product such as an electrical discharge or a magnetic field, or an external characteristic of the animal such as </a:t>
            </a:r>
            <a:r>
              <a:rPr lang="en-US" dirty="0" err="1"/>
              <a:t>colour</a:t>
            </a:r>
            <a:r>
              <a:rPr lang="en-US" dirty="0"/>
              <a:t>.</a:t>
            </a:r>
            <a:endParaRPr lang="en-GB" dirty="0"/>
          </a:p>
        </p:txBody>
      </p:sp>
      <p:pic>
        <p:nvPicPr>
          <p:cNvPr id="3" name="Resim 2"/>
          <p:cNvPicPr>
            <a:picLocks noChangeAspect="1"/>
          </p:cNvPicPr>
          <p:nvPr/>
        </p:nvPicPr>
        <p:blipFill>
          <a:blip r:embed="rId3"/>
          <a:stretch>
            <a:fillRect/>
          </a:stretch>
        </p:blipFill>
        <p:spPr>
          <a:xfrm>
            <a:off x="4720586" y="2944535"/>
            <a:ext cx="4258824" cy="1375001"/>
          </a:xfrm>
          <a:prstGeom prst="rect">
            <a:avLst/>
          </a:prstGeom>
        </p:spPr>
      </p:pic>
    </p:spTree>
    <p:extLst>
      <p:ext uri="{BB962C8B-B14F-4D97-AF65-F5344CB8AC3E}">
        <p14:creationId xmlns:p14="http://schemas.microsoft.com/office/powerpoint/2010/main" val="96404914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430635" y="2046467"/>
            <a:ext cx="3511116" cy="339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GB" dirty="0"/>
          </a:p>
        </p:txBody>
      </p:sp>
      <p:sp>
        <p:nvSpPr>
          <p:cNvPr id="5" name="Content Placeholder 2">
            <a:extLst>
              <a:ext uri="{FF2B5EF4-FFF2-40B4-BE49-F238E27FC236}">
                <a16:creationId xmlns:a16="http://schemas.microsoft.com/office/drawing/2014/main" id="{56097915-5BF6-4D24-B9C0-707ABB00935B}"/>
              </a:ext>
            </a:extLst>
          </p:cNvPr>
          <p:cNvSpPr txBox="1">
            <a:spLocks/>
          </p:cNvSpPr>
          <p:nvPr/>
        </p:nvSpPr>
        <p:spPr>
          <a:xfrm>
            <a:off x="137746" y="1630541"/>
            <a:ext cx="2862318" cy="270030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1400" dirty="0"/>
              <a:t>Another definition is; Any action or structure that modifies the behavior of other organisms that have evolved due to an effect and that becomes effective due to the evolution of the receptor's response.</a:t>
            </a:r>
            <a:endParaRPr lang="en-GB" sz="1400" dirty="0"/>
          </a:p>
        </p:txBody>
      </p:sp>
      <p:pic>
        <p:nvPicPr>
          <p:cNvPr id="7" name="Picture 3">
            <a:extLst>
              <a:ext uri="{FF2B5EF4-FFF2-40B4-BE49-F238E27FC236}">
                <a16:creationId xmlns:a16="http://schemas.microsoft.com/office/drawing/2014/main" id="{583870E7-A5E8-4C67-A83F-3B76CD64F15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167844" y="852043"/>
            <a:ext cx="5307806" cy="3579019"/>
          </a:xfrm>
          <a:prstGeom prst="rect">
            <a:avLst/>
          </a:prstGeom>
          <a:effectLst>
            <a:softEdge rad="127000"/>
          </a:effectLst>
        </p:spPr>
      </p:pic>
    </p:spTree>
    <p:extLst>
      <p:ext uri="{BB962C8B-B14F-4D97-AF65-F5344CB8AC3E}">
        <p14:creationId xmlns:p14="http://schemas.microsoft.com/office/powerpoint/2010/main" val="17398738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872565" y="613520"/>
            <a:ext cx="3732990" cy="3992400"/>
          </a:xfrm>
          <a:prstGeom prst="rect">
            <a:avLst/>
          </a:prstGeom>
          <a:solidFill>
            <a:schemeClr val="lt1"/>
          </a:solidFill>
          <a:ln>
            <a:noFill/>
          </a:ln>
        </p:spPr>
        <p:txBody>
          <a:bodyPr spcFirstLastPara="1" wrap="square" lIns="91425" tIns="91425" rIns="91425" bIns="91425" anchor="ctr" anchorCtr="0">
            <a:noAutofit/>
          </a:bodyPr>
          <a:lstStyle/>
          <a:p>
            <a:pPr algn="ctr"/>
            <a:endParaRPr lang="en-GB" sz="2000" dirty="0"/>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Resim 4"/>
          <p:cNvPicPr>
            <a:picLocks noChangeAspect="1"/>
          </p:cNvPicPr>
          <p:nvPr/>
        </p:nvPicPr>
        <p:blipFill>
          <a:blip r:embed="rId3"/>
          <a:stretch>
            <a:fillRect/>
          </a:stretch>
        </p:blipFill>
        <p:spPr>
          <a:xfrm>
            <a:off x="1066300" y="929713"/>
            <a:ext cx="3277609" cy="3256393"/>
          </a:xfrm>
          <a:prstGeom prst="rect">
            <a:avLst/>
          </a:prstGeom>
          <a:effectLst>
            <a:softEdge rad="127000"/>
          </a:effectLst>
        </p:spPr>
      </p:pic>
      <p:sp>
        <p:nvSpPr>
          <p:cNvPr id="1616" name="Content Placeholder 2">
            <a:extLst>
              <a:ext uri="{FF2B5EF4-FFF2-40B4-BE49-F238E27FC236}">
                <a16:creationId xmlns:a16="http://schemas.microsoft.com/office/drawing/2014/main" id="{F3C69295-4B9E-458F-A1B6-9DAC78F10664}"/>
              </a:ext>
            </a:extLst>
          </p:cNvPr>
          <p:cNvSpPr txBox="1">
            <a:spLocks/>
          </p:cNvSpPr>
          <p:nvPr/>
        </p:nvSpPr>
        <p:spPr>
          <a:xfrm>
            <a:off x="4918745" y="1075487"/>
            <a:ext cx="3437520" cy="3068465"/>
          </a:xfrm>
          <a:prstGeom prst="rect">
            <a:avLst/>
          </a:prstGeom>
          <a:noFill/>
          <a:ln>
            <a:noFill/>
          </a:ln>
        </p:spPr>
        <p:txBody>
          <a:bodyPr spcFirstLastPara="1" wrap="square" lIns="91425" tIns="91425" rIns="91425" bIns="91425" anchor="t" anchorCtr="0">
            <a:normAutofit fontScale="92500" lnSpcReduction="10000"/>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algn="just">
              <a:buFont typeface="Arial" panose="020B0604020202020204" pitchFamily="34" charset="0"/>
              <a:buChar char="•"/>
            </a:pPr>
            <a:r>
              <a:rPr lang="en-US" dirty="0"/>
              <a:t>The transmitters, regardless of size and development, have a structure that either creates the signal (peacock's tail) or produces the signal (vocal cords, olfactory glands and electrical organs, etc.).</a:t>
            </a:r>
            <a:endParaRPr lang="tr-TR" dirty="0"/>
          </a:p>
          <a:p>
            <a:pPr algn="just"/>
            <a:endParaRPr lang="tr-TR" dirty="0"/>
          </a:p>
          <a:p>
            <a:pPr algn="just">
              <a:buFont typeface="Arial" panose="020B0604020202020204" pitchFamily="34" charset="0"/>
              <a:buChar char="•"/>
            </a:pPr>
            <a:r>
              <a:rPr lang="en-US" dirty="0"/>
              <a:t>Receptors usually have receptors, which are modified nerve cells. Like rod and cone cells in the eyes, hair cells in the ears. These cells convert signals into neural stimulation.</a:t>
            </a:r>
            <a:endParaRPr lang="en-GB" dirty="0"/>
          </a:p>
        </p:txBody>
      </p:sp>
    </p:spTree>
    <p:extLst>
      <p:ext uri="{BB962C8B-B14F-4D97-AF65-F5344CB8AC3E}">
        <p14:creationId xmlns:p14="http://schemas.microsoft.com/office/powerpoint/2010/main" val="124092770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Content Placeholder 2">
            <a:extLst>
              <a:ext uri="{FF2B5EF4-FFF2-40B4-BE49-F238E27FC236}">
                <a16:creationId xmlns:a16="http://schemas.microsoft.com/office/drawing/2014/main" id="{7553A41F-6916-4B1F-BB39-4254EAADD61E}"/>
              </a:ext>
            </a:extLst>
          </p:cNvPr>
          <p:cNvSpPr txBox="1">
            <a:spLocks/>
          </p:cNvSpPr>
          <p:nvPr/>
        </p:nvSpPr>
        <p:spPr>
          <a:xfrm>
            <a:off x="1126921" y="1111465"/>
            <a:ext cx="3511116" cy="339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just"/>
            <a:r>
              <a:rPr lang="en-US" sz="2000" dirty="0"/>
              <a:t>In some cases, the animal communicates with itself.</a:t>
            </a:r>
            <a:endParaRPr lang="tr-TR" sz="2000" dirty="0"/>
          </a:p>
          <a:p>
            <a:pPr algn="just"/>
            <a:endParaRPr lang="tr-TR" sz="2000" dirty="0"/>
          </a:p>
          <a:p>
            <a:pPr algn="just"/>
            <a:endParaRPr lang="tr-TR" sz="2000" dirty="0"/>
          </a:p>
          <a:p>
            <a:pPr algn="just"/>
            <a:r>
              <a:rPr lang="en-US" sz="2000" dirty="0"/>
              <a:t>Bats communicate with themselves by "echolocation".</a:t>
            </a:r>
            <a:endParaRPr lang="en-GB" sz="2000" dirty="0"/>
          </a:p>
        </p:txBody>
      </p:sp>
      <p:pic>
        <p:nvPicPr>
          <p:cNvPr id="2" name="Resim 1"/>
          <p:cNvPicPr>
            <a:picLocks noChangeAspect="1"/>
          </p:cNvPicPr>
          <p:nvPr/>
        </p:nvPicPr>
        <p:blipFill>
          <a:blip r:embed="rId3"/>
          <a:stretch>
            <a:fillRect/>
          </a:stretch>
        </p:blipFill>
        <p:spPr>
          <a:xfrm>
            <a:off x="5305767" y="890620"/>
            <a:ext cx="2341067" cy="3328704"/>
          </a:xfrm>
          <a:prstGeom prst="rect">
            <a:avLst/>
          </a:prstGeom>
          <a:effectLst>
            <a:softEdge rad="127000"/>
          </a:effectLst>
        </p:spPr>
      </p:pic>
    </p:spTree>
    <p:extLst>
      <p:ext uri="{BB962C8B-B14F-4D97-AF65-F5344CB8AC3E}">
        <p14:creationId xmlns:p14="http://schemas.microsoft.com/office/powerpoint/2010/main" val="3300595101"/>
      </p:ext>
    </p:extLst>
  </p:cSld>
  <p:clrMapOvr>
    <a:masterClrMapping/>
  </p:clrMapOvr>
</p:sld>
</file>

<file path=ppt/theme/theme1.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26208</TotalTime>
  <Words>1024</Words>
  <Application>Microsoft Office PowerPoint</Application>
  <PresentationFormat>Ekran Gösterisi (16:9)</PresentationFormat>
  <Paragraphs>84</Paragraphs>
  <Slides>18</Slides>
  <Notes>18</Notes>
  <HiddenSlides>0</HiddenSlides>
  <MMClips>0</MMClips>
  <ScaleCrop>false</ScaleCrop>
  <HeadingPairs>
    <vt:vector size="6" baseType="variant">
      <vt:variant>
        <vt:lpstr>Kullanılan Yazı Tipleri</vt:lpstr>
      </vt:variant>
      <vt:variant>
        <vt:i4>4</vt:i4>
      </vt:variant>
      <vt:variant>
        <vt:lpstr>Tema</vt:lpstr>
      </vt:variant>
      <vt:variant>
        <vt:i4>1</vt:i4>
      </vt:variant>
      <vt:variant>
        <vt:lpstr>Slayt Başlıkları</vt:lpstr>
      </vt:variant>
      <vt:variant>
        <vt:i4>18</vt:i4>
      </vt:variant>
    </vt:vector>
  </HeadingPairs>
  <TitlesOfParts>
    <vt:vector size="23" baseType="lpstr">
      <vt:lpstr>Arial</vt:lpstr>
      <vt:lpstr>Livvic</vt:lpstr>
      <vt:lpstr>Karla</vt:lpstr>
      <vt:lpstr>Pangolin</vt:lpstr>
      <vt:lpstr>Doodle World Wildlife Day by Slidesgo</vt:lpstr>
      <vt:lpstr>Wild Animal Behaviors</vt:lpstr>
      <vt:lpstr>Communication Mechanism In Wild Animals</vt:lpstr>
      <vt:lpstr>PowerPoint Sunusu</vt:lpstr>
      <vt:lpstr>PowerPoint Sunusu</vt:lpstr>
      <vt:lpstr>PowerPoint Sunusu</vt:lpstr>
      <vt:lpstr>WHAT IS THE SIGN?</vt:lpstr>
      <vt:lpstr>PowerPoint Sunusu</vt:lpstr>
      <vt:lpstr>PowerPoint Sunusu</vt:lpstr>
      <vt:lpstr>PowerPoint Sunusu</vt:lpstr>
      <vt:lpstr>Common Knowledge</vt:lpstr>
      <vt:lpstr>PowerPoint Sunusu</vt:lpstr>
      <vt:lpstr>PowerPoint Sunusu</vt:lpstr>
      <vt:lpstr>Methods Of Communication</vt:lpstr>
      <vt:lpstr>Bee Pheromones</vt:lpstr>
      <vt:lpstr>PowerPoint Sunusu</vt:lpstr>
      <vt:lpstr>PowerPoint Sunusu</vt:lpstr>
      <vt:lpstr>PowerPoint Sunusu</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Wildlife Day</dc:title>
  <dc:creator>Etkin</dc:creator>
  <cp:lastModifiedBy>nailmert bıçakcı</cp:lastModifiedBy>
  <cp:revision>154</cp:revision>
  <dcterms:modified xsi:type="dcterms:W3CDTF">2025-09-08T18:40:58Z</dcterms:modified>
</cp:coreProperties>
</file>