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5"/>
  </p:notesMasterIdLst>
  <p:sldIdLst>
    <p:sldId id="256" r:id="rId3"/>
    <p:sldId id="831" r:id="rId4"/>
    <p:sldId id="832" r:id="rId5"/>
    <p:sldId id="834" r:id="rId6"/>
    <p:sldId id="835" r:id="rId7"/>
    <p:sldId id="836" r:id="rId8"/>
    <p:sldId id="860" r:id="rId9"/>
    <p:sldId id="861" r:id="rId10"/>
    <p:sldId id="862" r:id="rId11"/>
    <p:sldId id="863" r:id="rId12"/>
    <p:sldId id="864" r:id="rId13"/>
    <p:sldId id="837" r:id="rId1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39" d="100"/>
          <a:sy n="39" d="100"/>
        </p:scale>
        <p:origin x="60" y="50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theme" Target="theme/theme1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AFEECF2-4B63-49BF-8F8B-F0310EAADD9F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4" name="Slayt Resmi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9BD1FE-0F75-4504-84A5-3C1B58762D3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217907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539927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12666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05416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711198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8175649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26796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6413811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28826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787356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754741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99536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CCC67246-3238-BC7A-A6BF-BC1A9EFBB27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C3727651-D23A-B0CE-F5C6-AAB7CAE5DAB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tıklayın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E362F748-4336-9213-29DA-D68E7CF4EB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97D5730D-CC00-D4AB-ABA9-A8B6C2BF9F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38D2E1AC-0D69-4325-3511-18041387F9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2391480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 ve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4EAECD6C-4C38-9992-DF52-1E06F15A95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Dikey Metin Yer Tutucusu 2">
            <a:extLst>
              <a:ext uri="{FF2B5EF4-FFF2-40B4-BE49-F238E27FC236}">
                <a16:creationId xmlns:a16="http://schemas.microsoft.com/office/drawing/2014/main" id="{2E975F4C-48E5-4A13-715F-666E1F6BBEF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E0ED492F-675B-A469-AE9D-43B5FC8CA9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16C0F1D6-92E0-6B18-4B49-74DC48A434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3459DDE9-88F1-9AE0-C147-3039BE59C1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598595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>
            <a:extLst>
              <a:ext uri="{FF2B5EF4-FFF2-40B4-BE49-F238E27FC236}">
                <a16:creationId xmlns:a16="http://schemas.microsoft.com/office/drawing/2014/main" id="{D8D525E0-B7FC-E064-74CC-E5C5841372E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Dikey Metin Yer Tutucusu 2">
            <a:extLst>
              <a:ext uri="{FF2B5EF4-FFF2-40B4-BE49-F238E27FC236}">
                <a16:creationId xmlns:a16="http://schemas.microsoft.com/office/drawing/2014/main" id="{1F1FBD32-C05E-968F-F5DE-B13AFF08A80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D022372D-D0E3-3EAA-D1E4-66FC73BF06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9C1FA6A2-424C-8860-13F6-2D9FBEA3E7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98C1B806-62BC-BC7A-F474-BE3C461DA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50245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10748316" y="-647180"/>
            <a:ext cx="843233" cy="2478751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120634" y="-419837"/>
            <a:ext cx="1752524" cy="43551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363550" y="2472691"/>
            <a:ext cx="1854641" cy="2773168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102249" y="4279128"/>
            <a:ext cx="2645200" cy="3168749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525847" y="5135231"/>
            <a:ext cx="2912896" cy="3489508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10565996" y="-510202"/>
            <a:ext cx="2308960" cy="2327377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11753220" y="325119"/>
            <a:ext cx="1259423" cy="3129692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11067837" y="4979184"/>
            <a:ext cx="1671104" cy="251832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10782961" y="5988806"/>
            <a:ext cx="1270320" cy="1914341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5005933" y="4557233"/>
            <a:ext cx="5928400" cy="5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5005933" y="1443733"/>
            <a:ext cx="6235200" cy="28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10864637" y="4775984"/>
            <a:ext cx="1671104" cy="251832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10579761" y="5785606"/>
            <a:ext cx="1270320" cy="1914341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3977944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642206" y="5417189"/>
            <a:ext cx="1283764" cy="191956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10082865" y="-1117451"/>
            <a:ext cx="2303723" cy="2759593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950800" y="1530600"/>
            <a:ext cx="10412000" cy="47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6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950800" y="603100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37450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01527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6791200" y="1817533"/>
            <a:ext cx="4450000" cy="14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6791200" y="3374385"/>
            <a:ext cx="4450000" cy="16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133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133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133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133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133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133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133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133" b="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45226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Thank you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7375800" y="3950667"/>
            <a:ext cx="3450000" cy="1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6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930300" y="2714997"/>
            <a:ext cx="4291600" cy="14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7375800" y="705200"/>
            <a:ext cx="3206400" cy="11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67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7375800" y="1810800"/>
            <a:ext cx="3450400" cy="11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608864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1038518" y="5067185"/>
            <a:ext cx="1140633" cy="2834696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305400" y="5157694"/>
            <a:ext cx="1789152" cy="1803423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88215" y="4337904"/>
            <a:ext cx="457861" cy="962557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11083672" y="592195"/>
            <a:ext cx="658601" cy="840453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9234632" y="-542747"/>
            <a:ext cx="1789361" cy="1804752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9653091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11151367" y="-111970"/>
            <a:ext cx="1140637" cy="2834615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710621" y="4030274"/>
            <a:ext cx="658555" cy="839777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256569" y="5132908"/>
            <a:ext cx="1789143" cy="1803413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9611349" y="-1204180"/>
            <a:ext cx="843233" cy="2478751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9978106" y="-887997"/>
            <a:ext cx="2089473" cy="2503031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33532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9721220" y="-745311"/>
            <a:ext cx="2076587" cy="2487593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456491" y="2291371"/>
            <a:ext cx="1060477" cy="1352347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933680" y="2119679"/>
            <a:ext cx="470307" cy="988791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370525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5FB1796-D8C1-96A7-7485-C7A80F68B9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AD992A93-8F49-91BB-1375-A22676E94DA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8292CE12-57C0-2508-7CE0-453BC91A03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88745B89-1931-8327-5066-8444F52786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7B63AFFC-39B4-9CF7-8668-CC66D58621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480002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 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E1D14641-853A-0B01-F806-35CA6C4C67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8F11CA90-5F68-EE14-5038-397A26A862F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FF076BDF-E1B3-D23E-362D-60E815750A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585E1408-1A2A-75E2-AF63-D815C0287B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531C166C-08EE-B773-F393-F5D135F09E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2027013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FCC4680B-A7F0-5224-F27C-ECEF0F4378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F6EF7FFE-C3C5-E1D5-8540-7DDD8C4DCD9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0EE7DE10-2A68-5966-033C-674BE14AC69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F79761B5-558C-A393-3EE9-D59EA32256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8E56935B-42E0-BE1D-2A6F-F97EE1393F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5C9B2272-53F5-CAE5-1AA0-9BC3D9F042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289105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25577CB9-733D-A8ED-EF05-69026113CF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AF45CEFF-992D-E0EF-EAB1-3DA730AC2C7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4" name="İçerik Yer Tutucusu 3">
            <a:extLst>
              <a:ext uri="{FF2B5EF4-FFF2-40B4-BE49-F238E27FC236}">
                <a16:creationId xmlns:a16="http://schemas.microsoft.com/office/drawing/2014/main" id="{D94172F6-F097-3C00-9BAE-B1818424AFF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>
            <a:extLst>
              <a:ext uri="{FF2B5EF4-FFF2-40B4-BE49-F238E27FC236}">
                <a16:creationId xmlns:a16="http://schemas.microsoft.com/office/drawing/2014/main" id="{BE8A41F8-6EAA-6C33-BBFB-CB8DFE0BA8A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6" name="İçerik Yer Tutucusu 5">
            <a:extLst>
              <a:ext uri="{FF2B5EF4-FFF2-40B4-BE49-F238E27FC236}">
                <a16:creationId xmlns:a16="http://schemas.microsoft.com/office/drawing/2014/main" id="{E1CC368F-6E8B-15DC-F5C0-A01E84732BE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>
            <a:extLst>
              <a:ext uri="{FF2B5EF4-FFF2-40B4-BE49-F238E27FC236}">
                <a16:creationId xmlns:a16="http://schemas.microsoft.com/office/drawing/2014/main" id="{5CEB7F3E-DF98-8158-B064-8296C18B8E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8" name="Alt Bilgi Yer Tutucusu 7">
            <a:extLst>
              <a:ext uri="{FF2B5EF4-FFF2-40B4-BE49-F238E27FC236}">
                <a16:creationId xmlns:a16="http://schemas.microsoft.com/office/drawing/2014/main" id="{87996C58-BC11-44A0-345C-01A64EBFCE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>
            <a:extLst>
              <a:ext uri="{FF2B5EF4-FFF2-40B4-BE49-F238E27FC236}">
                <a16:creationId xmlns:a16="http://schemas.microsoft.com/office/drawing/2014/main" id="{4D74F804-484B-6C10-8A0A-801E11EE96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263927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7B7E4FD1-F987-6A22-6FDB-4D95DF641B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Veri Yer Tutucusu 2">
            <a:extLst>
              <a:ext uri="{FF2B5EF4-FFF2-40B4-BE49-F238E27FC236}">
                <a16:creationId xmlns:a16="http://schemas.microsoft.com/office/drawing/2014/main" id="{87137677-67CD-D2F1-CD09-81A3A8D99F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4" name="Alt Bilgi Yer Tutucusu 3">
            <a:extLst>
              <a:ext uri="{FF2B5EF4-FFF2-40B4-BE49-F238E27FC236}">
                <a16:creationId xmlns:a16="http://schemas.microsoft.com/office/drawing/2014/main" id="{C1C20703-4754-284C-0819-8C7171A026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>
            <a:extLst>
              <a:ext uri="{FF2B5EF4-FFF2-40B4-BE49-F238E27FC236}">
                <a16:creationId xmlns:a16="http://schemas.microsoft.com/office/drawing/2014/main" id="{470EB9CD-25F5-79D3-F04A-B77E2F9003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284050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>
            <a:extLst>
              <a:ext uri="{FF2B5EF4-FFF2-40B4-BE49-F238E27FC236}">
                <a16:creationId xmlns:a16="http://schemas.microsoft.com/office/drawing/2014/main" id="{DD3A6579-C027-1445-B256-931BB47ECA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3" name="Alt Bilgi Yer Tutucusu 2">
            <a:extLst>
              <a:ext uri="{FF2B5EF4-FFF2-40B4-BE49-F238E27FC236}">
                <a16:creationId xmlns:a16="http://schemas.microsoft.com/office/drawing/2014/main" id="{6791AFB9-E2EE-0DED-901B-DFB7A80914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323A5F99-7C0D-F9B2-A594-AFB015C7CC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32069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DFE75EA5-CA1F-6248-BE0B-F922AEE9AC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İçerik Yer Tutucusu 2">
            <a:extLst>
              <a:ext uri="{FF2B5EF4-FFF2-40B4-BE49-F238E27FC236}">
                <a16:creationId xmlns:a16="http://schemas.microsoft.com/office/drawing/2014/main" id="{F306A3E1-BF53-0FDA-07FF-71DB8AADCA3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F483B2B9-EA30-DAF0-C6B6-C0DE8C16F46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91340FC6-79E5-C073-E546-0A264AA112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C2287B78-43EC-9584-A20A-FBAD61AF9D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5207E946-442C-5397-46C4-B13DA83D20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245556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DFDA3424-D2C7-D558-7127-43E43EF61D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Resim Yer Tutucusu 2">
            <a:extLst>
              <a:ext uri="{FF2B5EF4-FFF2-40B4-BE49-F238E27FC236}">
                <a16:creationId xmlns:a16="http://schemas.microsoft.com/office/drawing/2014/main" id="{3FC27A5D-DF98-924A-3296-719ACAA68BE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>
            <a:extLst>
              <a:ext uri="{FF2B5EF4-FFF2-40B4-BE49-F238E27FC236}">
                <a16:creationId xmlns:a16="http://schemas.microsoft.com/office/drawing/2014/main" id="{145C90E2-C453-D627-7EA6-9FF80D78C45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tıklayın</a:t>
            </a:r>
          </a:p>
        </p:txBody>
      </p:sp>
      <p:sp>
        <p:nvSpPr>
          <p:cNvPr id="5" name="Veri Yer Tutucusu 4">
            <a:extLst>
              <a:ext uri="{FF2B5EF4-FFF2-40B4-BE49-F238E27FC236}">
                <a16:creationId xmlns:a16="http://schemas.microsoft.com/office/drawing/2014/main" id="{DCE41B31-D1A9-911B-2EDA-162D000DBD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6" name="Alt Bilgi Yer Tutucusu 5">
            <a:extLst>
              <a:ext uri="{FF2B5EF4-FFF2-40B4-BE49-F238E27FC236}">
                <a16:creationId xmlns:a16="http://schemas.microsoft.com/office/drawing/2014/main" id="{DFDE8822-7F4E-2F31-8804-8C1E40E04D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>
            <a:extLst>
              <a:ext uri="{FF2B5EF4-FFF2-40B4-BE49-F238E27FC236}">
                <a16:creationId xmlns:a16="http://schemas.microsoft.com/office/drawing/2014/main" id="{84A86937-3ADA-BF6A-D275-E4D6E04E85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68388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9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>
            <a:extLst>
              <a:ext uri="{FF2B5EF4-FFF2-40B4-BE49-F238E27FC236}">
                <a16:creationId xmlns:a16="http://schemas.microsoft.com/office/drawing/2014/main" id="{F0412EB6-118B-0D9C-300A-5138BE6F87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stilini düzenlemek için tıklayın</a:t>
            </a:r>
          </a:p>
        </p:txBody>
      </p:sp>
      <p:sp>
        <p:nvSpPr>
          <p:cNvPr id="3" name="Metin Yer Tutucusu 2">
            <a:extLst>
              <a:ext uri="{FF2B5EF4-FFF2-40B4-BE49-F238E27FC236}">
                <a16:creationId xmlns:a16="http://schemas.microsoft.com/office/drawing/2014/main" id="{3779FCA5-05D8-A176-D97A-4A6C9964D11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>
            <a:extLst>
              <a:ext uri="{FF2B5EF4-FFF2-40B4-BE49-F238E27FC236}">
                <a16:creationId xmlns:a16="http://schemas.microsoft.com/office/drawing/2014/main" id="{60995203-800F-F421-3843-D7A8E6227AD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6A1B00-C05D-498F-A814-6E9A3296AF42}" type="datetimeFigureOut">
              <a:rPr lang="tr-TR" smtClean="0"/>
              <a:t>8.09.2025</a:t>
            </a:fld>
            <a:endParaRPr lang="tr-TR"/>
          </a:p>
        </p:txBody>
      </p:sp>
      <p:sp>
        <p:nvSpPr>
          <p:cNvPr id="5" name="Alt Bilgi Yer Tutucusu 4">
            <a:extLst>
              <a:ext uri="{FF2B5EF4-FFF2-40B4-BE49-F238E27FC236}">
                <a16:creationId xmlns:a16="http://schemas.microsoft.com/office/drawing/2014/main" id="{313C3410-7A61-7422-454E-7B31FC28ACF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>
            <a:extLst>
              <a:ext uri="{FF2B5EF4-FFF2-40B4-BE49-F238E27FC236}">
                <a16:creationId xmlns:a16="http://schemas.microsoft.com/office/drawing/2014/main" id="{B699DFAC-BA42-B62B-6E43-FB67BA6829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8264A6-0FC9-4EFA-9FDC-3DEAF30ED479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65624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400" y="603100"/>
            <a:ext cx="10271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400" y="1536633"/>
            <a:ext cx="10271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438640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8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6263600" y="5864781"/>
            <a:ext cx="5928400" cy="58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tr-TR" dirty="0"/>
              <a:t>Dr. Etkin ŞAFAK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5005933" y="1443733"/>
            <a:ext cx="7186067" cy="288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tr-TR" dirty="0"/>
              <a:t>Yaban Hayvan Davranışları</a:t>
            </a:r>
            <a:endParaRPr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950802" y="1607501"/>
            <a:ext cx="3570677" cy="3551689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3713212" y="-103505"/>
            <a:ext cx="4681488" cy="49532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GB" sz="2133" kern="0" dirty="0">
                <a:solidFill>
                  <a:srgbClr val="2B2823"/>
                </a:solidFill>
              </a:rPr>
              <a:t>Yaban </a:t>
            </a:r>
            <a:r>
              <a:rPr lang="en-GB" sz="2133" kern="0" dirty="0" err="1">
                <a:solidFill>
                  <a:srgbClr val="2B2823"/>
                </a:solidFill>
              </a:rPr>
              <a:t>hayatı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özellikle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otçullar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besin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gereksinimlerinin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bilinmesi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gerekir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  <a:r>
              <a:rPr lang="en-GB" sz="2133" kern="0" dirty="0" err="1">
                <a:solidFill>
                  <a:srgbClr val="2B2823"/>
                </a:solidFill>
              </a:rPr>
              <a:t>Besinin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üretilme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miktarı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diyeti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oluşturan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bitkiler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belirlenmelidir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  <a:r>
              <a:rPr lang="en-GB" sz="2133" kern="0" dirty="0" err="1">
                <a:solidFill>
                  <a:srgbClr val="2B2823"/>
                </a:solidFill>
              </a:rPr>
              <a:t>Ayrıca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hayvanların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sayısı</a:t>
            </a:r>
            <a:r>
              <a:rPr lang="en-GB" sz="2133" kern="0" dirty="0">
                <a:solidFill>
                  <a:srgbClr val="2B2823"/>
                </a:solidFill>
              </a:rPr>
              <a:t> da </a:t>
            </a:r>
            <a:r>
              <a:rPr lang="en-GB" sz="2133" kern="0" dirty="0" err="1">
                <a:solidFill>
                  <a:srgbClr val="2B2823"/>
                </a:solidFill>
              </a:rPr>
              <a:t>önemlidir</a:t>
            </a:r>
            <a:r>
              <a:rPr lang="en-GB" sz="2133" kern="0" dirty="0">
                <a:solidFill>
                  <a:srgbClr val="2B2823"/>
                </a:solidFill>
              </a:rPr>
              <a:t>.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203195" indent="0" algn="just" defTabSz="1219170">
              <a:buClr>
                <a:srgbClr val="2B2823"/>
              </a:buClr>
              <a:buNone/>
            </a:pPr>
            <a:r>
              <a:rPr lang="en-GB" sz="2133" kern="0" dirty="0">
                <a:solidFill>
                  <a:srgbClr val="2B2823"/>
                </a:solidFill>
              </a:rPr>
              <a:t> </a:t>
            </a:r>
          </a:p>
          <a:p>
            <a:pPr marL="609585" indent="-406390" algn="just" defTabSz="1219170">
              <a:buClr>
                <a:srgbClr val="2B2823"/>
              </a:buClr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tr-TR" sz="2133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endParaRPr lang="en-GB" sz="2133" kern="0" dirty="0">
              <a:solidFill>
                <a:srgbClr val="2B2823"/>
              </a:solidFill>
            </a:endParaRPr>
          </a:p>
          <a:p>
            <a:pPr marL="609585" indent="-406390" algn="just" defTabSz="1219170">
              <a:buClr>
                <a:srgbClr val="2B2823"/>
              </a:buClr>
            </a:pPr>
            <a:r>
              <a:rPr lang="en-GB" sz="2133" kern="0" dirty="0">
                <a:solidFill>
                  <a:srgbClr val="2B2823"/>
                </a:solidFill>
              </a:rPr>
              <a:t>Buna </a:t>
            </a:r>
            <a:r>
              <a:rPr lang="en-GB" sz="2133" kern="0" dirty="0" err="1">
                <a:solidFill>
                  <a:srgbClr val="2B2823"/>
                </a:solidFill>
              </a:rPr>
              <a:t>rağmen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populasyon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verilerini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elde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etmek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kolay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iş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değildir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  <a:r>
              <a:rPr lang="en-GB" sz="2133" kern="0" dirty="0" err="1">
                <a:solidFill>
                  <a:srgbClr val="2B2823"/>
                </a:solidFill>
              </a:rPr>
              <a:t>Bunun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yerine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yaban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hayatı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yöneticileri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vejetasyonun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durumuna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bakarak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çoğu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kez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besin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kaynakları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hakkında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karar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verirler</a:t>
            </a:r>
            <a:r>
              <a:rPr lang="en-GB" sz="2133" kern="0" dirty="0">
                <a:solidFill>
                  <a:srgbClr val="2B2823"/>
                </a:solidFill>
              </a:rPr>
              <a:t>.</a:t>
            </a: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-14022"/>
            <a:ext cx="3797300" cy="2296487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8" name="Resim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29517" y="2172903"/>
            <a:ext cx="3797300" cy="2286000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9" name="Resim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94701" y="4561514"/>
            <a:ext cx="3797300" cy="229648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91106487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2450905" y="6552629"/>
            <a:ext cx="1435719" cy="1193284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68535" y="1316839"/>
            <a:ext cx="4000500" cy="4085672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3" name="Dikdörtgen 2"/>
          <p:cNvSpPr/>
          <p:nvPr/>
        </p:nvSpPr>
        <p:spPr>
          <a:xfrm>
            <a:off x="6096000" y="1316839"/>
            <a:ext cx="6096000" cy="4402167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 defTabSz="1219170">
              <a:buClr>
                <a:srgbClr val="000000"/>
              </a:buClr>
            </a:pP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Besin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elverişliliği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tüketimi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normal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olarak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bu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şekilde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ölçülebilir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Bu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ilişkiler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için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otlama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sınırı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önemli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gösterge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oluşturur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,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bu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sınır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ne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kadar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yüksek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olursa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için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baskı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o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kadar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ağır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olur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</a:p>
          <a:p>
            <a:pPr algn="just" defTabSz="1219170">
              <a:buClr>
                <a:srgbClr val="000000"/>
              </a:buClr>
            </a:pP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Yöneticiler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sıklıkla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dolaylı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fakat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şartlarının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yararlı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göstergesi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olarak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hayvanların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yağ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rezervlerini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tetkik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ederler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</a:p>
          <a:p>
            <a:pPr algn="just" defTabSz="1219170">
              <a:buClr>
                <a:srgbClr val="000000"/>
              </a:buClr>
            </a:pP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Kemik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iliği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böbrekler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etrafındaki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yağ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depoları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bu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amaç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için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yaygın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şekilde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incelenir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algn="just" defTabSz="1219170">
              <a:buClr>
                <a:srgbClr val="000000"/>
              </a:buClr>
            </a:pP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algn="just" defTabSz="1219170">
              <a:buClr>
                <a:srgbClr val="000000"/>
              </a:buClr>
            </a:pP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Böylece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habitat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hayvanlardan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elde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edilen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bilgilerle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yöneticiler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mantıklı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şekilde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populasyonun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kaynakları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için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fazla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olup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olmadığını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belirlerler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8060473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tr-TR" dirty="0"/>
              <a:t>Sorularınız </a:t>
            </a:r>
            <a:r>
              <a:rPr lang="en" dirty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7375800" y="2340135"/>
            <a:ext cx="3450400" cy="158136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tr-TR" dirty="0"/>
              <a:t>Dr. Etkin ŞAFAK</a:t>
            </a:r>
          </a:p>
          <a:p>
            <a:pPr marL="0" indent="0"/>
            <a:r>
              <a:rPr lang="tr-TR" dirty="0" err="1"/>
              <a:t>esafak</a:t>
            </a:r>
            <a:r>
              <a:rPr lang="en" dirty="0"/>
              <a:t>@</a:t>
            </a:r>
            <a:r>
              <a:rPr lang="tr-TR" dirty="0"/>
              <a:t>ankara.edu.tr</a:t>
            </a:r>
            <a:r>
              <a:rPr lang="en" dirty="0"/>
              <a:t> </a:t>
            </a:r>
            <a:endParaRPr dirty="0"/>
          </a:p>
          <a:p>
            <a:pPr marL="0" indent="0"/>
            <a:r>
              <a:rPr lang="tr-TR" dirty="0"/>
              <a:t>Ankara Üniversitesi </a:t>
            </a:r>
          </a:p>
          <a:p>
            <a:pPr marL="0" indent="0"/>
            <a:r>
              <a:rPr lang="tr-TR" dirty="0"/>
              <a:t>Veteriner Fakültesi </a:t>
            </a:r>
          </a:p>
          <a:p>
            <a:pPr marL="0" indent="0"/>
            <a:r>
              <a:rPr lang="tr-TR" dirty="0"/>
              <a:t>Fizyoloji Anabilim Dalı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4948878" y="1015751"/>
            <a:ext cx="1610500" cy="1597704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513" name="Google Shape;45513;p69"/>
          <p:cNvSpPr/>
          <p:nvPr/>
        </p:nvSpPr>
        <p:spPr>
          <a:xfrm>
            <a:off x="1236017" y="3957006"/>
            <a:ext cx="2857580" cy="1815772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5005295" y="4009069"/>
            <a:ext cx="1789139" cy="1803411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434440" y="1142623"/>
            <a:ext cx="2214104" cy="2664191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860492" y="34939"/>
            <a:ext cx="1583659" cy="3939732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676129" y="2173581"/>
            <a:ext cx="4851840" cy="2543024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897644" y="4089431"/>
            <a:ext cx="3287707" cy="1608503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5158608" y="785856"/>
            <a:ext cx="1252809" cy="1894689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2483141" y="3130818"/>
            <a:ext cx="3545747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tr-TR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Dinlediğiniz için teşekkürler</a:t>
            </a:r>
          </a:p>
        </p:txBody>
      </p:sp>
    </p:spTree>
    <p:extLst>
      <p:ext uri="{BB962C8B-B14F-4D97-AF65-F5344CB8AC3E}">
        <p14:creationId xmlns:p14="http://schemas.microsoft.com/office/powerpoint/2010/main" val="198006768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574180" y="2728623"/>
            <a:ext cx="4681488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defTabSz="1219170">
              <a:buClr>
                <a:srgbClr val="2B2823"/>
              </a:buClr>
            </a:pPr>
            <a:endParaRPr lang="en-GB" sz="1600" kern="0" dirty="0">
              <a:solidFill>
                <a:srgbClr val="2B2823"/>
              </a:solidFill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BC98ECB5-233D-4EAC-A484-17ED89B30B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71664" y="2750820"/>
            <a:ext cx="6192688" cy="1356360"/>
          </a:xfrm>
        </p:spPr>
        <p:txBody>
          <a:bodyPr/>
          <a:lstStyle/>
          <a:p>
            <a:r>
              <a:rPr lang="en-GB" dirty="0">
                <a:solidFill>
                  <a:schemeClr val="accent2"/>
                </a:solidFill>
              </a:rPr>
              <a:t>KAMUFLAJ VE EVRİM</a:t>
            </a: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99501" y="4592449"/>
            <a:ext cx="3492500" cy="2324100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" y="1"/>
            <a:ext cx="3492500" cy="2324100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7442517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3" name="Title 1">
            <a:extLst>
              <a:ext uri="{FF2B5EF4-FFF2-40B4-BE49-F238E27FC236}">
                <a16:creationId xmlns:a16="http://schemas.microsoft.com/office/drawing/2014/main" id="{8C87DDF5-2BC2-42EB-BF7D-481CE195E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2279" y="1209280"/>
            <a:ext cx="5379603" cy="763600"/>
          </a:xfrm>
        </p:spPr>
        <p:txBody>
          <a:bodyPr/>
          <a:lstStyle/>
          <a:p>
            <a:pPr algn="ctr"/>
            <a:r>
              <a:rPr lang="en-GB" dirty="0"/>
              <a:t>İŞBİRLİKÇİ AVLANMA</a:t>
            </a:r>
          </a:p>
        </p:txBody>
      </p:sp>
      <p:sp>
        <p:nvSpPr>
          <p:cNvPr id="1614" name="Content Placeholder 2">
            <a:extLst>
              <a:ext uri="{FF2B5EF4-FFF2-40B4-BE49-F238E27FC236}">
                <a16:creationId xmlns:a16="http://schemas.microsoft.com/office/drawing/2014/main" id="{D65A1577-2149-4EF9-911B-8011C4638056}"/>
              </a:ext>
            </a:extLst>
          </p:cNvPr>
          <p:cNvSpPr txBox="1">
            <a:spLocks/>
          </p:cNvSpPr>
          <p:nvPr/>
        </p:nvSpPr>
        <p:spPr>
          <a:xfrm>
            <a:off x="5934974" y="1343444"/>
            <a:ext cx="6477121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defTabSz="1219170">
              <a:buClr>
                <a:srgbClr val="2B2823"/>
              </a:buClr>
            </a:pPr>
            <a:r>
              <a:rPr lang="tr-TR" sz="2133" kern="0" dirty="0" err="1">
                <a:solidFill>
                  <a:srgbClr val="2B2823"/>
                </a:solidFill>
              </a:rPr>
              <a:t>İ</a:t>
            </a:r>
            <a:r>
              <a:rPr lang="en-GB" sz="2133" kern="0" dirty="0" err="1">
                <a:solidFill>
                  <a:srgbClr val="2B2823"/>
                </a:solidFill>
              </a:rPr>
              <a:t>ki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veya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daha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fazla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hayvan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birlikte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besin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aradıklarında</a:t>
            </a:r>
            <a:r>
              <a:rPr lang="en-GB" sz="2133" kern="0" dirty="0">
                <a:solidFill>
                  <a:srgbClr val="2B2823"/>
                </a:solidFill>
              </a:rPr>
              <a:t>, </a:t>
            </a:r>
            <a:r>
              <a:rPr lang="en-GB" sz="2133" kern="0" dirty="0" err="1">
                <a:solidFill>
                  <a:srgbClr val="2B2823"/>
                </a:solidFill>
              </a:rPr>
              <a:t>onlar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sosyal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olarak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besin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aramış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olurlar</a:t>
            </a:r>
            <a:r>
              <a:rPr lang="en-GB" sz="2133" kern="0" dirty="0">
                <a:solidFill>
                  <a:srgbClr val="2B2823"/>
                </a:solidFill>
              </a:rPr>
              <a:t>. </a:t>
            </a:r>
            <a:endParaRPr lang="tr-TR" sz="2133" kern="0" dirty="0">
              <a:solidFill>
                <a:srgbClr val="2B2823"/>
              </a:solidFill>
            </a:endParaRPr>
          </a:p>
          <a:p>
            <a:pPr marL="609585" indent="-423323" defTabSz="1219170">
              <a:buClr>
                <a:srgbClr val="2B2823"/>
              </a:buClr>
            </a:pPr>
            <a:r>
              <a:rPr lang="en-GB" sz="2133" kern="0" dirty="0">
                <a:solidFill>
                  <a:srgbClr val="2B2823"/>
                </a:solidFill>
              </a:rPr>
              <a:t>Bu </a:t>
            </a:r>
            <a:r>
              <a:rPr lang="en-GB" sz="2133" kern="0" dirty="0" err="1">
                <a:solidFill>
                  <a:srgbClr val="2B2823"/>
                </a:solidFill>
              </a:rPr>
              <a:t>besin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aramak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özel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ilgiye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sahiptir</a:t>
            </a:r>
            <a:r>
              <a:rPr lang="en-GB" sz="2133" kern="0" dirty="0">
                <a:solidFill>
                  <a:srgbClr val="2B2823"/>
                </a:solidFill>
              </a:rPr>
              <a:t>; </a:t>
            </a:r>
            <a:r>
              <a:rPr lang="en-GB" sz="2133" kern="0" dirty="0" err="1">
                <a:solidFill>
                  <a:srgbClr val="2B2823"/>
                </a:solidFill>
              </a:rPr>
              <a:t>bazı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davranış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biyologları</a:t>
            </a:r>
            <a:r>
              <a:rPr lang="en-GB" sz="2133" kern="0" dirty="0">
                <a:solidFill>
                  <a:srgbClr val="2B2823"/>
                </a:solidFill>
              </a:rPr>
              <a:t>, </a:t>
            </a:r>
            <a:r>
              <a:rPr lang="en-GB" sz="2133" kern="0" dirty="0" err="1">
                <a:solidFill>
                  <a:srgbClr val="2B2823"/>
                </a:solidFill>
              </a:rPr>
              <a:t>ister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onlar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besin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kaynakları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hakkında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bilgi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paylaşan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koloni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halinde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yuva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yapanlar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gibi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gevşek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şekilde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bağlı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olsun</a:t>
            </a:r>
            <a:r>
              <a:rPr lang="en-GB" sz="2133" kern="0" dirty="0">
                <a:solidFill>
                  <a:srgbClr val="2B2823"/>
                </a:solidFill>
              </a:rPr>
              <a:t>, </a:t>
            </a:r>
            <a:r>
              <a:rPr lang="en-GB" sz="2133" kern="0" dirty="0" err="1">
                <a:solidFill>
                  <a:srgbClr val="2B2823"/>
                </a:solidFill>
              </a:rPr>
              <a:t>ister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işbirlikçi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çaba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yardımıyla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kendilerinden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hayli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büyük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avı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yakalayabilen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avıcılar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veya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sıkı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şekilde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düzenli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gerçek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sosyal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böcekler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olsun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sosyal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gruplar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yararına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önemli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seçici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güç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olarak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besin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aramayı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görürler</a:t>
            </a:r>
            <a:r>
              <a:rPr lang="en-GB" sz="2133" kern="0" dirty="0">
                <a:solidFill>
                  <a:srgbClr val="2B2823"/>
                </a:solidFill>
              </a:rPr>
              <a:t>.</a:t>
            </a: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68728" y="1972880"/>
            <a:ext cx="4462729" cy="3640501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5443621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574180" y="2728623"/>
            <a:ext cx="4681488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defTabSz="1219170">
              <a:buClr>
                <a:srgbClr val="2B2823"/>
              </a:buClr>
            </a:pPr>
            <a:endParaRPr lang="en-GB" sz="1600" kern="0" dirty="0">
              <a:solidFill>
                <a:srgbClr val="2B2823"/>
              </a:solidFill>
            </a:endParaRPr>
          </a:p>
        </p:txBody>
      </p:sp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23669" y="3817864"/>
            <a:ext cx="4568332" cy="3040136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31131402-EFC8-4A87-B96B-848C1F94795A}"/>
              </a:ext>
            </a:extLst>
          </p:cNvPr>
          <p:cNvSpPr txBox="1">
            <a:spLocks/>
          </p:cNvSpPr>
          <p:nvPr/>
        </p:nvSpPr>
        <p:spPr>
          <a:xfrm>
            <a:off x="766016" y="1488755"/>
            <a:ext cx="5665545" cy="20908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algn="just" defTabSz="1219170">
              <a:buClr>
                <a:srgbClr val="2B2823"/>
              </a:buClr>
            </a:pPr>
            <a:r>
              <a:rPr lang="en-GB" sz="2667" kern="0" dirty="0" err="1">
                <a:solidFill>
                  <a:srgbClr val="2B2823"/>
                </a:solidFill>
              </a:rPr>
              <a:t>Akrabalık</a:t>
            </a:r>
            <a:r>
              <a:rPr lang="en-GB" sz="2667" kern="0" dirty="0">
                <a:solidFill>
                  <a:srgbClr val="2B2823"/>
                </a:solidFill>
              </a:rPr>
              <a:t> </a:t>
            </a:r>
            <a:r>
              <a:rPr lang="en-GB" sz="2667" kern="0" dirty="0" err="1">
                <a:solidFill>
                  <a:srgbClr val="2B2823"/>
                </a:solidFill>
              </a:rPr>
              <a:t>veya</a:t>
            </a:r>
            <a:r>
              <a:rPr lang="en-GB" sz="2667" kern="0" dirty="0">
                <a:solidFill>
                  <a:srgbClr val="2B2823"/>
                </a:solidFill>
              </a:rPr>
              <a:t> </a:t>
            </a:r>
            <a:r>
              <a:rPr lang="en-GB" sz="2667" kern="0" dirty="0" err="1">
                <a:solidFill>
                  <a:srgbClr val="2B2823"/>
                </a:solidFill>
              </a:rPr>
              <a:t>çiftleşmeden</a:t>
            </a:r>
            <a:r>
              <a:rPr lang="en-GB" sz="2667" kern="0" dirty="0">
                <a:solidFill>
                  <a:srgbClr val="2B2823"/>
                </a:solidFill>
              </a:rPr>
              <a:t> </a:t>
            </a:r>
            <a:r>
              <a:rPr lang="en-GB" sz="2667" kern="0" dirty="0" err="1">
                <a:solidFill>
                  <a:srgbClr val="2B2823"/>
                </a:solidFill>
              </a:rPr>
              <a:t>kaynaklı</a:t>
            </a:r>
            <a:r>
              <a:rPr lang="en-GB" sz="2667" kern="0" dirty="0">
                <a:solidFill>
                  <a:srgbClr val="2B2823"/>
                </a:solidFill>
              </a:rPr>
              <a:t> </a:t>
            </a:r>
            <a:r>
              <a:rPr lang="en-GB" sz="2667" kern="0" dirty="0" err="1">
                <a:solidFill>
                  <a:srgbClr val="2B2823"/>
                </a:solidFill>
              </a:rPr>
              <a:t>sosyal</a:t>
            </a:r>
            <a:r>
              <a:rPr lang="en-GB" sz="2667" kern="0" dirty="0">
                <a:solidFill>
                  <a:srgbClr val="2B2823"/>
                </a:solidFill>
              </a:rPr>
              <a:t> </a:t>
            </a:r>
            <a:r>
              <a:rPr lang="en-GB" sz="2667" kern="0" dirty="0" err="1">
                <a:solidFill>
                  <a:srgbClr val="2B2823"/>
                </a:solidFill>
              </a:rPr>
              <a:t>bağlar</a:t>
            </a:r>
            <a:r>
              <a:rPr lang="en-GB" sz="2667" kern="0" dirty="0">
                <a:solidFill>
                  <a:srgbClr val="2B2823"/>
                </a:solidFill>
              </a:rPr>
              <a:t> </a:t>
            </a:r>
            <a:r>
              <a:rPr lang="en-GB" sz="2667" kern="0" dirty="0" err="1">
                <a:solidFill>
                  <a:srgbClr val="2B2823"/>
                </a:solidFill>
              </a:rPr>
              <a:t>iş</a:t>
            </a:r>
            <a:r>
              <a:rPr lang="en-GB" sz="2667" kern="0" dirty="0">
                <a:solidFill>
                  <a:srgbClr val="2B2823"/>
                </a:solidFill>
              </a:rPr>
              <a:t> </a:t>
            </a:r>
            <a:r>
              <a:rPr lang="en-GB" sz="2667" kern="0" dirty="0" err="1">
                <a:solidFill>
                  <a:srgbClr val="2B2823"/>
                </a:solidFill>
              </a:rPr>
              <a:t>birliğini</a:t>
            </a:r>
            <a:r>
              <a:rPr lang="en-GB" sz="2667" kern="0" dirty="0">
                <a:solidFill>
                  <a:srgbClr val="2B2823"/>
                </a:solidFill>
              </a:rPr>
              <a:t> </a:t>
            </a:r>
            <a:r>
              <a:rPr lang="en-GB" sz="2667" kern="0" dirty="0" err="1">
                <a:solidFill>
                  <a:srgbClr val="2B2823"/>
                </a:solidFill>
              </a:rPr>
              <a:t>artırabilirken</a:t>
            </a:r>
            <a:r>
              <a:rPr lang="en-GB" sz="2667" kern="0" dirty="0">
                <a:solidFill>
                  <a:srgbClr val="2B2823"/>
                </a:solidFill>
              </a:rPr>
              <a:t>, </a:t>
            </a:r>
            <a:r>
              <a:rPr lang="en-GB" sz="2667" kern="0" dirty="0" err="1">
                <a:solidFill>
                  <a:srgbClr val="2B2823"/>
                </a:solidFill>
              </a:rPr>
              <a:t>akraba</a:t>
            </a:r>
            <a:r>
              <a:rPr lang="en-GB" sz="2667" kern="0" dirty="0">
                <a:solidFill>
                  <a:srgbClr val="2B2823"/>
                </a:solidFill>
              </a:rPr>
              <a:t> </a:t>
            </a:r>
            <a:r>
              <a:rPr lang="en-GB" sz="2667" kern="0" dirty="0" err="1">
                <a:solidFill>
                  <a:srgbClr val="2B2823"/>
                </a:solidFill>
              </a:rPr>
              <a:t>olmayan</a:t>
            </a:r>
            <a:r>
              <a:rPr lang="en-GB" sz="2667" kern="0" dirty="0">
                <a:solidFill>
                  <a:srgbClr val="2B2823"/>
                </a:solidFill>
              </a:rPr>
              <a:t> </a:t>
            </a:r>
            <a:r>
              <a:rPr lang="en-GB" sz="2667" kern="0" dirty="0" err="1">
                <a:solidFill>
                  <a:srgbClr val="2B2823"/>
                </a:solidFill>
              </a:rPr>
              <a:t>hayvanlar</a:t>
            </a:r>
            <a:r>
              <a:rPr lang="en-GB" sz="2667" kern="0" dirty="0">
                <a:solidFill>
                  <a:srgbClr val="2B2823"/>
                </a:solidFill>
              </a:rPr>
              <a:t> da </a:t>
            </a:r>
            <a:r>
              <a:rPr lang="en-GB" sz="2667" kern="0" dirty="0" err="1">
                <a:solidFill>
                  <a:srgbClr val="2B2823"/>
                </a:solidFill>
              </a:rPr>
              <a:t>bundan</a:t>
            </a:r>
            <a:r>
              <a:rPr lang="en-GB" sz="2667" kern="0" dirty="0">
                <a:solidFill>
                  <a:srgbClr val="2B2823"/>
                </a:solidFill>
              </a:rPr>
              <a:t> </a:t>
            </a:r>
            <a:r>
              <a:rPr lang="en-GB" sz="2667" kern="0" dirty="0" err="1">
                <a:solidFill>
                  <a:srgbClr val="2B2823"/>
                </a:solidFill>
              </a:rPr>
              <a:t>yararlanabilir</a:t>
            </a:r>
            <a:r>
              <a:rPr lang="en-GB" sz="2667" kern="0" dirty="0">
                <a:solidFill>
                  <a:srgbClr val="2B2823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062884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1163420" y="818027"/>
            <a:ext cx="4977320" cy="532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5" name="Title 1">
            <a:extLst>
              <a:ext uri="{FF2B5EF4-FFF2-40B4-BE49-F238E27FC236}">
                <a16:creationId xmlns:a16="http://schemas.microsoft.com/office/drawing/2014/main" id="{D9B24A58-A7B5-469C-ADC8-E9DF973C4F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030" y="3097827"/>
            <a:ext cx="3536100" cy="763600"/>
          </a:xfrm>
        </p:spPr>
        <p:txBody>
          <a:bodyPr/>
          <a:lstStyle/>
          <a:p>
            <a:pPr algn="ctr"/>
            <a:r>
              <a:rPr lang="en-GB" dirty="0"/>
              <a:t>AVCI DOYGUNLUĞU</a:t>
            </a:r>
          </a:p>
        </p:txBody>
      </p:sp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8F08C4ED-E9F3-4659-8CA2-F15321F0CBEC}"/>
              </a:ext>
            </a:extLst>
          </p:cNvPr>
          <p:cNvSpPr txBox="1">
            <a:spLocks/>
          </p:cNvSpPr>
          <p:nvPr/>
        </p:nvSpPr>
        <p:spPr>
          <a:xfrm>
            <a:off x="6016163" y="1202027"/>
            <a:ext cx="6175837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23323" algn="just" defTabSz="1219170">
              <a:buClr>
                <a:srgbClr val="2B2823"/>
              </a:buClr>
            </a:pPr>
            <a:r>
              <a:rPr lang="en-GB" sz="2133" kern="0" dirty="0">
                <a:solidFill>
                  <a:srgbClr val="2B2823"/>
                </a:solidFill>
              </a:rPr>
              <a:t>Bazen </a:t>
            </a:r>
            <a:r>
              <a:rPr lang="en-GB" sz="2133" kern="0" dirty="0" err="1">
                <a:solidFill>
                  <a:srgbClr val="2B2823"/>
                </a:solidFill>
              </a:rPr>
              <a:t>hayvanlar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ebeveynlerinin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üreme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taktiklerinin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kurbanıdır</a:t>
            </a:r>
            <a:r>
              <a:rPr lang="en-GB" sz="2133" kern="0" dirty="0">
                <a:solidFill>
                  <a:srgbClr val="2B2823"/>
                </a:solidFill>
              </a:rPr>
              <a:t>.</a:t>
            </a:r>
          </a:p>
          <a:p>
            <a:pPr marL="609585" indent="-423323" algn="just" defTabSz="1219170">
              <a:buClr>
                <a:srgbClr val="2B2823"/>
              </a:buClr>
            </a:pPr>
            <a:r>
              <a:rPr lang="en-GB" sz="2133" kern="0" dirty="0" err="1">
                <a:solidFill>
                  <a:srgbClr val="2B2823"/>
                </a:solidFill>
              </a:rPr>
              <a:t>Ebeveyn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açısından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bu</a:t>
            </a:r>
            <a:r>
              <a:rPr lang="en-GB" sz="2133" kern="0" dirty="0">
                <a:solidFill>
                  <a:srgbClr val="2B2823"/>
                </a:solidFill>
              </a:rPr>
              <a:t>, </a:t>
            </a:r>
            <a:r>
              <a:rPr lang="en-GB" sz="2133" kern="0" dirty="0" err="1">
                <a:solidFill>
                  <a:srgbClr val="2B2823"/>
                </a:solidFill>
              </a:rPr>
              <a:t>çoğu</a:t>
            </a:r>
            <a:r>
              <a:rPr lang="en-GB" sz="2133" kern="0" dirty="0">
                <a:solidFill>
                  <a:srgbClr val="2B2823"/>
                </a:solidFill>
              </a:rPr>
              <a:t> zaman </a:t>
            </a:r>
            <a:r>
              <a:rPr lang="en-GB" sz="2133" kern="0" dirty="0" err="1">
                <a:solidFill>
                  <a:srgbClr val="2B2823"/>
                </a:solidFill>
              </a:rPr>
              <a:t>yavruyu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üretmek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veya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onları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savunmada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başarısızlığa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düşmemek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ve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sonrasında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birkaç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daha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iyi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savunulan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yavruyu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üretmek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daha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iyi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bir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taktik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olabilir</a:t>
            </a:r>
            <a:r>
              <a:rPr lang="en-GB" sz="2133" kern="0" dirty="0">
                <a:solidFill>
                  <a:srgbClr val="2B2823"/>
                </a:solidFill>
              </a:rPr>
              <a:t>.</a:t>
            </a:r>
          </a:p>
          <a:p>
            <a:pPr marL="609585" indent="-423323" algn="just" defTabSz="1219170">
              <a:buClr>
                <a:srgbClr val="2B2823"/>
              </a:buClr>
            </a:pPr>
            <a:r>
              <a:rPr lang="en-GB" sz="2133" kern="0" dirty="0" err="1">
                <a:solidFill>
                  <a:srgbClr val="2B2823"/>
                </a:solidFill>
              </a:rPr>
              <a:t>Seçilim</a:t>
            </a:r>
            <a:r>
              <a:rPr lang="en-GB" sz="2133" kern="0" dirty="0">
                <a:solidFill>
                  <a:srgbClr val="2B2823"/>
                </a:solidFill>
              </a:rPr>
              <a:t>, </a:t>
            </a:r>
            <a:r>
              <a:rPr lang="en-GB" sz="2133" kern="0" dirty="0" err="1">
                <a:solidFill>
                  <a:srgbClr val="2B2823"/>
                </a:solidFill>
              </a:rPr>
              <a:t>tüketicilerin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yiyemeyeceği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kadar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çok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tohumu</a:t>
            </a:r>
            <a:r>
              <a:rPr lang="en-GB" sz="2133" kern="0" dirty="0">
                <a:solidFill>
                  <a:srgbClr val="2B2823"/>
                </a:solidFill>
              </a:rPr>
              <a:t> / </a:t>
            </a:r>
            <a:r>
              <a:rPr lang="en-GB" sz="2133" kern="0" dirty="0" err="1">
                <a:solidFill>
                  <a:srgbClr val="2B2823"/>
                </a:solidFill>
              </a:rPr>
              <a:t>yavruyu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üretmek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için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türe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olanak</a:t>
            </a:r>
            <a:r>
              <a:rPr lang="en-GB" sz="2133" kern="0" dirty="0">
                <a:solidFill>
                  <a:srgbClr val="2B2823"/>
                </a:solidFill>
              </a:rPr>
              <a:t> sağlayabilir.*</a:t>
            </a:r>
          </a:p>
          <a:p>
            <a:pPr marL="609585" indent="-423323" algn="just" defTabSz="1219170">
              <a:buClr>
                <a:srgbClr val="2B2823"/>
              </a:buClr>
            </a:pPr>
            <a:r>
              <a:rPr lang="en-GB" sz="2133" kern="0" dirty="0">
                <a:solidFill>
                  <a:srgbClr val="2B2823"/>
                </a:solidFill>
              </a:rPr>
              <a:t>Bu </a:t>
            </a:r>
            <a:r>
              <a:rPr lang="en-GB" sz="2133" kern="0" dirty="0" err="1">
                <a:solidFill>
                  <a:srgbClr val="2B2823"/>
                </a:solidFill>
              </a:rPr>
              <a:t>taktik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yeniden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üreme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patlamaları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esnasında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avcılarınbütün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yavruları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yemesinin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mümkün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olmaması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nedeniyle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avcı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doygunluğu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oalrak</a:t>
            </a:r>
            <a:r>
              <a:rPr lang="en-GB" sz="2133" kern="0" dirty="0">
                <a:solidFill>
                  <a:srgbClr val="2B2823"/>
                </a:solidFill>
              </a:rPr>
              <a:t> </a:t>
            </a:r>
            <a:r>
              <a:rPr lang="en-GB" sz="2133" kern="0" dirty="0" err="1">
                <a:solidFill>
                  <a:srgbClr val="2B2823"/>
                </a:solidFill>
              </a:rPr>
              <a:t>tanımlanır</a:t>
            </a:r>
            <a:r>
              <a:rPr lang="en-GB" sz="2133" kern="0" dirty="0">
                <a:solidFill>
                  <a:srgbClr val="2B2823"/>
                </a:solidFill>
              </a:rPr>
              <a:t>.</a:t>
            </a:r>
          </a:p>
          <a:p>
            <a:pPr marL="45719" indent="0" defTabSz="1219170">
              <a:buClr>
                <a:srgbClr val="2B2823"/>
              </a:buClr>
            </a:pPr>
            <a:endParaRPr lang="en-GB" sz="2133" kern="0" dirty="0">
              <a:solidFill>
                <a:srgbClr val="2B282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03910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574180" y="2728623"/>
            <a:ext cx="4681488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defTabSz="1219170">
              <a:buClr>
                <a:srgbClr val="2B2823"/>
              </a:buClr>
            </a:pPr>
            <a:endParaRPr lang="en-GB" sz="1600" kern="0" dirty="0">
              <a:solidFill>
                <a:srgbClr val="2B2823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180" y="2949942"/>
            <a:ext cx="4218797" cy="5698221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88241" y="2949942"/>
            <a:ext cx="2341067" cy="2389839"/>
          </a:xfrm>
          <a:prstGeom prst="rect">
            <a:avLst/>
          </a:prstGeom>
        </p:spPr>
      </p:pic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9C13BE79-F7D9-4D71-915B-1182E8F7FFDC}"/>
              </a:ext>
            </a:extLst>
          </p:cNvPr>
          <p:cNvSpPr txBox="1">
            <a:spLocks/>
          </p:cNvSpPr>
          <p:nvPr/>
        </p:nvSpPr>
        <p:spPr>
          <a:xfrm>
            <a:off x="687002" y="953004"/>
            <a:ext cx="9872871" cy="403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defTabSz="1219170">
              <a:buClr>
                <a:srgbClr val="2B2823"/>
              </a:buClr>
            </a:pPr>
            <a:r>
              <a:rPr lang="en-GB" sz="1600" kern="0" dirty="0" err="1">
                <a:solidFill>
                  <a:srgbClr val="2B2823"/>
                </a:solidFill>
              </a:rPr>
              <a:t>Birçok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mayıs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sineği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türlerinin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ergin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evreleri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ilkbaharda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sadece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birkaç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gün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mevcuttur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ve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çok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sayıda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birey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olarak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ortaya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çıkarlar</a:t>
            </a:r>
            <a:r>
              <a:rPr lang="en-GB" sz="1600" kern="0" dirty="0">
                <a:solidFill>
                  <a:srgbClr val="2B2823"/>
                </a:solidFill>
              </a:rPr>
              <a:t>. </a:t>
            </a:r>
            <a:r>
              <a:rPr lang="en-GB" sz="1600" kern="0" dirty="0" err="1">
                <a:solidFill>
                  <a:srgbClr val="2B2823"/>
                </a:solidFill>
              </a:rPr>
              <a:t>Mayıs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sinekleri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kuşlar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için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bir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çeşit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tatlıdır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ancak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kuşlar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bütün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bir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populasyonu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tüketemez</a:t>
            </a:r>
            <a:r>
              <a:rPr lang="en-GB" sz="1600" kern="0" dirty="0">
                <a:solidFill>
                  <a:srgbClr val="2B2823"/>
                </a:solidFill>
              </a:rPr>
              <a:t>, </a:t>
            </a:r>
            <a:r>
              <a:rPr lang="en-GB" sz="1600" kern="0" dirty="0" err="1">
                <a:solidFill>
                  <a:srgbClr val="2B2823"/>
                </a:solidFill>
              </a:rPr>
              <a:t>üreme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ve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yumurta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bırakmaları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için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yeterli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sayıda</a:t>
            </a:r>
            <a:r>
              <a:rPr lang="en-GB" sz="1600" kern="0" dirty="0">
                <a:solidFill>
                  <a:srgbClr val="2B2823"/>
                </a:solidFill>
              </a:rPr>
              <a:t> </a:t>
            </a:r>
            <a:r>
              <a:rPr lang="en-GB" sz="1600" kern="0" dirty="0" err="1">
                <a:solidFill>
                  <a:srgbClr val="2B2823"/>
                </a:solidFill>
              </a:rPr>
              <a:t>bırakılır</a:t>
            </a:r>
            <a:r>
              <a:rPr lang="en-GB" sz="1600" kern="0" dirty="0">
                <a:solidFill>
                  <a:srgbClr val="2B2823"/>
                </a:solidFill>
              </a:rPr>
              <a:t>.</a:t>
            </a: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defTabSz="1219170">
              <a:buClr>
                <a:srgbClr val="2B2823"/>
              </a:buClr>
            </a:pPr>
            <a:endParaRPr lang="tr-TR" sz="1600" kern="0" dirty="0">
              <a:solidFill>
                <a:srgbClr val="2B2823"/>
              </a:solidFill>
            </a:endParaRPr>
          </a:p>
          <a:p>
            <a:pPr marL="609585" indent="-406390" defTabSz="1219170">
              <a:buClr>
                <a:srgbClr val="2B2823"/>
              </a:buClr>
            </a:pPr>
            <a:endParaRPr lang="en-GB" sz="1600" kern="0" dirty="0">
              <a:solidFill>
                <a:srgbClr val="2B2823"/>
              </a:solidFill>
            </a:endParaRPr>
          </a:p>
          <a:p>
            <a:pPr marL="609585" indent="-406390" defTabSz="1219170">
              <a:buClr>
                <a:srgbClr val="2B2823"/>
              </a:buClr>
            </a:pPr>
            <a:r>
              <a:rPr lang="en-GB" sz="1600" kern="0" dirty="0">
                <a:solidFill>
                  <a:srgbClr val="2B2823"/>
                </a:solidFill>
              </a:rPr>
              <a:t>AĞUSTOS BÖCEKLERİ*</a:t>
            </a:r>
          </a:p>
        </p:txBody>
      </p:sp>
    </p:spTree>
    <p:extLst>
      <p:ext uri="{BB962C8B-B14F-4D97-AF65-F5344CB8AC3E}">
        <p14:creationId xmlns:p14="http://schemas.microsoft.com/office/powerpoint/2010/main" val="90805981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2450905" y="6552629"/>
            <a:ext cx="1435719" cy="1193284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14" name="Title 1">
            <a:extLst>
              <a:ext uri="{FF2B5EF4-FFF2-40B4-BE49-F238E27FC236}">
                <a16:creationId xmlns:a16="http://schemas.microsoft.com/office/drawing/2014/main" id="{3C3BD8F9-AE8B-40A4-80B9-CBAF384DF1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44214" y="2716027"/>
            <a:ext cx="3815732" cy="763600"/>
          </a:xfrm>
        </p:spPr>
        <p:txBody>
          <a:bodyPr/>
          <a:lstStyle/>
          <a:p>
            <a:pPr algn="ctr"/>
            <a:r>
              <a:rPr lang="en-GB" dirty="0"/>
              <a:t>ÇÜRÜKÇÜL BESLENME</a:t>
            </a:r>
          </a:p>
        </p:txBody>
      </p:sp>
      <p:sp>
        <p:nvSpPr>
          <p:cNvPr id="3" name="Dikdörtgen 2"/>
          <p:cNvSpPr/>
          <p:nvPr/>
        </p:nvSpPr>
        <p:spPr>
          <a:xfrm>
            <a:off x="6934898" y="1431415"/>
            <a:ext cx="4407017" cy="38275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Leş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daha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çok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çürümüş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bitki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,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hayvan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maddeleri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ile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beslenme</a:t>
            </a:r>
            <a:r>
              <a:rPr lang="tr-TR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</a:t>
            </a: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Kargalar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,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akbabalar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,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çakallar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-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kurtlar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(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Kuzey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Amerika),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sırtlanlar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,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Vahşi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köpek-çakallar</a:t>
            </a: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Türler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arası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yoğun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rekabet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leşçilik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ile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çözülebilir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</a:t>
            </a: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Çürükçül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hayvanlar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için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davranışsal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sonuç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kapma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yarışmasıdır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Leşi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ilk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bulan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hayvan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“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kazanır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”.</a:t>
            </a: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95283" y="1277444"/>
            <a:ext cx="4313591" cy="1530072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1026" name="Picture 2" descr="Leş Yiyen Akbabalar Neden Ölmüyor?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4918" y="3858935"/>
            <a:ext cx="4313956" cy="1708151"/>
          </a:xfrm>
          <a:prstGeom prst="rect">
            <a:avLst/>
          </a:prstGeom>
          <a:noFill/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587272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574180" y="2728623"/>
            <a:ext cx="4681488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609585" indent="-406390" defTabSz="1219170">
              <a:buClr>
                <a:srgbClr val="2B2823"/>
              </a:buClr>
            </a:pPr>
            <a:endParaRPr lang="en-GB" sz="1600" kern="0" dirty="0">
              <a:solidFill>
                <a:srgbClr val="2B2823"/>
              </a:solidFill>
            </a:endParaRPr>
          </a:p>
        </p:txBody>
      </p:sp>
      <p:sp>
        <p:nvSpPr>
          <p:cNvPr id="4" name="Dikdörtgen 3"/>
          <p:cNvSpPr/>
          <p:nvPr/>
        </p:nvSpPr>
        <p:spPr>
          <a:xfrm>
            <a:off x="810935" y="1793371"/>
            <a:ext cx="6096000" cy="325287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 defTabSz="1219170">
              <a:buClr>
                <a:srgbClr val="000000"/>
              </a:buClr>
            </a:pP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Yaban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hayatı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için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yönetimi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iki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basamaklı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işlemdir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; </a:t>
            </a: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tr-TR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H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er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tür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için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beslenme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alışkanlığının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belirlenmesi</a:t>
            </a:r>
            <a:r>
              <a:rPr lang="tr-TR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</a:t>
            </a: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tr-TR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D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aha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sonra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bu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besinleri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sağlamak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algn="just" defTabSz="1219170">
              <a:buClr>
                <a:srgbClr val="000000"/>
              </a:buClr>
            </a:pP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Besin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yönetimi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aktivite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kadar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basit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değildir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</a:p>
          <a:p>
            <a:pPr algn="just" defTabSz="1219170">
              <a:buClr>
                <a:srgbClr val="000000"/>
              </a:buClr>
            </a:pP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Genellikle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beslenme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alışkanlığı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hayvanın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mide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muhteviyatı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da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dışkı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analizi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yapılarak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belirlenir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Beslenme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alışkanlıkları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değişik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yöntemlerle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tespit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edilebilir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</a:t>
            </a:r>
          </a:p>
        </p:txBody>
      </p:sp>
      <p:sp>
        <p:nvSpPr>
          <p:cNvPr id="7" name="Title 4">
            <a:extLst>
              <a:ext uri="{FF2B5EF4-FFF2-40B4-BE49-F238E27FC236}">
                <a16:creationId xmlns:a16="http://schemas.microsoft.com/office/drawing/2014/main" id="{85A49E71-BCBA-4678-8D37-697DA71426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0400" y="603100"/>
            <a:ext cx="10271200" cy="763600"/>
          </a:xfrm>
        </p:spPr>
        <p:txBody>
          <a:bodyPr/>
          <a:lstStyle/>
          <a:p>
            <a:r>
              <a:rPr lang="en-GB" dirty="0"/>
              <a:t>YABAN HAYATINDA BESİN YÖNETİMİ</a:t>
            </a:r>
          </a:p>
        </p:txBody>
      </p:sp>
      <p:pic>
        <p:nvPicPr>
          <p:cNvPr id="5" name="Resi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73589" y="1793371"/>
            <a:ext cx="5318411" cy="5064629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37604684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305449" y="4075928"/>
            <a:ext cx="2645200" cy="3168749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2450905" y="6552629"/>
            <a:ext cx="1435719" cy="1193284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softEdge rad="127000"/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endParaRPr lang="en-GB" sz="26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950815" y="762117"/>
            <a:ext cx="5322784" cy="5323171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323834" y="-623037"/>
            <a:ext cx="1752524" cy="43551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22647" y="4932031"/>
            <a:ext cx="2912896" cy="3489508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9844983" y="-949096"/>
            <a:ext cx="2050127" cy="2455896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" name="Dikdörtgen 4"/>
          <p:cNvSpPr/>
          <p:nvPr/>
        </p:nvSpPr>
        <p:spPr>
          <a:xfrm>
            <a:off x="6174298" y="1275127"/>
            <a:ext cx="5939405" cy="44021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buClr>
                <a:srgbClr val="000000"/>
              </a:buClr>
            </a:pP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Besin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ihtiyacındaki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mevsimsel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değişiklikler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bazı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durumlarda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beslenme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ekolojisi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tartışmalarında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göz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ardı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edilmektedir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algn="just" defTabSz="1219170">
              <a:buClr>
                <a:srgbClr val="000000"/>
              </a:buClr>
            </a:pP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tr-TR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İ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ğne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kuyrukluların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dişilerinde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diyet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üreme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sezonunda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değişmektedir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Yetişkin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iğne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kuyrukluların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yetişkinleri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yılın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büyük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çoğunluğunda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genellikle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vejetaryendir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,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fakat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yumurta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folikülleri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gelişirken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yağ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rezervleri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tükenir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ihtiyaçları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değişir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  <a:endParaRPr lang="tr-TR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marL="380990" indent="-380990" algn="just" defTabSz="1219170">
              <a:buClr>
                <a:srgbClr val="000000"/>
              </a:buClr>
              <a:buFont typeface="Arial" panose="020B0604020202020204" pitchFamily="34" charset="0"/>
              <a:buChar char="•"/>
            </a:pPr>
            <a:endParaRPr lang="en-GB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  <a:p>
            <a:pPr algn="just" defTabSz="1219170">
              <a:buClr>
                <a:srgbClr val="000000"/>
              </a:buClr>
            </a:pP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İlkbaharda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hayvansal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besinlerin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(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omurgasızlar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)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oranı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% 56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kadar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çıkabilir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Daha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sonra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yumurtlama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döneminde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protein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talepleri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tekrar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artar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ve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omurgasızlar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diyetin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% 77’sini </a:t>
            </a:r>
            <a:r>
              <a:rPr lang="en-GB" sz="1867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oluşturur</a:t>
            </a:r>
            <a:r>
              <a:rPr lang="en-GB"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47006" y="1275127"/>
            <a:ext cx="4334453" cy="4330695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51397849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565</Words>
  <Application>Microsoft Office PowerPoint</Application>
  <PresentationFormat>Geniş ekran</PresentationFormat>
  <Paragraphs>61</Paragraphs>
  <Slides>12</Slides>
  <Notes>12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6</vt:i4>
      </vt:variant>
      <vt:variant>
        <vt:lpstr>Tema</vt:lpstr>
      </vt:variant>
      <vt:variant>
        <vt:i4>2</vt:i4>
      </vt:variant>
      <vt:variant>
        <vt:lpstr>Slayt Başlıkları</vt:lpstr>
      </vt:variant>
      <vt:variant>
        <vt:i4>12</vt:i4>
      </vt:variant>
    </vt:vector>
  </HeadingPairs>
  <TitlesOfParts>
    <vt:vector size="20" baseType="lpstr">
      <vt:lpstr>Arial</vt:lpstr>
      <vt:lpstr>Calibri</vt:lpstr>
      <vt:lpstr>Calibri Light</vt:lpstr>
      <vt:lpstr>Karla</vt:lpstr>
      <vt:lpstr>Livvic</vt:lpstr>
      <vt:lpstr>Pangolin</vt:lpstr>
      <vt:lpstr>Office Teması</vt:lpstr>
      <vt:lpstr>Doodle World Wildlife Day by Slidesgo</vt:lpstr>
      <vt:lpstr>Yaban Hayvan Davranışları</vt:lpstr>
      <vt:lpstr>KAMUFLAJ VE EVRİM</vt:lpstr>
      <vt:lpstr>İŞBİRLİKÇİ AVLANMA</vt:lpstr>
      <vt:lpstr>PowerPoint Sunusu</vt:lpstr>
      <vt:lpstr>AVCI DOYGUNLUĞU</vt:lpstr>
      <vt:lpstr>PowerPoint Sunusu</vt:lpstr>
      <vt:lpstr>ÇÜRÜKÇÜL BESLENME</vt:lpstr>
      <vt:lpstr>YABAN HAYATINDA BESİN YÖNETİMİ</vt:lpstr>
      <vt:lpstr>PowerPoint Sunusu</vt:lpstr>
      <vt:lpstr>PowerPoint Sunusu</vt:lpstr>
      <vt:lpstr>PowerPoint Sunusu</vt:lpstr>
      <vt:lpstr>Thank you!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nailmert bıçakcı</dc:creator>
  <cp:lastModifiedBy>nailmert bıçakcı</cp:lastModifiedBy>
  <cp:revision>1</cp:revision>
  <dcterms:created xsi:type="dcterms:W3CDTF">2025-09-08T19:14:38Z</dcterms:created>
  <dcterms:modified xsi:type="dcterms:W3CDTF">2025-09-08T19:18:40Z</dcterms:modified>
</cp:coreProperties>
</file>