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24"/>
  </p:notesMasterIdLst>
  <p:sldIdLst>
    <p:sldId id="741" r:id="rId2"/>
    <p:sldId id="700" r:id="rId3"/>
    <p:sldId id="738" r:id="rId4"/>
    <p:sldId id="702" r:id="rId5"/>
    <p:sldId id="721" r:id="rId6"/>
    <p:sldId id="722" r:id="rId7"/>
    <p:sldId id="723" r:id="rId8"/>
    <p:sldId id="724" r:id="rId9"/>
    <p:sldId id="725" r:id="rId10"/>
    <p:sldId id="739" r:id="rId11"/>
    <p:sldId id="727" r:id="rId12"/>
    <p:sldId id="740" r:id="rId13"/>
    <p:sldId id="729" r:id="rId14"/>
    <p:sldId id="730" r:id="rId15"/>
    <p:sldId id="731" r:id="rId16"/>
    <p:sldId id="732" r:id="rId17"/>
    <p:sldId id="733" r:id="rId18"/>
    <p:sldId id="734" r:id="rId19"/>
    <p:sldId id="735" r:id="rId20"/>
    <p:sldId id="736" r:id="rId21"/>
    <p:sldId id="737" r:id="rId22"/>
    <p:sldId id="717" r:id="rId23"/>
  </p:sldIdLst>
  <p:sldSz cx="9144000" cy="5143500" type="screen16x9"/>
  <p:notesSz cx="6858000" cy="9144000"/>
  <p:embeddedFontLst>
    <p:embeddedFont>
      <p:font typeface="Arial Narrow" panose="020B0606020202030204" pitchFamily="34" charset="0"/>
      <p:regular r:id="rId25"/>
      <p:bold r:id="rId26"/>
      <p:italic r:id="rId27"/>
      <p:boldItalic r:id="rId28"/>
    </p:embeddedFont>
    <p:embeddedFont>
      <p:font typeface="Karla" pitchFamily="2" charset="-94"/>
      <p:regular r:id="rId29"/>
    </p:embeddedFont>
    <p:embeddedFont>
      <p:font typeface="Livvic" pitchFamily="2" charset="-94"/>
      <p:regular r:id="rId30"/>
      <p:bold r:id="rId31"/>
      <p:italic r:id="rId32"/>
      <p:boldItalic r:id="rId33"/>
    </p:embeddedFont>
    <p:embeddedFont>
      <p:font typeface="Pangolin" panose="020B0604020202020204" charset="-94"/>
      <p:regular r:id="rId34"/>
    </p:embeddedFont>
    <p:embeddedFont>
      <p:font typeface="Rockwell" panose="02060603020205020403" pitchFamily="18" charset="0"/>
      <p:regular r:id="rId35"/>
      <p:bold r:id="rId36"/>
      <p:italic r:id="rId37"/>
      <p:boldItalic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FE3B4B0-1B62-4D6B-9856-71B32C4E76D6}">
  <a:tblStyle styleId="{9FE3B4B0-1B62-4D6B-9856-71B32C4E76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10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43432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49797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22472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018321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82548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425787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164587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769793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00064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94012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72589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76587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038124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304604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022902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79161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934095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79993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5093400" y="1363150"/>
            <a:ext cx="33375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5093400" y="2530789"/>
            <a:ext cx="3337500" cy="12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0" r:id="rId1"/>
    <p:sldLayoutId id="2147483658" r:id="rId2"/>
    <p:sldLayoutId id="2147483669" r:id="rId3"/>
    <p:sldLayoutId id="2147483677" r:id="rId4"/>
    <p:sldLayoutId id="2147483678" r:id="rId5"/>
    <p:sldLayoutId id="2147483679" r:id="rId6"/>
    <p:sldLayoutId id="2147483680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7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5" Type="http://schemas.openxmlformats.org/officeDocument/2006/relationships/image" Target="../media/image14.jpeg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tin Yer Tutucusu 1">
            <a:extLst>
              <a:ext uri="{FF2B5EF4-FFF2-40B4-BE49-F238E27FC236}">
                <a16:creationId xmlns:a16="http://schemas.microsoft.com/office/drawing/2014/main" id="{C631E0D6-5433-46E9-D037-028C830503B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24FADCC2-632C-8DB3-0250-C5F34183D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4CFB63F1-6A5B-6040-DD24-BA63432B1B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124" y="0"/>
            <a:ext cx="9097751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248953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9E2E18F0-1124-9587-543A-2151BABD20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A2A70C4A-2B2F-C35C-DC33-7E16BCDFA7B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3700355B-E80D-4417-1019-9F646D17C9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046" y="0"/>
            <a:ext cx="8987908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763207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tr-TR" sz="1600" b="1" dirty="0"/>
              <a:t>Öğrenme: Edimsel Koşullanma</a:t>
            </a: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11</a:t>
            </a:fld>
            <a:endParaRPr lang="tr-TR" sz="1000" dirty="0"/>
          </a:p>
        </p:txBody>
      </p:sp>
      <p:sp>
        <p:nvSpPr>
          <p:cNvPr id="1621" name="İçerik Yer Tutucusu 2"/>
          <p:cNvSpPr txBox="1">
            <a:spLocks/>
          </p:cNvSpPr>
          <p:nvPr/>
        </p:nvSpPr>
        <p:spPr>
          <a:xfrm>
            <a:off x="5112582" y="971118"/>
            <a:ext cx="8059380" cy="18448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1800" b="1" dirty="0"/>
              <a:t>Edward </a:t>
            </a:r>
            <a:r>
              <a:rPr lang="tr-TR" sz="1800" b="1" dirty="0" err="1"/>
              <a:t>Thorndike</a:t>
            </a:r>
            <a:r>
              <a:rPr lang="tr-TR" sz="1800" b="1" dirty="0"/>
              <a:t> (1874-1949): </a:t>
            </a:r>
          </a:p>
          <a:p>
            <a:r>
              <a:rPr lang="tr-TR" sz="1800" dirty="0"/>
              <a:t>Aktif öğrenme</a:t>
            </a:r>
          </a:p>
          <a:p>
            <a:r>
              <a:rPr lang="tr-TR" sz="1800" dirty="0"/>
              <a:t>Önce tepki sonra uyaran vardır.</a:t>
            </a:r>
          </a:p>
        </p:txBody>
      </p:sp>
      <p:pic>
        <p:nvPicPr>
          <p:cNvPr id="16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935" y="1985711"/>
            <a:ext cx="2635616" cy="1660438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936" y="3485543"/>
            <a:ext cx="2635616" cy="1592322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11</a:t>
            </a:fld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59007147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45B79D2D-0C13-BB7A-BC09-B6038B2144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D53DECD7-F273-DEED-0E35-F3827F1D671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8DF6C8B0-2205-372C-80F8-974F70B66B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81" y="0"/>
            <a:ext cx="9141438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336598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aşlık 1"/>
          <p:cNvSpPr txBox="1">
            <a:spLocks/>
          </p:cNvSpPr>
          <p:nvPr/>
        </p:nvSpPr>
        <p:spPr>
          <a:xfrm>
            <a:off x="207961" y="-621792"/>
            <a:ext cx="2947482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r-TR" b="1" dirty="0"/>
              <a:t>Akıllı </a:t>
            </a:r>
            <a:r>
              <a:rPr lang="tr-TR" b="1" dirty="0" err="1"/>
              <a:t>Hans</a:t>
            </a:r>
            <a:endParaRPr lang="tr-TR" b="1" dirty="0"/>
          </a:p>
        </p:txBody>
      </p:sp>
      <p:sp>
        <p:nvSpPr>
          <p:cNvPr id="8" name="Metin kutusu 7"/>
          <p:cNvSpPr txBox="1"/>
          <p:nvPr/>
        </p:nvSpPr>
        <p:spPr>
          <a:xfrm>
            <a:off x="3677065" y="893969"/>
            <a:ext cx="813779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tr-TR" sz="3200" b="1" dirty="0">
                <a:latin typeface="Arial Narrow" panose="020B0606020202030204" pitchFamily="34" charset="0"/>
              </a:rPr>
              <a:t>O. </a:t>
            </a:r>
            <a:r>
              <a:rPr lang="tr-TR" sz="3200" b="1" dirty="0" err="1">
                <a:latin typeface="Arial Narrow" panose="020B0606020202030204" pitchFamily="34" charset="0"/>
              </a:rPr>
              <a:t>Pfungst</a:t>
            </a:r>
            <a:r>
              <a:rPr lang="tr-TR" sz="3200" b="1" dirty="0">
                <a:latin typeface="Arial Narrow" panose="020B0606020202030204" pitchFamily="34" charset="0"/>
              </a:rPr>
              <a:t> (1907):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tr-TR" sz="3200" dirty="0">
                <a:latin typeface="Arial Narrow" panose="020B0606020202030204" pitchFamily="34" charset="0"/>
              </a:rPr>
              <a:t>Atların duygusal zekası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tr-TR" sz="3200" dirty="0">
                <a:latin typeface="Arial Narrow" panose="020B0606020202030204" pitchFamily="34" charset="0"/>
              </a:rPr>
              <a:t>Hayvan testlerinin kurgusu</a:t>
            </a:r>
          </a:p>
        </p:txBody>
      </p:sp>
      <p:pic>
        <p:nvPicPr>
          <p:cNvPr id="7" name="Resi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5374" y="2946687"/>
            <a:ext cx="6516217" cy="206540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61162153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14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14</a:t>
            </a:fld>
            <a:endParaRPr lang="tr-TR" dirty="0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4018" y="904874"/>
            <a:ext cx="3280332" cy="3295651"/>
          </a:xfrm>
          <a:prstGeom prst="rect">
            <a:avLst/>
          </a:prstGeom>
        </p:spPr>
      </p:pic>
      <p:sp>
        <p:nvSpPr>
          <p:cNvPr id="1620" name="Başlık 1"/>
          <p:cNvSpPr txBox="1">
            <a:spLocks/>
          </p:cNvSpPr>
          <p:nvPr/>
        </p:nvSpPr>
        <p:spPr>
          <a:xfrm>
            <a:off x="4695825" y="400049"/>
            <a:ext cx="4362450" cy="434389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r-TR" sz="4000" b="1" dirty="0"/>
              <a:t>Altı Kör Adam</a:t>
            </a:r>
          </a:p>
          <a:p>
            <a:pPr algn="ctr"/>
            <a:r>
              <a:rPr lang="tr-TR" sz="4000" b="1" dirty="0"/>
              <a:t> ve </a:t>
            </a:r>
            <a:r>
              <a:rPr lang="tr-TR" sz="4000" b="1" dirty="0" err="1"/>
              <a:t>Bır</a:t>
            </a:r>
            <a:r>
              <a:rPr lang="tr-TR" sz="4000" b="1" dirty="0"/>
              <a:t> </a:t>
            </a:r>
            <a:r>
              <a:rPr lang="tr-TR" sz="4000" b="1" dirty="0" err="1"/>
              <a:t>Fıl</a:t>
            </a:r>
            <a:endParaRPr lang="tr-TR" sz="4000" b="1" dirty="0"/>
          </a:p>
        </p:txBody>
      </p:sp>
    </p:spTree>
    <p:extLst>
      <p:ext uri="{BB962C8B-B14F-4D97-AF65-F5344CB8AC3E}">
        <p14:creationId xmlns:p14="http://schemas.microsoft.com/office/powerpoint/2010/main" val="390575034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15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15</a:t>
            </a:fld>
            <a:endParaRPr lang="tr-TR" dirty="0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4900" y="933450"/>
            <a:ext cx="3267076" cy="3286125"/>
          </a:xfrm>
          <a:prstGeom prst="rect">
            <a:avLst/>
          </a:prstGeom>
        </p:spPr>
      </p:pic>
      <p:sp>
        <p:nvSpPr>
          <p:cNvPr id="1616" name="İçerik Yer Tutucusu 2"/>
          <p:cNvSpPr txBox="1">
            <a:spLocks/>
          </p:cNvSpPr>
          <p:nvPr/>
        </p:nvSpPr>
        <p:spPr>
          <a:xfrm>
            <a:off x="4763264" y="1607057"/>
            <a:ext cx="4095339" cy="32030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tr-TR" sz="2800" i="1" dirty="0"/>
              <a:t>«İnsanların gerçeklik algıları, kendi sınırlı ve öznel deneyimlerine dayalıdır.»</a:t>
            </a:r>
          </a:p>
          <a:p>
            <a:pPr marL="0" indent="0">
              <a:buFont typeface="Wingdings" pitchFamily="2" charset="2"/>
              <a:buNone/>
            </a:pPr>
            <a:r>
              <a:rPr lang="tr-TR" sz="2800" i="1" dirty="0"/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192558216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16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16</a:t>
            </a:fld>
            <a:endParaRPr lang="tr-TR" dirty="0"/>
          </a:p>
        </p:txBody>
      </p:sp>
      <p:sp>
        <p:nvSpPr>
          <p:cNvPr id="1615" name="Başlık 1"/>
          <p:cNvSpPr txBox="1">
            <a:spLocks/>
          </p:cNvSpPr>
          <p:nvPr/>
        </p:nvSpPr>
        <p:spPr>
          <a:xfrm>
            <a:off x="388793" y="657300"/>
            <a:ext cx="4631850" cy="41039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r-TR" sz="3600" b="1" dirty="0"/>
              <a:t>Hayvanların Dünyası</a:t>
            </a:r>
          </a:p>
        </p:txBody>
      </p:sp>
      <p:sp>
        <p:nvSpPr>
          <p:cNvPr id="1617" name="İçerik Yer Tutucusu 2"/>
          <p:cNvSpPr txBox="1">
            <a:spLocks/>
          </p:cNvSpPr>
          <p:nvPr/>
        </p:nvSpPr>
        <p:spPr>
          <a:xfrm>
            <a:off x="4695826" y="1224486"/>
            <a:ext cx="4210050" cy="148477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b="1" dirty="0" err="1"/>
              <a:t>Frans</a:t>
            </a:r>
            <a:r>
              <a:rPr lang="tr-TR" b="1" dirty="0"/>
              <a:t> De </a:t>
            </a:r>
            <a:r>
              <a:rPr lang="tr-TR" b="1" dirty="0" err="1"/>
              <a:t>Waal</a:t>
            </a:r>
            <a:r>
              <a:rPr lang="tr-TR" b="1" dirty="0"/>
              <a:t>: </a:t>
            </a:r>
            <a:r>
              <a:rPr lang="tr-TR" i="1" dirty="0"/>
              <a:t>«Kanıtın yokluğu, yokluğun kanıtı değildir»</a:t>
            </a:r>
          </a:p>
          <a:p>
            <a:pPr lvl="2"/>
            <a:endParaRPr lang="tr-TR" sz="2000" dirty="0"/>
          </a:p>
          <a:p>
            <a:pPr lvl="2"/>
            <a:r>
              <a:rPr lang="tr-TR" sz="2000" dirty="0" err="1"/>
              <a:t>Umwelt</a:t>
            </a:r>
            <a:r>
              <a:rPr lang="tr-TR" sz="2000" dirty="0"/>
              <a:t>!</a:t>
            </a:r>
          </a:p>
          <a:p>
            <a:pPr lvl="2"/>
            <a:r>
              <a:rPr lang="tr-TR" sz="2000" dirty="0"/>
              <a:t>Testimiz bu tür için uygun muydu?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1662" y="3019424"/>
            <a:ext cx="1260882" cy="1889517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1568" y="3641093"/>
            <a:ext cx="2624351" cy="85470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801024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17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17</a:t>
            </a:fld>
            <a:endParaRPr lang="tr-TR" dirty="0"/>
          </a:p>
        </p:txBody>
      </p:sp>
      <p:sp>
        <p:nvSpPr>
          <p:cNvPr id="1618" name="Başlık 1"/>
          <p:cNvSpPr>
            <a:spLocks noGrp="1"/>
          </p:cNvSpPr>
          <p:nvPr>
            <p:ph type="title"/>
          </p:nvPr>
        </p:nvSpPr>
        <p:spPr>
          <a:xfrm>
            <a:off x="1233994" y="1781062"/>
            <a:ext cx="3079142" cy="4601183"/>
          </a:xfrm>
        </p:spPr>
        <p:txBody>
          <a:bodyPr>
            <a:normAutofit/>
          </a:bodyPr>
          <a:lstStyle/>
          <a:p>
            <a:pPr algn="ctr"/>
            <a:r>
              <a:rPr lang="tr-TR" dirty="0" err="1"/>
              <a:t>Harlow’un</a:t>
            </a:r>
            <a:r>
              <a:rPr lang="tr-TR" dirty="0"/>
              <a:t> </a:t>
            </a:r>
            <a:r>
              <a:rPr lang="tr-TR" dirty="0" err="1"/>
              <a:t>Deneylerı</a:t>
            </a:r>
            <a:r>
              <a:rPr lang="tr-TR" dirty="0"/>
              <a:t> </a:t>
            </a:r>
            <a:br>
              <a:rPr lang="tr-TR" dirty="0"/>
            </a:br>
            <a:r>
              <a:rPr lang="tr-TR" b="1" dirty="0"/>
              <a:t>Sevgi ve Bağlılık</a:t>
            </a:r>
          </a:p>
        </p:txBody>
      </p:sp>
      <p:sp>
        <p:nvSpPr>
          <p:cNvPr id="1619" name="İçerik Yer Tutucusu 2"/>
          <p:cNvSpPr txBox="1">
            <a:spLocks/>
          </p:cNvSpPr>
          <p:nvPr/>
        </p:nvSpPr>
        <p:spPr>
          <a:xfrm>
            <a:off x="4439926" y="981074"/>
            <a:ext cx="3131892" cy="47510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1400" b="1" dirty="0"/>
              <a:t>H. </a:t>
            </a:r>
            <a:r>
              <a:rPr lang="tr-TR" sz="1400" b="1" dirty="0" err="1"/>
              <a:t>Frederick</a:t>
            </a:r>
            <a:r>
              <a:rPr lang="tr-TR" sz="1400" b="1" dirty="0"/>
              <a:t> </a:t>
            </a:r>
            <a:r>
              <a:rPr lang="tr-TR" sz="1400" b="1" dirty="0" err="1"/>
              <a:t>Harlow</a:t>
            </a:r>
            <a:r>
              <a:rPr lang="tr-TR" sz="1400" b="1" dirty="0"/>
              <a:t> (1905-1981)</a:t>
            </a:r>
          </a:p>
          <a:p>
            <a:r>
              <a:rPr lang="tr-TR" sz="1400" b="1" i="1" dirty="0"/>
              <a:t>İnsanlarda sevgi ve bağlılığın temelleri nelerdir?</a:t>
            </a:r>
          </a:p>
          <a:p>
            <a:pPr lvl="1"/>
            <a:r>
              <a:rPr lang="tr-TR" sz="1400" dirty="0"/>
              <a:t>Çocuk annesine, annesi onu beslediği için mi bağlıdır?</a:t>
            </a:r>
          </a:p>
          <a:p>
            <a:r>
              <a:rPr lang="tr-TR" sz="1400" b="1" dirty="0"/>
              <a:t>Sonuç (</a:t>
            </a:r>
            <a:r>
              <a:rPr lang="tr-TR" sz="1400" b="1" dirty="0" err="1"/>
              <a:t>Rhesus</a:t>
            </a:r>
            <a:r>
              <a:rPr lang="tr-TR" sz="1400" b="1" dirty="0"/>
              <a:t> maymunları): </a:t>
            </a:r>
          </a:p>
          <a:p>
            <a:pPr lvl="1"/>
            <a:r>
              <a:rPr lang="tr-TR" sz="1400" b="1" dirty="0"/>
              <a:t>Temas </a:t>
            </a:r>
            <a:r>
              <a:rPr lang="tr-TR" sz="1400" dirty="0"/>
              <a:t>sevgi tepkisinin gelişiminde büyük önem taşıyan bir değişkendir. </a:t>
            </a:r>
          </a:p>
          <a:p>
            <a:pPr lvl="1"/>
            <a:r>
              <a:rPr lang="tr-TR" sz="1400" dirty="0"/>
              <a:t>Besleme ise ihmal edilebilir önemdedir.</a:t>
            </a:r>
          </a:p>
          <a:p>
            <a:r>
              <a:rPr lang="tr-TR" sz="1400" b="1" dirty="0"/>
              <a:t>Çocuğun gelişimi için sevgi zorunludur</a:t>
            </a:r>
            <a:r>
              <a:rPr lang="tr-TR" sz="1400" dirty="0"/>
              <a:t>.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3169" y="981074"/>
            <a:ext cx="1617481" cy="3343276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52267177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18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18</a:t>
            </a:fld>
            <a:endParaRPr lang="tr-TR" dirty="0"/>
          </a:p>
        </p:txBody>
      </p:sp>
      <p:sp>
        <p:nvSpPr>
          <p:cNvPr id="1617" name="İçerik Yer Tutucusu 2"/>
          <p:cNvSpPr txBox="1">
            <a:spLocks/>
          </p:cNvSpPr>
          <p:nvPr/>
        </p:nvSpPr>
        <p:spPr>
          <a:xfrm>
            <a:off x="5012798" y="543000"/>
            <a:ext cx="3888432" cy="5328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1200" b="1" dirty="0" err="1"/>
              <a:t>Irene</a:t>
            </a:r>
            <a:r>
              <a:rPr lang="tr-TR" sz="1200" b="1" dirty="0"/>
              <a:t> </a:t>
            </a:r>
            <a:r>
              <a:rPr lang="tr-TR" sz="1200" b="1" dirty="0" err="1"/>
              <a:t>Pepperberg</a:t>
            </a:r>
            <a:r>
              <a:rPr lang="tr-TR" sz="1200" b="1" dirty="0"/>
              <a:t> (1949- )</a:t>
            </a:r>
          </a:p>
          <a:p>
            <a:r>
              <a:rPr lang="tr-TR" sz="1200" b="1" dirty="0" err="1"/>
              <a:t>Alex</a:t>
            </a:r>
            <a:r>
              <a:rPr lang="tr-TR" sz="1200" b="1" dirty="0"/>
              <a:t> (1976-2007)</a:t>
            </a:r>
          </a:p>
          <a:p>
            <a:r>
              <a:rPr lang="tr-TR" sz="1200" i="1" dirty="0"/>
              <a:t>«Bir keresinde, </a:t>
            </a:r>
            <a:r>
              <a:rPr lang="tr-TR" sz="1200" i="1" dirty="0" err="1"/>
              <a:t>Alex'e</a:t>
            </a:r>
            <a:r>
              <a:rPr lang="tr-TR" sz="1200" i="1" dirty="0"/>
              <a:t> birkaç farklı renkli blok verildi (iki kırmızı, üç mavi ve dört yeşil). </a:t>
            </a:r>
          </a:p>
          <a:p>
            <a:pPr lvl="1"/>
            <a:r>
              <a:rPr lang="tr-TR" sz="1200" i="1" dirty="0" err="1"/>
              <a:t>Pepperberg</a:t>
            </a:r>
            <a:r>
              <a:rPr lang="tr-TR" sz="1200" i="1" dirty="0"/>
              <a:t>:«Hangi renkten üç tane var?" </a:t>
            </a:r>
          </a:p>
          <a:p>
            <a:pPr lvl="1"/>
            <a:r>
              <a:rPr lang="tr-TR" sz="1200" i="1" dirty="0" err="1"/>
              <a:t>Alex</a:t>
            </a:r>
            <a:r>
              <a:rPr lang="tr-TR" sz="1200" i="1" dirty="0"/>
              <a:t>: "Beş!" </a:t>
            </a:r>
          </a:p>
          <a:p>
            <a:pPr lvl="1"/>
            <a:r>
              <a:rPr lang="tr-TR" sz="1200" i="1" dirty="0" err="1"/>
              <a:t>Alex</a:t>
            </a:r>
            <a:r>
              <a:rPr lang="tr-TR" sz="1200" i="1" dirty="0"/>
              <a:t> bu cevabı tekrarlamaya devam etti. Ta ki:</a:t>
            </a:r>
          </a:p>
          <a:p>
            <a:pPr lvl="1"/>
            <a:r>
              <a:rPr lang="tr-TR" sz="1200" i="1" dirty="0" err="1"/>
              <a:t>Pepperberg</a:t>
            </a:r>
            <a:r>
              <a:rPr lang="tr-TR" sz="1200" i="1" dirty="0"/>
              <a:t>: "Güzel, hangi renkten beş tane var?" diyene kadar … </a:t>
            </a:r>
          </a:p>
          <a:p>
            <a:r>
              <a:rPr lang="tr-TR" sz="1200" i="1" dirty="0"/>
              <a:t>«</a:t>
            </a:r>
            <a:r>
              <a:rPr lang="tr-TR" sz="1200" i="1" dirty="0" err="1"/>
              <a:t>Alex</a:t>
            </a:r>
            <a:r>
              <a:rPr lang="tr-TR" sz="1200" i="1" dirty="0"/>
              <a:t> cevap verdi: «Hiçbiri» </a:t>
            </a:r>
          </a:p>
          <a:p>
            <a:endParaRPr lang="tr-TR" dirty="0"/>
          </a:p>
        </p:txBody>
      </p:sp>
      <p:sp>
        <p:nvSpPr>
          <p:cNvPr id="1620" name="Başlık 1"/>
          <p:cNvSpPr txBox="1">
            <a:spLocks/>
          </p:cNvSpPr>
          <p:nvPr/>
        </p:nvSpPr>
        <p:spPr>
          <a:xfrm>
            <a:off x="4695825" y="1671601"/>
            <a:ext cx="4495800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r>
              <a:rPr lang="tr-TR" sz="2000" b="1" dirty="0"/>
              <a:t>Papağan </a:t>
            </a:r>
            <a:r>
              <a:rPr lang="tr-TR" sz="2000" b="1" dirty="0" err="1"/>
              <a:t>Alex’ın</a:t>
            </a:r>
            <a:r>
              <a:rPr lang="tr-TR" sz="2000" b="1" dirty="0"/>
              <a:t> </a:t>
            </a:r>
            <a:r>
              <a:rPr lang="tr-TR" sz="2000" b="1" dirty="0" err="1"/>
              <a:t>öğrettıklerı</a:t>
            </a:r>
            <a:br>
              <a:rPr lang="tr-TR" sz="2000" b="1" dirty="0"/>
            </a:br>
            <a:br>
              <a:rPr lang="tr-TR" sz="2000" b="1" dirty="0"/>
            </a:br>
            <a:r>
              <a:rPr lang="tr-TR" sz="2000" i="1" dirty="0"/>
              <a:t>Hayvanların da canları sıkılabilir</a:t>
            </a: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49BBC7F1-B04C-168B-97C8-4E862DEF7A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3187" y="962697"/>
            <a:ext cx="3247353" cy="3247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4136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Başlık 1"/>
          <p:cNvSpPr txBox="1">
            <a:spLocks/>
          </p:cNvSpPr>
          <p:nvPr/>
        </p:nvSpPr>
        <p:spPr>
          <a:xfrm>
            <a:off x="161925" y="741587"/>
            <a:ext cx="3099881" cy="22769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r>
              <a:rPr lang="tr-TR" b="1" dirty="0" err="1"/>
              <a:t>Rıco</a:t>
            </a:r>
            <a:r>
              <a:rPr lang="tr-TR" b="1" dirty="0"/>
              <a:t> ve Chaser</a:t>
            </a:r>
          </a:p>
        </p:txBody>
      </p:sp>
      <p:sp>
        <p:nvSpPr>
          <p:cNvPr id="9" name="İçerik Yer Tutucusu 2"/>
          <p:cNvSpPr txBox="1">
            <a:spLocks/>
          </p:cNvSpPr>
          <p:nvPr/>
        </p:nvSpPr>
        <p:spPr>
          <a:xfrm>
            <a:off x="3099881" y="786309"/>
            <a:ext cx="6139716" cy="223224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2400" b="1" dirty="0" err="1"/>
              <a:t>Kaminski</a:t>
            </a:r>
            <a:r>
              <a:rPr lang="tr-TR" sz="2400" b="1" dirty="0"/>
              <a:t> vd. (2004): </a:t>
            </a:r>
          </a:p>
          <a:p>
            <a:pPr lvl="1"/>
            <a:r>
              <a:rPr lang="tr-TR" sz="2400" b="1" dirty="0" err="1"/>
              <a:t>Rico</a:t>
            </a:r>
            <a:r>
              <a:rPr lang="tr-TR" sz="2400" b="1" dirty="0"/>
              <a:t>: </a:t>
            </a:r>
            <a:r>
              <a:rPr lang="tr-TR" sz="2400" dirty="0"/>
              <a:t>200 kelime+ Muhakeme yeteneği</a:t>
            </a:r>
          </a:p>
          <a:p>
            <a:r>
              <a:rPr lang="tr-TR" sz="2400" b="1" dirty="0" err="1"/>
              <a:t>Pilley</a:t>
            </a:r>
            <a:r>
              <a:rPr lang="tr-TR" sz="2400" b="1" dirty="0"/>
              <a:t> (1928-2018): </a:t>
            </a:r>
          </a:p>
          <a:p>
            <a:pPr lvl="1"/>
            <a:r>
              <a:rPr lang="tr-TR" sz="2400" b="1" dirty="0"/>
              <a:t>Chaser: </a:t>
            </a:r>
            <a:r>
              <a:rPr lang="tr-TR" sz="2400" dirty="0"/>
              <a:t>Cümle anlama, 1022 oyuncağı ismi ile tanıma</a:t>
            </a:r>
          </a:p>
          <a:p>
            <a:pPr marL="0" indent="0">
              <a:buFont typeface="Wingdings" pitchFamily="2" charset="2"/>
              <a:buNone/>
            </a:pPr>
            <a:endParaRPr lang="tr-TR" sz="2800" dirty="0"/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5775" y="3186906"/>
            <a:ext cx="2532033" cy="1684436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761" y="3186905"/>
            <a:ext cx="3661160" cy="1684436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9662" y="2543175"/>
            <a:ext cx="1736817" cy="2328166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4230937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69" name="Google Shape;36169;p57"/>
          <p:cNvSpPr txBox="1">
            <a:spLocks noGrp="1"/>
          </p:cNvSpPr>
          <p:nvPr>
            <p:ph type="subTitle" idx="1"/>
          </p:nvPr>
        </p:nvSpPr>
        <p:spPr>
          <a:xfrm>
            <a:off x="4506135" y="1775779"/>
            <a:ext cx="4310693" cy="27881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/>
            <a:r>
              <a:rPr lang="en-US" sz="1200" b="1" dirty="0"/>
              <a:t>Etoloji </a:t>
            </a:r>
            <a:r>
              <a:rPr lang="tr-TR" sz="1200" b="1" dirty="0"/>
              <a:t>:</a:t>
            </a:r>
            <a:r>
              <a:rPr lang="tr-TR" sz="1200" dirty="0"/>
              <a:t> </a:t>
            </a:r>
            <a:r>
              <a:rPr lang="en-GB" sz="1200" dirty="0"/>
              <a:t>“</a:t>
            </a:r>
            <a:r>
              <a:rPr lang="tr-TR" sz="1200" dirty="0"/>
              <a:t>Doğal koşullarda</a:t>
            </a:r>
            <a:r>
              <a:rPr lang="en-GB" sz="1200" dirty="0"/>
              <a:t>”</a:t>
            </a:r>
            <a:r>
              <a:rPr lang="tr-TR" sz="1200" dirty="0"/>
              <a:t> hayvan davranışlarının incelenmesidir. </a:t>
            </a:r>
          </a:p>
          <a:p>
            <a:pPr algn="just"/>
            <a:endParaRPr lang="en-GB" sz="1200" dirty="0"/>
          </a:p>
          <a:p>
            <a:pPr algn="just"/>
            <a:r>
              <a:rPr lang="en-US" sz="1200" b="1" dirty="0" err="1"/>
              <a:t>Davranış</a:t>
            </a:r>
            <a:r>
              <a:rPr lang="en-US" sz="1200" b="1" dirty="0"/>
              <a:t>:</a:t>
            </a:r>
            <a:r>
              <a:rPr lang="en-US" sz="1200" dirty="0"/>
              <a:t> </a:t>
            </a:r>
            <a:r>
              <a:rPr lang="en-US" sz="1200" dirty="0" err="1"/>
              <a:t>Organizmanın</a:t>
            </a:r>
            <a:r>
              <a:rPr lang="en-US" sz="1200" dirty="0"/>
              <a:t> </a:t>
            </a:r>
            <a:r>
              <a:rPr lang="en-US" sz="1200" dirty="0" err="1"/>
              <a:t>iç</a:t>
            </a:r>
            <a:r>
              <a:rPr lang="en-US" sz="1200" dirty="0"/>
              <a:t> </a:t>
            </a:r>
            <a:r>
              <a:rPr lang="en-US" sz="1200" dirty="0" err="1"/>
              <a:t>ve</a:t>
            </a:r>
            <a:r>
              <a:rPr lang="en-US" sz="1200" dirty="0"/>
              <a:t> </a:t>
            </a:r>
            <a:r>
              <a:rPr lang="en-US" sz="1200" dirty="0" err="1"/>
              <a:t>dış</a:t>
            </a:r>
            <a:r>
              <a:rPr lang="en-US" sz="1200" dirty="0"/>
              <a:t> </a:t>
            </a:r>
            <a:r>
              <a:rPr lang="en-US" sz="1200" dirty="0" err="1"/>
              <a:t>ortamdan</a:t>
            </a:r>
            <a:r>
              <a:rPr lang="en-US" sz="1200" dirty="0"/>
              <a:t> </a:t>
            </a:r>
            <a:r>
              <a:rPr lang="en-US" sz="1200" dirty="0" err="1"/>
              <a:t>gelen</a:t>
            </a:r>
            <a:r>
              <a:rPr lang="en-US" sz="1200" dirty="0"/>
              <a:t> </a:t>
            </a:r>
            <a:r>
              <a:rPr lang="en-US" sz="1200" dirty="0" err="1"/>
              <a:t>uyarılar</a:t>
            </a:r>
            <a:r>
              <a:rPr lang="en-US" sz="1200" dirty="0"/>
              <a:t> </a:t>
            </a:r>
            <a:r>
              <a:rPr lang="en-US" sz="1200" dirty="0" err="1"/>
              <a:t>karşısında</a:t>
            </a:r>
            <a:r>
              <a:rPr lang="en-US" sz="1200" dirty="0"/>
              <a:t> </a:t>
            </a:r>
            <a:r>
              <a:rPr lang="en-US" sz="1200" dirty="0" err="1"/>
              <a:t>meydana</a:t>
            </a:r>
            <a:r>
              <a:rPr lang="en-US" sz="1200" dirty="0"/>
              <a:t> </a:t>
            </a:r>
            <a:r>
              <a:rPr lang="en-US" sz="1200" dirty="0" err="1"/>
              <a:t>getirdiği</a:t>
            </a:r>
            <a:r>
              <a:rPr lang="en-US" sz="1200" dirty="0"/>
              <a:t> </a:t>
            </a:r>
            <a:r>
              <a:rPr lang="en-US" sz="1200" dirty="0" err="1"/>
              <a:t>aktivitelerin</a:t>
            </a:r>
            <a:r>
              <a:rPr lang="en-US" sz="1200" dirty="0"/>
              <a:t> </a:t>
            </a:r>
            <a:r>
              <a:rPr lang="en-US" sz="1200" dirty="0" err="1"/>
              <a:t>tamamıdır</a:t>
            </a:r>
            <a:r>
              <a:rPr lang="en-US" sz="1200" dirty="0"/>
              <a:t>. </a:t>
            </a:r>
            <a:endParaRPr lang="tr-TR" sz="1200" dirty="0"/>
          </a:p>
          <a:p>
            <a:pPr algn="just"/>
            <a:endParaRPr lang="en-US" sz="1200" dirty="0"/>
          </a:p>
          <a:p>
            <a:pPr algn="just"/>
            <a:r>
              <a:rPr lang="en-US" sz="1200" b="1" dirty="0" err="1"/>
              <a:t>Uyarı</a:t>
            </a:r>
            <a:r>
              <a:rPr lang="en-US" sz="1200" b="1" dirty="0"/>
              <a:t> :</a:t>
            </a:r>
            <a:r>
              <a:rPr lang="en-US" sz="1200" dirty="0" err="1"/>
              <a:t>İç</a:t>
            </a:r>
            <a:r>
              <a:rPr lang="en-US" sz="1200" dirty="0"/>
              <a:t> </a:t>
            </a:r>
            <a:r>
              <a:rPr lang="en-US" sz="1200" dirty="0" err="1"/>
              <a:t>ya</a:t>
            </a:r>
            <a:r>
              <a:rPr lang="tr-TR" sz="1200" dirty="0"/>
              <a:t> </a:t>
            </a:r>
            <a:r>
              <a:rPr lang="en-US" sz="1200" dirty="0"/>
              <a:t>da </a:t>
            </a:r>
            <a:r>
              <a:rPr lang="en-US" sz="1200" dirty="0" err="1"/>
              <a:t>dış</a:t>
            </a:r>
            <a:r>
              <a:rPr lang="en-US" sz="1200" dirty="0"/>
              <a:t> </a:t>
            </a:r>
            <a:r>
              <a:rPr lang="en-US" sz="1200" dirty="0" err="1"/>
              <a:t>ortamda</a:t>
            </a:r>
            <a:r>
              <a:rPr lang="en-US" sz="1200" dirty="0"/>
              <a:t> </a:t>
            </a:r>
            <a:r>
              <a:rPr lang="en-US" sz="1200" dirty="0" err="1"/>
              <a:t>meydana</a:t>
            </a:r>
            <a:r>
              <a:rPr lang="en-US" sz="1200" dirty="0"/>
              <a:t> </a:t>
            </a:r>
            <a:r>
              <a:rPr lang="en-US" sz="1200" dirty="0" err="1"/>
              <a:t>gelen</a:t>
            </a:r>
            <a:r>
              <a:rPr lang="en-US" sz="1200" dirty="0"/>
              <a:t> </a:t>
            </a:r>
            <a:r>
              <a:rPr lang="en-US" sz="1200" dirty="0" err="1"/>
              <a:t>ve</a:t>
            </a:r>
            <a:r>
              <a:rPr lang="en-US" sz="1200" dirty="0"/>
              <a:t> </a:t>
            </a:r>
            <a:r>
              <a:rPr lang="en-US" sz="1200" dirty="0" err="1"/>
              <a:t>canlıda</a:t>
            </a:r>
            <a:r>
              <a:rPr lang="en-US" sz="1200" dirty="0"/>
              <a:t> </a:t>
            </a:r>
            <a:r>
              <a:rPr lang="en-US" sz="1200" dirty="0" err="1"/>
              <a:t>tepki</a:t>
            </a:r>
            <a:r>
              <a:rPr lang="en-US" sz="1200" dirty="0"/>
              <a:t> </a:t>
            </a:r>
            <a:r>
              <a:rPr lang="en-US" sz="1200" dirty="0" err="1"/>
              <a:t>oluşturabilecek</a:t>
            </a:r>
            <a:r>
              <a:rPr lang="en-US" sz="1200" dirty="0"/>
              <a:t> </a:t>
            </a:r>
            <a:r>
              <a:rPr lang="en-US" sz="1200" dirty="0" err="1"/>
              <a:t>fiziksel</a:t>
            </a:r>
            <a:r>
              <a:rPr lang="en-US" sz="1200" dirty="0"/>
              <a:t>, </a:t>
            </a:r>
            <a:r>
              <a:rPr lang="en-US" sz="1200" dirty="0" err="1"/>
              <a:t>kimyasal</a:t>
            </a:r>
            <a:r>
              <a:rPr lang="en-US" sz="1200" dirty="0"/>
              <a:t> </a:t>
            </a:r>
            <a:r>
              <a:rPr lang="en-US" sz="1200" dirty="0" err="1"/>
              <a:t>ve</a:t>
            </a:r>
            <a:r>
              <a:rPr lang="en-US" sz="1200" dirty="0"/>
              <a:t> </a:t>
            </a:r>
            <a:r>
              <a:rPr lang="en-US" sz="1200" dirty="0" err="1"/>
              <a:t>biyolojik</a:t>
            </a:r>
            <a:r>
              <a:rPr lang="en-US" sz="1200" dirty="0"/>
              <a:t> </a:t>
            </a:r>
            <a:r>
              <a:rPr lang="en-US" sz="1200" dirty="0" err="1"/>
              <a:t>değişiklikler</a:t>
            </a:r>
            <a:r>
              <a:rPr lang="en-US" sz="1200" dirty="0"/>
              <a:t> </a:t>
            </a:r>
            <a:r>
              <a:rPr lang="en-US" sz="1200" dirty="0" err="1"/>
              <a:t>olarak</a:t>
            </a:r>
            <a:r>
              <a:rPr lang="en-US" sz="1200" dirty="0"/>
              <a:t> </a:t>
            </a:r>
            <a:r>
              <a:rPr lang="en-US" sz="1200" dirty="0" err="1"/>
              <a:t>adlandırılır</a:t>
            </a:r>
            <a:r>
              <a:rPr lang="en-US" sz="1200" dirty="0"/>
              <a:t>. </a:t>
            </a:r>
            <a:endParaRPr lang="tr-TR" sz="1200" dirty="0"/>
          </a:p>
          <a:p>
            <a:pPr algn="just"/>
            <a:endParaRPr lang="en-US" sz="1200" dirty="0"/>
          </a:p>
          <a:p>
            <a:pPr algn="just"/>
            <a:r>
              <a:rPr lang="en-US" sz="1200" b="1" dirty="0" err="1"/>
              <a:t>Tepki</a:t>
            </a:r>
            <a:r>
              <a:rPr lang="en-US" sz="1200" b="1" dirty="0"/>
              <a:t>:</a:t>
            </a:r>
            <a:r>
              <a:rPr lang="en-US" sz="1200" dirty="0"/>
              <a:t> </a:t>
            </a:r>
            <a:r>
              <a:rPr lang="en-US" sz="1200" dirty="0" err="1"/>
              <a:t>Uyarılara</a:t>
            </a:r>
            <a:r>
              <a:rPr lang="en-US" sz="1200" dirty="0"/>
              <a:t> </a:t>
            </a:r>
            <a:r>
              <a:rPr lang="en-US" sz="1200" dirty="0" err="1"/>
              <a:t>karşı</a:t>
            </a:r>
            <a:r>
              <a:rPr lang="en-US" sz="1200" dirty="0"/>
              <a:t> </a:t>
            </a:r>
            <a:r>
              <a:rPr lang="en-US" sz="1200" dirty="0" err="1"/>
              <a:t>efektör</a:t>
            </a:r>
            <a:r>
              <a:rPr lang="en-US" sz="1200" dirty="0"/>
              <a:t> </a:t>
            </a:r>
            <a:r>
              <a:rPr lang="en-US" sz="1200" dirty="0" err="1"/>
              <a:t>organların</a:t>
            </a:r>
            <a:r>
              <a:rPr lang="en-US" sz="1200" dirty="0"/>
              <a:t> </a:t>
            </a:r>
            <a:r>
              <a:rPr lang="en-US" sz="1200" dirty="0" err="1"/>
              <a:t>verdiği</a:t>
            </a:r>
            <a:r>
              <a:rPr lang="en-US" sz="1200" dirty="0"/>
              <a:t> </a:t>
            </a:r>
            <a:r>
              <a:rPr lang="en-US" sz="1200" dirty="0" err="1"/>
              <a:t>cevaba</a:t>
            </a:r>
            <a:r>
              <a:rPr lang="en-US" sz="1200" dirty="0"/>
              <a:t> </a:t>
            </a:r>
            <a:r>
              <a:rPr lang="en-US" sz="1200" dirty="0" err="1"/>
              <a:t>denir</a:t>
            </a:r>
            <a:r>
              <a:rPr lang="en-US" sz="1200" dirty="0"/>
              <a:t>. </a:t>
            </a: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95179" y="878940"/>
            <a:ext cx="3293475" cy="330874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69500043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şlık 1"/>
          <p:cNvSpPr txBox="1">
            <a:spLocks/>
          </p:cNvSpPr>
          <p:nvPr/>
        </p:nvSpPr>
        <p:spPr>
          <a:xfrm>
            <a:off x="196265" y="-637644"/>
            <a:ext cx="2751874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r>
              <a:rPr lang="tr-TR" sz="3600" b="1" dirty="0" err="1"/>
              <a:t>Koko’nun</a:t>
            </a:r>
            <a:r>
              <a:rPr lang="tr-TR" sz="3600" b="1" dirty="0"/>
              <a:t> </a:t>
            </a:r>
            <a:r>
              <a:rPr lang="tr-TR" sz="3600" b="1" dirty="0" err="1"/>
              <a:t>Kedısı</a:t>
            </a:r>
            <a:endParaRPr lang="tr-TR" sz="3600" b="1" dirty="0"/>
          </a:p>
        </p:txBody>
      </p:sp>
      <p:sp>
        <p:nvSpPr>
          <p:cNvPr id="8" name="İçerik Yer Tutucusu 2"/>
          <p:cNvSpPr txBox="1">
            <a:spLocks/>
          </p:cNvSpPr>
          <p:nvPr/>
        </p:nvSpPr>
        <p:spPr>
          <a:xfrm>
            <a:off x="3155966" y="100658"/>
            <a:ext cx="4320480" cy="48531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tr-TR" b="1" dirty="0" err="1"/>
              <a:t>Francine</a:t>
            </a:r>
            <a:r>
              <a:rPr lang="tr-TR" b="1" dirty="0"/>
              <a:t> </a:t>
            </a:r>
            <a:r>
              <a:rPr lang="tr-TR" b="1" dirty="0" err="1"/>
              <a:t>Patterson</a:t>
            </a:r>
            <a:r>
              <a:rPr lang="tr-TR" b="1" dirty="0"/>
              <a:t> (1947-)</a:t>
            </a:r>
          </a:p>
          <a:p>
            <a:r>
              <a:rPr lang="tr-TR" dirty="0"/>
              <a:t>İşaret dili ile iletişim</a:t>
            </a:r>
          </a:p>
          <a:p>
            <a:r>
              <a:rPr lang="tr-TR" dirty="0"/>
              <a:t>Üç yaşındaki çocuğa eşit</a:t>
            </a:r>
          </a:p>
          <a:p>
            <a:r>
              <a:rPr lang="tr-TR" dirty="0"/>
              <a:t>Yas tutma</a:t>
            </a:r>
          </a:p>
        </p:txBody>
      </p:sp>
      <p:pic>
        <p:nvPicPr>
          <p:cNvPr id="13" name="Resim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25868" y="2905619"/>
            <a:ext cx="2348592" cy="2143125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979" y="2905619"/>
            <a:ext cx="2168160" cy="2143125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8316" y="2905619"/>
            <a:ext cx="2143125" cy="2143125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020959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21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21</a:t>
            </a:fld>
            <a:endParaRPr lang="tr-TR" dirty="0"/>
          </a:p>
        </p:txBody>
      </p:sp>
      <p:sp>
        <p:nvSpPr>
          <p:cNvPr id="1619" name="Unvan 1"/>
          <p:cNvSpPr txBox="1">
            <a:spLocks/>
          </p:cNvSpPr>
          <p:nvPr/>
        </p:nvSpPr>
        <p:spPr>
          <a:xfrm>
            <a:off x="5037604" y="409462"/>
            <a:ext cx="3877796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r-TR" dirty="0" err="1"/>
              <a:t>İneklerın</a:t>
            </a:r>
            <a:r>
              <a:rPr lang="tr-TR" dirty="0"/>
              <a:t> </a:t>
            </a:r>
            <a:r>
              <a:rPr lang="tr-TR" dirty="0" err="1"/>
              <a:t>Müzık</a:t>
            </a:r>
            <a:r>
              <a:rPr lang="tr-TR" dirty="0"/>
              <a:t> Tutkusu</a:t>
            </a: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22D228FD-FC4E-CAE6-2BD9-6A93E16E42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6992" y="941001"/>
            <a:ext cx="3278788" cy="3263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7562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Sorularınız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5531850" y="1755101"/>
            <a:ext cx="2587800" cy="1186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Ankara Üniversitesi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Veteriner Fakültesi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927012" y="2967754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57097" y="1630186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673233" y="3067073"/>
            <a:ext cx="2465780" cy="1206377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3868955" y="589391"/>
            <a:ext cx="939607" cy="1421017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1862356" y="2348113"/>
            <a:ext cx="2659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/>
              <a:t>Dinlediğiniz için teşekkürler</a:t>
            </a:r>
          </a:p>
        </p:txBody>
      </p:sp>
    </p:spTree>
    <p:extLst>
      <p:ext uri="{BB962C8B-B14F-4D97-AF65-F5344CB8AC3E}">
        <p14:creationId xmlns:p14="http://schemas.microsoft.com/office/powerpoint/2010/main" val="3724108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tin Yer Tutucusu 1">
            <a:extLst>
              <a:ext uri="{FF2B5EF4-FFF2-40B4-BE49-F238E27FC236}">
                <a16:creationId xmlns:a16="http://schemas.microsoft.com/office/drawing/2014/main" id="{086E446D-5F09-76CF-E635-0B37AFC3F1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090CC591-A5A1-9523-ABA8-634847F093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7" name="Resim 6">
            <a:extLst>
              <a:ext uri="{FF2B5EF4-FFF2-40B4-BE49-F238E27FC236}">
                <a16:creationId xmlns:a16="http://schemas.microsoft.com/office/drawing/2014/main" id="{D9AE49AA-F053-E3B0-0339-A411214F92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420"/>
            <a:ext cx="9144000" cy="5124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183933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69" name="Google Shape;36169;p57"/>
          <p:cNvSpPr txBox="1">
            <a:spLocks noGrp="1"/>
          </p:cNvSpPr>
          <p:nvPr>
            <p:ph type="subTitle" idx="1"/>
          </p:nvPr>
        </p:nvSpPr>
        <p:spPr>
          <a:xfrm>
            <a:off x="4506135" y="1179443"/>
            <a:ext cx="4310693" cy="338453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>
              <a:buFont typeface="Arial" panose="020B0604020202020204" pitchFamily="34" charset="0"/>
              <a:buChar char="•"/>
            </a:pPr>
            <a:r>
              <a:rPr lang="en-US" sz="1800" dirty="0"/>
              <a:t>Yayınbalığı </a:t>
            </a:r>
            <a:r>
              <a:rPr lang="en-US" sz="1800" dirty="0" err="1"/>
              <a:t>yaralandığında</a:t>
            </a:r>
            <a:r>
              <a:rPr lang="en-US" sz="1800" dirty="0"/>
              <a:t>, </a:t>
            </a:r>
            <a:r>
              <a:rPr lang="en-US" sz="1800" dirty="0" err="1"/>
              <a:t>balığın</a:t>
            </a:r>
            <a:r>
              <a:rPr lang="en-US" sz="1800" dirty="0"/>
              <a:t> </a:t>
            </a:r>
            <a:r>
              <a:rPr lang="en-US" sz="1800" dirty="0" err="1"/>
              <a:t>derisinden</a:t>
            </a:r>
            <a:r>
              <a:rPr lang="en-US" sz="1800" dirty="0"/>
              <a:t> </a:t>
            </a:r>
            <a:r>
              <a:rPr lang="en-US" sz="1800" dirty="0" err="1"/>
              <a:t>suya</a:t>
            </a:r>
            <a:r>
              <a:rPr lang="en-US" sz="1800" dirty="0"/>
              <a:t> </a:t>
            </a:r>
            <a:r>
              <a:rPr lang="en-US" sz="1800" dirty="0" err="1"/>
              <a:t>karışan</a:t>
            </a:r>
            <a:r>
              <a:rPr lang="en-US" sz="1800" dirty="0"/>
              <a:t> </a:t>
            </a:r>
            <a:r>
              <a:rPr lang="en-US" sz="1800" dirty="0" err="1"/>
              <a:t>bir</a:t>
            </a:r>
            <a:r>
              <a:rPr lang="en-US" sz="1800" dirty="0"/>
              <a:t> </a:t>
            </a:r>
            <a:r>
              <a:rPr lang="en-US" sz="1800" dirty="0" err="1"/>
              <a:t>madde</a:t>
            </a:r>
            <a:r>
              <a:rPr lang="en-US" sz="1800" dirty="0"/>
              <a:t> </a:t>
            </a:r>
            <a:r>
              <a:rPr lang="en-US" sz="1800" dirty="0" err="1"/>
              <a:t>yayılarak</a:t>
            </a:r>
            <a:r>
              <a:rPr lang="en-US" sz="1800" dirty="0"/>
              <a:t> </a:t>
            </a:r>
            <a:r>
              <a:rPr lang="en-US" sz="1800" dirty="0" err="1"/>
              <a:t>diğer</a:t>
            </a:r>
            <a:r>
              <a:rPr lang="en-US" sz="1800" dirty="0"/>
              <a:t> </a:t>
            </a:r>
            <a:r>
              <a:rPr lang="en-US" sz="1800" dirty="0" err="1"/>
              <a:t>balıklarda</a:t>
            </a:r>
            <a:r>
              <a:rPr lang="en-US" sz="1800" dirty="0"/>
              <a:t> </a:t>
            </a:r>
            <a:r>
              <a:rPr lang="en-US" sz="1800" dirty="0" err="1"/>
              <a:t>korku</a:t>
            </a:r>
            <a:r>
              <a:rPr lang="en-US" sz="1800" dirty="0"/>
              <a:t> </a:t>
            </a:r>
            <a:r>
              <a:rPr lang="en-US" sz="1800" dirty="0" err="1"/>
              <a:t>tepkisi</a:t>
            </a:r>
            <a:r>
              <a:rPr lang="en-US" sz="1800" dirty="0"/>
              <a:t> </a:t>
            </a:r>
            <a:r>
              <a:rPr lang="en-US" sz="1800" dirty="0" err="1"/>
              <a:t>oluşmasını</a:t>
            </a:r>
            <a:r>
              <a:rPr lang="en-US" sz="1800" dirty="0"/>
              <a:t> </a:t>
            </a:r>
            <a:r>
              <a:rPr lang="en-US" sz="1800" dirty="0" err="1"/>
              <a:t>tetikler</a:t>
            </a:r>
            <a:r>
              <a:rPr lang="en-US" sz="1800" dirty="0"/>
              <a:t>. </a:t>
            </a:r>
            <a:endParaRPr lang="tr-TR" sz="1800" dirty="0"/>
          </a:p>
          <a:p>
            <a:pPr algn="just"/>
            <a:endParaRPr lang="tr-TR" sz="1800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US" sz="1800" dirty="0"/>
              <a:t>Bu </a:t>
            </a:r>
            <a:r>
              <a:rPr lang="en-US" sz="1800" dirty="0" err="1"/>
              <a:t>sinyali</a:t>
            </a:r>
            <a:r>
              <a:rPr lang="en-US" sz="1800" dirty="0"/>
              <a:t> </a:t>
            </a:r>
            <a:r>
              <a:rPr lang="en-US" sz="1800" dirty="0" err="1"/>
              <a:t>alan</a:t>
            </a:r>
            <a:r>
              <a:rPr lang="en-US" sz="1800" dirty="0"/>
              <a:t> </a:t>
            </a:r>
            <a:r>
              <a:rPr lang="en-US" sz="1800" dirty="0" err="1"/>
              <a:t>balıklar</a:t>
            </a:r>
            <a:r>
              <a:rPr lang="en-US" sz="1800" dirty="0"/>
              <a:t> </a:t>
            </a:r>
            <a:r>
              <a:rPr lang="en-US" sz="1800" dirty="0" err="1"/>
              <a:t>daha</a:t>
            </a:r>
            <a:r>
              <a:rPr lang="en-US" sz="1800" dirty="0"/>
              <a:t> </a:t>
            </a:r>
            <a:r>
              <a:rPr lang="en-US" sz="1800" dirty="0" err="1"/>
              <a:t>temkinli</a:t>
            </a:r>
            <a:r>
              <a:rPr lang="en-US" sz="1800" dirty="0"/>
              <a:t> </a:t>
            </a:r>
            <a:r>
              <a:rPr lang="en-US" sz="1800" dirty="0" err="1"/>
              <a:t>davranırlar</a:t>
            </a:r>
            <a:r>
              <a:rPr lang="en-US" sz="1800" dirty="0"/>
              <a:t> </a:t>
            </a:r>
            <a:r>
              <a:rPr lang="en-US" sz="1800" dirty="0" err="1"/>
              <a:t>ve</a:t>
            </a:r>
            <a:r>
              <a:rPr lang="en-US" sz="1800" dirty="0"/>
              <a:t> </a:t>
            </a:r>
            <a:r>
              <a:rPr lang="en-US" sz="1800" dirty="0" err="1"/>
              <a:t>genellikle</a:t>
            </a:r>
            <a:r>
              <a:rPr lang="en-US" sz="1800" dirty="0"/>
              <a:t> </a:t>
            </a:r>
            <a:r>
              <a:rPr lang="en-US" sz="1800" dirty="0" err="1"/>
              <a:t>daha</a:t>
            </a:r>
            <a:r>
              <a:rPr lang="en-US" sz="1800" dirty="0"/>
              <a:t> </a:t>
            </a:r>
            <a:r>
              <a:rPr lang="en-US" sz="1800" dirty="0" err="1"/>
              <a:t>korunaklı</a:t>
            </a:r>
            <a:r>
              <a:rPr lang="en-US" sz="1800" dirty="0"/>
              <a:t> </a:t>
            </a:r>
            <a:r>
              <a:rPr lang="en-US" sz="1800" dirty="0" err="1"/>
              <a:t>olan</a:t>
            </a:r>
            <a:r>
              <a:rPr lang="en-US" sz="1800" dirty="0"/>
              <a:t> </a:t>
            </a:r>
            <a:r>
              <a:rPr lang="en-US" sz="1800" dirty="0" err="1"/>
              <a:t>nehir</a:t>
            </a:r>
            <a:r>
              <a:rPr lang="en-US" sz="1800" dirty="0"/>
              <a:t> </a:t>
            </a:r>
            <a:r>
              <a:rPr lang="en-US" sz="1800" dirty="0" err="1"/>
              <a:t>kenarlarında</a:t>
            </a:r>
            <a:r>
              <a:rPr lang="en-US" sz="1800" dirty="0"/>
              <a:t> </a:t>
            </a:r>
            <a:r>
              <a:rPr lang="en-US" sz="1800" dirty="0" err="1"/>
              <a:t>ya</a:t>
            </a:r>
            <a:r>
              <a:rPr lang="en-US" sz="1800" dirty="0"/>
              <a:t> da </a:t>
            </a:r>
            <a:r>
              <a:rPr lang="en-US" sz="1800" dirty="0" err="1"/>
              <a:t>göl</a:t>
            </a:r>
            <a:r>
              <a:rPr lang="en-US" sz="1800" dirty="0"/>
              <a:t> </a:t>
            </a:r>
            <a:r>
              <a:rPr lang="en-US" sz="1800" dirty="0" err="1"/>
              <a:t>diplerinde</a:t>
            </a:r>
            <a:r>
              <a:rPr lang="en-US" sz="1800" dirty="0"/>
              <a:t> </a:t>
            </a:r>
            <a:r>
              <a:rPr lang="en-US" sz="1800" dirty="0" err="1"/>
              <a:t>sürü</a:t>
            </a:r>
            <a:r>
              <a:rPr lang="en-US" sz="1800" dirty="0"/>
              <a:t> </a:t>
            </a:r>
            <a:r>
              <a:rPr lang="en-US" sz="1800" dirty="0" err="1"/>
              <a:t>halinde</a:t>
            </a:r>
            <a:r>
              <a:rPr lang="en-US" sz="1800" dirty="0"/>
              <a:t> </a:t>
            </a:r>
            <a:r>
              <a:rPr lang="en-US" sz="1800" dirty="0" err="1"/>
              <a:t>kenetlenirler</a:t>
            </a:r>
            <a:r>
              <a:rPr lang="en-US" sz="1800" dirty="0"/>
              <a:t>. </a:t>
            </a:r>
          </a:p>
          <a:p>
            <a:pPr marL="34290" indent="0" algn="just"/>
            <a:r>
              <a:rPr lang="tr-TR" sz="1800" dirty="0"/>
              <a:t>        </a:t>
            </a:r>
            <a:r>
              <a:rPr lang="en-US" sz="1800" dirty="0"/>
              <a:t>(1cm2si 58ton </a:t>
            </a:r>
            <a:r>
              <a:rPr lang="en-US" sz="1800" dirty="0" err="1"/>
              <a:t>suyu</a:t>
            </a:r>
            <a:r>
              <a:rPr lang="en-US" sz="1800" dirty="0"/>
              <a:t> </a:t>
            </a:r>
            <a:r>
              <a:rPr lang="en-US" sz="1800" dirty="0" err="1"/>
              <a:t>etkiler</a:t>
            </a:r>
            <a:r>
              <a:rPr lang="en-US" sz="1800" dirty="0"/>
              <a:t>.) </a:t>
            </a:r>
          </a:p>
          <a:p>
            <a:pPr algn="just"/>
            <a:endParaRPr lang="en-US" sz="12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7418" y="878939"/>
            <a:ext cx="3361238" cy="3321999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920760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Unvan 1"/>
          <p:cNvSpPr>
            <a:spLocks noGrp="1"/>
          </p:cNvSpPr>
          <p:nvPr>
            <p:ph type="title"/>
          </p:nvPr>
        </p:nvSpPr>
        <p:spPr>
          <a:xfrm>
            <a:off x="1812323" y="2127690"/>
            <a:ext cx="2563368" cy="1609344"/>
          </a:xfrm>
        </p:spPr>
        <p:txBody>
          <a:bodyPr/>
          <a:lstStyle/>
          <a:p>
            <a:r>
              <a:rPr lang="tr-TR" dirty="0"/>
              <a:t>Psikoloji</a:t>
            </a:r>
          </a:p>
        </p:txBody>
      </p:sp>
      <p:sp>
        <p:nvSpPr>
          <p:cNvPr id="1615" name="İçerik Yer Tutucusu 2"/>
          <p:cNvSpPr txBox="1">
            <a:spLocks/>
          </p:cNvSpPr>
          <p:nvPr/>
        </p:nvSpPr>
        <p:spPr>
          <a:xfrm>
            <a:off x="4826928" y="1097833"/>
            <a:ext cx="6390814" cy="36690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1400" b="1" dirty="0"/>
              <a:t>Psikoloji: </a:t>
            </a:r>
            <a:r>
              <a:rPr lang="tr-TR" sz="1400" dirty="0" err="1"/>
              <a:t>psyche</a:t>
            </a:r>
            <a:r>
              <a:rPr lang="tr-TR" sz="1400" dirty="0"/>
              <a:t> (ruh)-ruh bilimi</a:t>
            </a:r>
          </a:p>
          <a:p>
            <a:r>
              <a:rPr lang="tr-TR" sz="1400" dirty="0"/>
              <a:t>Davranış ve zihinsel süreçlerin bilimsel incelenmesi</a:t>
            </a:r>
          </a:p>
          <a:p>
            <a:pPr lvl="1"/>
            <a:r>
              <a:rPr lang="tr-TR" sz="1400" dirty="0"/>
              <a:t>Algı</a:t>
            </a:r>
          </a:p>
          <a:p>
            <a:pPr lvl="1"/>
            <a:r>
              <a:rPr lang="tr-TR" sz="1400" dirty="0"/>
              <a:t>Biliş</a:t>
            </a:r>
          </a:p>
          <a:p>
            <a:pPr lvl="1"/>
            <a:r>
              <a:rPr lang="tr-TR" sz="1400" dirty="0"/>
              <a:t>Duygular</a:t>
            </a:r>
          </a:p>
          <a:p>
            <a:pPr lvl="1"/>
            <a:r>
              <a:rPr lang="tr-TR" sz="1400" dirty="0"/>
              <a:t>Deneyimler</a:t>
            </a:r>
          </a:p>
          <a:p>
            <a:pPr lvl="1"/>
            <a:r>
              <a:rPr lang="tr-TR" sz="1400" dirty="0"/>
              <a:t>Kişilik</a:t>
            </a:r>
          </a:p>
        </p:txBody>
      </p:sp>
      <p:pic>
        <p:nvPicPr>
          <p:cNvPr id="1616" name="Resim 16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33380" y="3256276"/>
            <a:ext cx="3572344" cy="1307699"/>
          </a:xfrm>
          <a:prstGeom prst="rect">
            <a:avLst/>
          </a:prstGeom>
        </p:spPr>
      </p:pic>
      <p:sp>
        <p:nvSpPr>
          <p:cNvPr id="1617" name="Slayt Numarası Yer Tutucusu 2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035536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7" name="Slayt Numarası Yer Tutucusu 2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6</a:t>
            </a:fld>
            <a:endParaRPr lang="tr-TR"/>
          </a:p>
        </p:txBody>
      </p:sp>
      <p:sp>
        <p:nvSpPr>
          <p:cNvPr id="1618" name="Unvan 1"/>
          <p:cNvSpPr>
            <a:spLocks noGrp="1"/>
          </p:cNvSpPr>
          <p:nvPr>
            <p:ph type="title"/>
          </p:nvPr>
        </p:nvSpPr>
        <p:spPr>
          <a:xfrm>
            <a:off x="1660644" y="2194350"/>
            <a:ext cx="2746248" cy="1609344"/>
          </a:xfrm>
        </p:spPr>
        <p:txBody>
          <a:bodyPr/>
          <a:lstStyle/>
          <a:p>
            <a:r>
              <a:rPr lang="tr-TR" dirty="0"/>
              <a:t>DUYGULAR</a:t>
            </a:r>
          </a:p>
        </p:txBody>
      </p:sp>
      <p:sp>
        <p:nvSpPr>
          <p:cNvPr id="1620" name="İçerik Yer Tutucusu 2"/>
          <p:cNvSpPr txBox="1">
            <a:spLocks/>
          </p:cNvSpPr>
          <p:nvPr/>
        </p:nvSpPr>
        <p:spPr>
          <a:xfrm>
            <a:off x="4705575" y="1171912"/>
            <a:ext cx="6360198" cy="2044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tr-TR" sz="900" b="1" dirty="0"/>
              <a:t>              Pisagor (MÖ. 580-500):	                               Aristo  (MÖ.380-322): </a:t>
            </a:r>
          </a:p>
          <a:p>
            <a:pPr marL="0" indent="0">
              <a:buFont typeface="Wingdings" pitchFamily="2" charset="2"/>
              <a:buNone/>
            </a:pPr>
            <a:r>
              <a:rPr lang="tr-TR" sz="900" i="1" dirty="0"/>
              <a:t>«Hayvanlar ve insanlar aynı ruha sahiptir»       «Hayvanların rasyonel ruhları yoktur»</a:t>
            </a:r>
          </a:p>
          <a:p>
            <a:endParaRPr lang="tr-TR" sz="2400" dirty="0"/>
          </a:p>
        </p:txBody>
      </p:sp>
      <p:pic>
        <p:nvPicPr>
          <p:cNvPr id="1621" name="Resim 16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92039" y="1936567"/>
            <a:ext cx="1778744" cy="2374646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1622" name="Resim 16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41078" y="1936567"/>
            <a:ext cx="1802921" cy="240993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23" name="Metin kutusu 1622"/>
          <p:cNvSpPr txBox="1"/>
          <p:nvPr/>
        </p:nvSpPr>
        <p:spPr>
          <a:xfrm>
            <a:off x="6501065" y="2787591"/>
            <a:ext cx="9361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accent1">
                    <a:lumMod val="75000"/>
                  </a:schemeClr>
                </a:solidFill>
              </a:rPr>
              <a:t>VS</a:t>
            </a:r>
          </a:p>
        </p:txBody>
      </p:sp>
    </p:spTree>
    <p:extLst>
      <p:ext uri="{BB962C8B-B14F-4D97-AF65-F5344CB8AC3E}">
        <p14:creationId xmlns:p14="http://schemas.microsoft.com/office/powerpoint/2010/main" val="187738438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08441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33" name="Başlık 1"/>
          <p:cNvSpPr txBox="1">
            <a:spLocks/>
          </p:cNvSpPr>
          <p:nvPr/>
        </p:nvSpPr>
        <p:spPr>
          <a:xfrm>
            <a:off x="1656037" y="267183"/>
            <a:ext cx="3160841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r>
              <a:rPr lang="tr-TR" sz="2800" b="1" dirty="0">
                <a:latin typeface="Pangolin" panose="020B0604020202020204" charset="-94"/>
              </a:rPr>
              <a:t>Duygular</a:t>
            </a:r>
          </a:p>
        </p:txBody>
      </p:sp>
      <p:sp>
        <p:nvSpPr>
          <p:cNvPr id="1634" name="İçerik Yer Tutucusu 2"/>
          <p:cNvSpPr txBox="1">
            <a:spLocks/>
          </p:cNvSpPr>
          <p:nvPr/>
        </p:nvSpPr>
        <p:spPr>
          <a:xfrm>
            <a:off x="5072680" y="1470163"/>
            <a:ext cx="9328797" cy="18103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tr-TR" sz="1000" b="1" dirty="0"/>
              <a:t>Descartes (1586-1650):                 C. Darwin (1809-1882): </a:t>
            </a:r>
          </a:p>
          <a:p>
            <a:pPr marL="0" indent="0">
              <a:buFont typeface="Wingdings" pitchFamily="2" charset="2"/>
              <a:buNone/>
            </a:pPr>
            <a:r>
              <a:rPr lang="tr-TR" sz="1000" i="1" dirty="0"/>
              <a:t>   «Makine hayvanlar»                        «Duygusal hayvanlar»</a:t>
            </a:r>
          </a:p>
          <a:p>
            <a:endParaRPr lang="tr-TR" sz="1000" i="1" dirty="0"/>
          </a:p>
        </p:txBody>
      </p:sp>
      <p:grpSp>
        <p:nvGrpSpPr>
          <p:cNvPr id="3" name="Grup 2"/>
          <p:cNvGrpSpPr/>
          <p:nvPr/>
        </p:nvGrpSpPr>
        <p:grpSpPr>
          <a:xfrm>
            <a:off x="4800841" y="2481195"/>
            <a:ext cx="4109420" cy="1692911"/>
            <a:chOff x="5072680" y="3256879"/>
            <a:chExt cx="8013099" cy="2469083"/>
          </a:xfrm>
        </p:grpSpPr>
        <p:pic>
          <p:nvPicPr>
            <p:cNvPr id="1635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40693" y="3287777"/>
              <a:ext cx="1545086" cy="2290259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6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7612" y="3256879"/>
              <a:ext cx="1776070" cy="2469083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7" name="Picture 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3293" y="3771887"/>
              <a:ext cx="1822402" cy="1584176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8" name="Picture 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680" y="3401990"/>
              <a:ext cx="2036124" cy="2323971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" name="Metin kutusu 1638"/>
            <p:cNvSpPr txBox="1"/>
            <p:nvPr/>
          </p:nvSpPr>
          <p:spPr>
            <a:xfrm>
              <a:off x="8681672" y="4014779"/>
              <a:ext cx="1003866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1000" b="1" dirty="0">
                  <a:solidFill>
                    <a:schemeClr val="accent1">
                      <a:lumMod val="75000"/>
                    </a:schemeClr>
                  </a:solidFill>
                </a:rPr>
                <a:t>VS</a:t>
              </a:r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7</a:t>
            </a:fld>
            <a:endParaRPr lang="tr-TR" sz="1000" dirty="0"/>
          </a:p>
        </p:txBody>
      </p:sp>
    </p:spTree>
    <p:extLst>
      <p:ext uri="{BB962C8B-B14F-4D97-AF65-F5344CB8AC3E}">
        <p14:creationId xmlns:p14="http://schemas.microsoft.com/office/powerpoint/2010/main" val="304843828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08441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33" name="Başlık 1"/>
          <p:cNvSpPr txBox="1">
            <a:spLocks/>
          </p:cNvSpPr>
          <p:nvPr/>
        </p:nvSpPr>
        <p:spPr>
          <a:xfrm>
            <a:off x="2165809" y="1324217"/>
            <a:ext cx="1277663" cy="24871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r>
              <a:rPr lang="tr-TR" sz="2800" b="1" dirty="0">
                <a:latin typeface="Pangolin" panose="020B0604020202020204" charset="-94"/>
              </a:rPr>
              <a:t>ZEKA</a:t>
            </a:r>
          </a:p>
        </p:txBody>
      </p: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8</a:t>
            </a:fld>
            <a:endParaRPr lang="tr-TR" sz="1000" dirty="0"/>
          </a:p>
        </p:txBody>
      </p:sp>
      <p:sp>
        <p:nvSpPr>
          <p:cNvPr id="1620" name="İçerik Yer Tutucusu 2"/>
          <p:cNvSpPr txBox="1">
            <a:spLocks/>
          </p:cNvSpPr>
          <p:nvPr/>
        </p:nvSpPr>
        <p:spPr>
          <a:xfrm>
            <a:off x="5067962" y="1097603"/>
            <a:ext cx="5299577" cy="9663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1200" b="1" dirty="0"/>
              <a:t>Georges </a:t>
            </a:r>
            <a:r>
              <a:rPr lang="tr-TR" sz="1200" b="1" dirty="0" err="1"/>
              <a:t>Romanes</a:t>
            </a:r>
            <a:r>
              <a:rPr lang="tr-TR" sz="1200" b="1" dirty="0"/>
              <a:t> (1848-1894): </a:t>
            </a:r>
            <a:r>
              <a:rPr lang="tr-TR" sz="1200" i="1" dirty="0"/>
              <a:t>«Zeki hayvanlar»</a:t>
            </a:r>
          </a:p>
        </p:txBody>
      </p:sp>
      <p:grpSp>
        <p:nvGrpSpPr>
          <p:cNvPr id="2" name="Grup 1"/>
          <p:cNvGrpSpPr/>
          <p:nvPr/>
        </p:nvGrpSpPr>
        <p:grpSpPr>
          <a:xfrm>
            <a:off x="4800840" y="1676399"/>
            <a:ext cx="4266960" cy="3076576"/>
            <a:chOff x="3856346" y="2236232"/>
            <a:chExt cx="7830407" cy="3707870"/>
          </a:xfrm>
        </p:grpSpPr>
        <p:pic>
          <p:nvPicPr>
            <p:cNvPr id="1621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6346" y="2236232"/>
              <a:ext cx="2448272" cy="3488788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2" name="Picture 5" descr="Intelligence of Ants 1, Romanes, George J. - Amazon.com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460" t="4182" r="34700" b="9967"/>
            <a:stretch/>
          </p:blipFill>
          <p:spPr bwMode="auto">
            <a:xfrm>
              <a:off x="6551571" y="2236232"/>
              <a:ext cx="2357399" cy="3707870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23" name="Picture 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48328" y="2356617"/>
              <a:ext cx="2638425" cy="1733550"/>
            </a:xfrm>
            <a:prstGeom prst="rect">
              <a:avLst/>
            </a:prstGeom>
            <a:noFill/>
            <a:ln>
              <a:noFill/>
            </a:ln>
            <a:effectLst>
              <a:softEdge rad="127000"/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4" name="Picture 4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892" t="13830" b="18350"/>
            <a:stretch/>
          </p:blipFill>
          <p:spPr bwMode="auto">
            <a:xfrm>
              <a:off x="9574915" y="4242282"/>
              <a:ext cx="1585249" cy="1490974"/>
            </a:xfrm>
            <a:prstGeom prst="rect">
              <a:avLst/>
            </a:prstGeom>
            <a:noFill/>
            <a:ln>
              <a:noFill/>
            </a:ln>
            <a:effectLst>
              <a:softEdge rad="127000"/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008952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682658" y="592512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9</a:t>
            </a:fld>
            <a:endParaRPr lang="tr-TR" sz="1000" dirty="0"/>
          </a:p>
        </p:txBody>
      </p:sp>
      <p:sp>
        <p:nvSpPr>
          <p:cNvPr id="1625" name="Başlık 1"/>
          <p:cNvSpPr txBox="1">
            <a:spLocks/>
          </p:cNvSpPr>
          <p:nvPr/>
        </p:nvSpPr>
        <p:spPr>
          <a:xfrm>
            <a:off x="1236903" y="-133275"/>
            <a:ext cx="3601798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r>
              <a:rPr lang="tr-TR" sz="2000" b="1" dirty="0"/>
              <a:t>Öğrenme:    </a:t>
            </a:r>
          </a:p>
          <a:p>
            <a:endParaRPr lang="tr-TR" sz="2000" b="1" dirty="0"/>
          </a:p>
          <a:p>
            <a:r>
              <a:rPr lang="tr-TR" sz="2000" b="1" dirty="0"/>
              <a:t>Şartlı Refleksler</a:t>
            </a:r>
          </a:p>
        </p:txBody>
      </p:sp>
      <p:sp>
        <p:nvSpPr>
          <p:cNvPr id="1626" name="İçerik Yer Tutucusu 2"/>
          <p:cNvSpPr txBox="1">
            <a:spLocks/>
          </p:cNvSpPr>
          <p:nvPr/>
        </p:nvSpPr>
        <p:spPr>
          <a:xfrm>
            <a:off x="5254217" y="1067748"/>
            <a:ext cx="7315200" cy="19168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b="1" dirty="0" err="1"/>
              <a:t>Ivan</a:t>
            </a:r>
            <a:r>
              <a:rPr lang="tr-TR" b="1" dirty="0"/>
              <a:t> </a:t>
            </a:r>
            <a:r>
              <a:rPr lang="tr-TR" b="1" dirty="0" err="1"/>
              <a:t>Pavlov</a:t>
            </a:r>
            <a:r>
              <a:rPr lang="tr-TR" b="1" dirty="0"/>
              <a:t> (1849-1936): </a:t>
            </a:r>
          </a:p>
          <a:p>
            <a:r>
              <a:rPr lang="tr-TR" dirty="0"/>
              <a:t>Pasif öğrenme</a:t>
            </a:r>
          </a:p>
          <a:p>
            <a:r>
              <a:rPr lang="tr-TR" dirty="0"/>
              <a:t>Önce uyaran sonra tepki vardır.</a:t>
            </a:r>
          </a:p>
          <a:p>
            <a:endParaRPr lang="tr-TR" dirty="0"/>
          </a:p>
        </p:txBody>
      </p:sp>
      <p:pic>
        <p:nvPicPr>
          <p:cNvPr id="16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8200" y="2373263"/>
            <a:ext cx="1787013" cy="2211649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1230" y="2373263"/>
            <a:ext cx="1863074" cy="1246565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9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5213" y="3495676"/>
            <a:ext cx="1879091" cy="1089236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8906693"/>
      </p:ext>
    </p:extLst>
  </p:cSld>
  <p:clrMapOvr>
    <a:masterClrMapping/>
  </p:clrMapOvr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11171</TotalTime>
  <Words>511</Words>
  <Application>Microsoft Office PowerPoint</Application>
  <PresentationFormat>Ekran Gösterisi (16:9)</PresentationFormat>
  <Paragraphs>107</Paragraphs>
  <Slides>22</Slides>
  <Notes>18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7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22</vt:i4>
      </vt:variant>
    </vt:vector>
  </HeadingPairs>
  <TitlesOfParts>
    <vt:vector size="30" baseType="lpstr">
      <vt:lpstr>Arial</vt:lpstr>
      <vt:lpstr>Karla</vt:lpstr>
      <vt:lpstr>Livvic</vt:lpstr>
      <vt:lpstr>Rockwell</vt:lpstr>
      <vt:lpstr>Wingdings</vt:lpstr>
      <vt:lpstr>Pangolin</vt:lpstr>
      <vt:lpstr>Arial Narrow</vt:lpstr>
      <vt:lpstr>Doodle World Wildlife Day by Slidesgo</vt:lpstr>
      <vt:lpstr>PowerPoint Sunusu</vt:lpstr>
      <vt:lpstr>PowerPoint Sunusu</vt:lpstr>
      <vt:lpstr>PowerPoint Sunusu</vt:lpstr>
      <vt:lpstr>PowerPoint Sunusu</vt:lpstr>
      <vt:lpstr>Psikoloji</vt:lpstr>
      <vt:lpstr>DUYGULAR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Harlow’un Deneylerı  Sevgi ve Bağlılık</vt:lpstr>
      <vt:lpstr>PowerPoint Sunusu</vt:lpstr>
      <vt:lpstr>PowerPoint Sunusu</vt:lpstr>
      <vt:lpstr>PowerPoint Sunusu</vt:lpstr>
      <vt:lpstr>PowerPoint Sunusu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Wildlife Day</dc:title>
  <dc:creator>Etkin</dc:creator>
  <cp:lastModifiedBy>nailmert bıçakcı</cp:lastModifiedBy>
  <cp:revision>62</cp:revision>
  <dcterms:modified xsi:type="dcterms:W3CDTF">2025-10-28T23:04:51Z</dcterms:modified>
</cp:coreProperties>
</file>