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5"/>
  </p:notesMasterIdLst>
  <p:sldIdLst>
    <p:sldId id="863" r:id="rId2"/>
    <p:sldId id="865" r:id="rId3"/>
    <p:sldId id="839" r:id="rId4"/>
    <p:sldId id="864" r:id="rId5"/>
    <p:sldId id="841" r:id="rId6"/>
    <p:sldId id="842" r:id="rId7"/>
    <p:sldId id="843" r:id="rId8"/>
    <p:sldId id="844" r:id="rId9"/>
    <p:sldId id="845" r:id="rId10"/>
    <p:sldId id="862" r:id="rId11"/>
    <p:sldId id="847" r:id="rId12"/>
    <p:sldId id="848" r:id="rId13"/>
    <p:sldId id="849" r:id="rId14"/>
    <p:sldId id="850" r:id="rId15"/>
    <p:sldId id="851" r:id="rId16"/>
    <p:sldId id="852" r:id="rId17"/>
    <p:sldId id="853" r:id="rId18"/>
    <p:sldId id="861" r:id="rId19"/>
    <p:sldId id="855" r:id="rId20"/>
    <p:sldId id="860" r:id="rId21"/>
    <p:sldId id="857" r:id="rId22"/>
    <p:sldId id="859" r:id="rId23"/>
    <p:sldId id="858" r:id="rId24"/>
  </p:sldIdLst>
  <p:sldSz cx="9144000" cy="5143500" type="screen16x9"/>
  <p:notesSz cx="6858000" cy="9144000"/>
  <p:embeddedFontLst>
    <p:embeddedFont>
      <p:font typeface="Karla" pitchFamily="2" charset="-94"/>
      <p:regular r:id="rId26"/>
    </p:embeddedFont>
    <p:embeddedFont>
      <p:font typeface="Livvic" pitchFamily="2" charset="-94"/>
      <p:regular r:id="rId27"/>
      <p:bold r:id="rId28"/>
      <p:italic r:id="rId29"/>
      <p:boldItalic r:id="rId30"/>
    </p:embeddedFont>
    <p:embeddedFont>
      <p:font typeface="Pangolin" panose="020B0604020202020204" charset="-94"/>
      <p:regular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946" y="11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1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37122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021785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59818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214716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80382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530609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876238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0035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95844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79277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23042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37555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907842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59047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70131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61766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45716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0" r:id="rId1"/>
    <p:sldLayoutId id="2147483658" r:id="rId2"/>
    <p:sldLayoutId id="2147483669" r:id="rId3"/>
    <p:sldLayoutId id="2147483677" r:id="rId4"/>
    <p:sldLayoutId id="2147483678" r:id="rId5"/>
    <p:sldLayoutId id="2147483679" r:id="rId6"/>
    <p:sldLayoutId id="2147483680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816CF590-1BBD-23EE-1806-A9DC3AD6D2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A030E991-8F7F-C452-5456-9538F61B6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A070C584-938D-B9A9-BE7D-28500AB31D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233"/>
            <a:ext cx="9144000" cy="5097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21931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3D7C8C8C-F322-A115-F453-C09783A074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64645830-CBD2-646F-337D-AF23AC8132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B4E8A0B2-0FE6-7C06-9B81-36D8169D599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05" y="0"/>
            <a:ext cx="912359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41552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3E88FA49-5D61-475F-9C37-617199A69AFF}"/>
              </a:ext>
            </a:extLst>
          </p:cNvPr>
          <p:cNvSpPr txBox="1">
            <a:spLocks/>
          </p:cNvSpPr>
          <p:nvPr/>
        </p:nvSpPr>
        <p:spPr>
          <a:xfrm>
            <a:off x="4536354" y="941934"/>
            <a:ext cx="4607646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/>
              <a:t>Benzer davranışlar; saksağan, kuzgun ve karga türlerinde de yaygındır. Ortak bilgilerden faydalanma kargaları veya martıları bir araya toplamaktadır. Besin bulmak için diğer kargalara veya martılara yakın dururlar.</a:t>
            </a:r>
            <a:br>
              <a:rPr lang="en-GB"/>
            </a:br>
            <a:endParaRPr lang="en-GB"/>
          </a:p>
          <a:p>
            <a:r>
              <a:rPr lang="en-GB"/>
              <a:t>Bu gruplaşma davranışı birden fazla türü de içerebilir. Sonbahar kış mevsiminde karışık kuş sürülerinde yaygın olarak görülür. Kuzey Amerika’da serçeler, ispinozlar, kiraz kuşları..</a:t>
            </a:r>
            <a:endParaRPr lang="en-GB" dirty="0"/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B5F1C92C-723C-8788-850A-44F2F65DBC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8951" y="1124763"/>
            <a:ext cx="2901569" cy="28939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977404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561BBE27-6502-421E-A28F-CF2FDB5822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8473" y="718642"/>
            <a:ext cx="7703400" cy="572700"/>
          </a:xfrm>
        </p:spPr>
        <p:txBody>
          <a:bodyPr/>
          <a:lstStyle/>
          <a:p>
            <a:r>
              <a:rPr lang="en-GB" dirty="0" err="1"/>
              <a:t>Karşılıklı</a:t>
            </a:r>
            <a:r>
              <a:rPr lang="en-GB" dirty="0"/>
              <a:t> </a:t>
            </a:r>
            <a:r>
              <a:rPr lang="en-GB" dirty="0" err="1"/>
              <a:t>Koruma</a:t>
            </a:r>
            <a:endParaRPr lang="en-GB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6DFA7CC-9509-452D-9B80-3B15E3B29827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4038786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Karşılıklı</a:t>
            </a:r>
            <a:r>
              <a:rPr lang="en-GB" dirty="0"/>
              <a:t> </a:t>
            </a:r>
            <a:r>
              <a:rPr lang="en-GB" dirty="0" err="1"/>
              <a:t>koruma</a:t>
            </a:r>
            <a:r>
              <a:rPr lang="en-GB" dirty="0"/>
              <a:t> </a:t>
            </a:r>
            <a:r>
              <a:rPr lang="en-GB" dirty="0" err="1"/>
              <a:t>sağlayan</a:t>
            </a:r>
            <a:r>
              <a:rPr lang="en-GB" dirty="0"/>
              <a:t> </a:t>
            </a:r>
            <a:r>
              <a:rPr lang="en-GB" dirty="0" err="1"/>
              <a:t>grupların</a:t>
            </a:r>
            <a:r>
              <a:rPr lang="en-GB" dirty="0"/>
              <a:t> </a:t>
            </a:r>
            <a:r>
              <a:rPr lang="en-GB" dirty="0" err="1"/>
              <a:t>muhtemel</a:t>
            </a:r>
            <a:r>
              <a:rPr lang="en-GB" dirty="0"/>
              <a:t> </a:t>
            </a:r>
            <a:r>
              <a:rPr lang="en-GB" dirty="0" err="1"/>
              <a:t>faydalarından</a:t>
            </a:r>
            <a:r>
              <a:rPr lang="en-GB" dirty="0"/>
              <a:t> </a:t>
            </a:r>
            <a:r>
              <a:rPr lang="en-GB" dirty="0" err="1"/>
              <a:t>biri</a:t>
            </a:r>
            <a:r>
              <a:rPr lang="en-GB" dirty="0"/>
              <a:t> </a:t>
            </a:r>
            <a:r>
              <a:rPr lang="en-GB" dirty="0" err="1"/>
              <a:t>paylaşılan</a:t>
            </a:r>
            <a:r>
              <a:rPr lang="en-GB" dirty="0"/>
              <a:t> </a:t>
            </a:r>
            <a:r>
              <a:rPr lang="en-GB" dirty="0" err="1"/>
              <a:t>uyanıklıktır</a:t>
            </a:r>
            <a:r>
              <a:rPr lang="en-GB" dirty="0"/>
              <a:t>. </a:t>
            </a:r>
            <a:r>
              <a:rPr lang="en-GB" dirty="0" err="1"/>
              <a:t>Gruptaki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avcıları</a:t>
            </a:r>
            <a:r>
              <a:rPr lang="en-GB" dirty="0"/>
              <a:t> </a:t>
            </a:r>
            <a:r>
              <a:rPr lang="en-GB" dirty="0" err="1"/>
              <a:t>gözlemek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ayırdığı</a:t>
            </a:r>
            <a:r>
              <a:rPr lang="en-GB" dirty="0"/>
              <a:t> </a:t>
            </a:r>
            <a:r>
              <a:rPr lang="en-GB" dirty="0" err="1"/>
              <a:t>vakitten</a:t>
            </a:r>
            <a:r>
              <a:rPr lang="en-GB" dirty="0"/>
              <a:t>, </a:t>
            </a:r>
            <a:r>
              <a:rPr lang="en-GB" dirty="0" err="1"/>
              <a:t>gruptaki</a:t>
            </a:r>
            <a:r>
              <a:rPr lang="en-GB" dirty="0"/>
              <a:t> </a:t>
            </a:r>
            <a:r>
              <a:rPr lang="en-GB" dirty="0" err="1"/>
              <a:t>bütün</a:t>
            </a:r>
            <a:r>
              <a:rPr lang="en-GB" dirty="0"/>
              <a:t> </a:t>
            </a:r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yararlanmaktadır</a:t>
            </a:r>
            <a:r>
              <a:rPr lang="en-GB" dirty="0"/>
              <a:t>.</a:t>
            </a:r>
          </a:p>
          <a:p>
            <a:pPr algn="just"/>
            <a:r>
              <a:rPr lang="en-GB" dirty="0" err="1"/>
              <a:t>Genetik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akraba</a:t>
            </a:r>
            <a:r>
              <a:rPr lang="en-GB" dirty="0"/>
              <a:t> </a:t>
            </a:r>
            <a:r>
              <a:rPr lang="en-GB" dirty="0" err="1"/>
              <a:t>gruplarda</a:t>
            </a:r>
            <a:r>
              <a:rPr lang="en-GB" dirty="0"/>
              <a:t> </a:t>
            </a:r>
            <a:r>
              <a:rPr lang="en-GB" dirty="0" err="1"/>
              <a:t>bu</a:t>
            </a:r>
            <a:r>
              <a:rPr lang="en-GB" dirty="0"/>
              <a:t> </a:t>
            </a:r>
            <a:r>
              <a:rPr lang="en-GB" dirty="0" err="1"/>
              <a:t>paylaşılan</a:t>
            </a:r>
            <a:r>
              <a:rPr lang="en-GB" dirty="0"/>
              <a:t> </a:t>
            </a:r>
            <a:r>
              <a:rPr lang="en-GB" dirty="0" err="1"/>
              <a:t>uyanıklık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yardımlar</a:t>
            </a:r>
            <a:r>
              <a:rPr lang="en-GB" dirty="0"/>
              <a:t> </a:t>
            </a:r>
            <a:r>
              <a:rPr lang="en-GB" dirty="0" err="1"/>
              <a:t>akraba</a:t>
            </a:r>
            <a:r>
              <a:rPr lang="en-GB" dirty="0"/>
              <a:t> </a:t>
            </a:r>
            <a:r>
              <a:rPr lang="en-GB" dirty="0" err="1"/>
              <a:t>seçilimi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açıklanabilir</a:t>
            </a:r>
            <a:r>
              <a:rPr lang="en-GB" dirty="0"/>
              <a:t> </a:t>
            </a:r>
            <a:r>
              <a:rPr lang="en-GB" dirty="0" err="1"/>
              <a:t>ancak</a:t>
            </a:r>
            <a:r>
              <a:rPr lang="en-GB" dirty="0"/>
              <a:t> </a:t>
            </a:r>
            <a:r>
              <a:rPr lang="en-GB" dirty="0" err="1"/>
              <a:t>birbirinden</a:t>
            </a:r>
            <a:r>
              <a:rPr lang="en-GB" dirty="0"/>
              <a:t> </a:t>
            </a:r>
            <a:r>
              <a:rPr lang="en-GB" dirty="0" err="1"/>
              <a:t>alakasız</a:t>
            </a:r>
            <a:r>
              <a:rPr lang="en-GB" dirty="0"/>
              <a:t> </a:t>
            </a:r>
            <a:r>
              <a:rPr lang="en-GB" dirty="0" err="1"/>
              <a:t>türler</a:t>
            </a:r>
            <a:r>
              <a:rPr lang="en-GB" dirty="0"/>
              <a:t> </a:t>
            </a:r>
            <a:r>
              <a:rPr lang="en-GB" dirty="0" err="1"/>
              <a:t>oluşan</a:t>
            </a:r>
            <a:r>
              <a:rPr lang="en-GB" dirty="0"/>
              <a:t> </a:t>
            </a:r>
            <a:r>
              <a:rPr lang="en-GB" dirty="0" err="1"/>
              <a:t>gruplar</a:t>
            </a:r>
            <a:r>
              <a:rPr lang="en-GB" dirty="0"/>
              <a:t> da </a:t>
            </a:r>
            <a:r>
              <a:rPr lang="en-GB" dirty="0" err="1"/>
              <a:t>mevcuttur</a:t>
            </a:r>
            <a:r>
              <a:rPr lang="en-GB" dirty="0"/>
              <a:t>.	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EED521EF-F8D6-4D7B-EE03-A4A58FEB1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7809" y="1494498"/>
            <a:ext cx="3705556" cy="2760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81148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505CF16A-0FC1-4C86-91C5-4F300D35751A}"/>
              </a:ext>
            </a:extLst>
          </p:cNvPr>
          <p:cNvSpPr txBox="1">
            <a:spLocks/>
          </p:cNvSpPr>
          <p:nvPr/>
        </p:nvSpPr>
        <p:spPr>
          <a:xfrm>
            <a:off x="4605554" y="1152475"/>
            <a:ext cx="3993162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Uyanık</a:t>
            </a:r>
            <a:r>
              <a:rPr lang="en-GB" dirty="0"/>
              <a:t> </a:t>
            </a:r>
            <a:r>
              <a:rPr lang="en-GB" dirty="0" err="1"/>
              <a:t>olmaya</a:t>
            </a:r>
            <a:r>
              <a:rPr lang="en-GB" dirty="0"/>
              <a:t> </a:t>
            </a:r>
            <a:r>
              <a:rPr lang="en-GB" dirty="0" err="1"/>
              <a:t>ek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,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üyeleri</a:t>
            </a:r>
            <a:r>
              <a:rPr lang="en-GB" dirty="0"/>
              <a:t> </a:t>
            </a:r>
            <a:r>
              <a:rPr lang="en-GB" dirty="0" err="1"/>
              <a:t>grubun</a:t>
            </a:r>
            <a:r>
              <a:rPr lang="en-GB" dirty="0"/>
              <a:t> </a:t>
            </a:r>
            <a:r>
              <a:rPr lang="en-GB" dirty="0" err="1"/>
              <a:t>avcılarının</a:t>
            </a:r>
            <a:r>
              <a:rPr lang="en-GB" dirty="0"/>
              <a:t> </a:t>
            </a:r>
            <a:r>
              <a:rPr lang="en-GB" dirty="0" err="1"/>
              <a:t>dikkatini</a:t>
            </a:r>
            <a:r>
              <a:rPr lang="en-GB" dirty="0"/>
              <a:t> </a:t>
            </a:r>
            <a:r>
              <a:rPr lang="en-GB" dirty="0" err="1"/>
              <a:t>dağıtmasından</a:t>
            </a:r>
            <a:r>
              <a:rPr lang="en-GB" dirty="0"/>
              <a:t> da </a:t>
            </a:r>
            <a:r>
              <a:rPr lang="en-GB" dirty="0" err="1"/>
              <a:t>faydalanır</a:t>
            </a:r>
            <a:r>
              <a:rPr lang="en-GB" dirty="0"/>
              <a:t>. </a:t>
            </a:r>
            <a:r>
              <a:rPr lang="en-GB" dirty="0" err="1"/>
              <a:t>Tek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hayvanı</a:t>
            </a:r>
            <a:r>
              <a:rPr lang="en-GB" dirty="0"/>
              <a:t> </a:t>
            </a:r>
            <a:r>
              <a:rPr lang="en-GB" dirty="0" err="1"/>
              <a:t>kovalamak</a:t>
            </a:r>
            <a:r>
              <a:rPr lang="en-GB" dirty="0"/>
              <a:t> , </a:t>
            </a:r>
            <a:r>
              <a:rPr lang="en-GB" dirty="0" err="1"/>
              <a:t>sürekli</a:t>
            </a:r>
            <a:r>
              <a:rPr lang="en-GB" dirty="0"/>
              <a:t> </a:t>
            </a:r>
            <a:r>
              <a:rPr lang="en-GB" dirty="0" err="1"/>
              <a:t>hareket</a:t>
            </a:r>
            <a:r>
              <a:rPr lang="en-GB" dirty="0"/>
              <a:t> </a:t>
            </a:r>
            <a:r>
              <a:rPr lang="en-GB" dirty="0" err="1"/>
              <a:t>eden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hareket</a:t>
            </a:r>
            <a:r>
              <a:rPr lang="en-GB" dirty="0"/>
              <a:t> </a:t>
            </a:r>
            <a:r>
              <a:rPr lang="en-GB" dirty="0" err="1"/>
              <a:t>yollarının</a:t>
            </a:r>
            <a:r>
              <a:rPr lang="en-GB" dirty="0"/>
              <a:t> </a:t>
            </a:r>
            <a:r>
              <a:rPr lang="en-GB" dirty="0" err="1"/>
              <a:t>birbirine</a:t>
            </a:r>
            <a:r>
              <a:rPr lang="en-GB" dirty="0"/>
              <a:t> </a:t>
            </a:r>
            <a:r>
              <a:rPr lang="en-GB" dirty="0" err="1"/>
              <a:t>karıştığı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grupta</a:t>
            </a:r>
            <a:r>
              <a:rPr lang="en-GB" dirty="0"/>
              <a:t> </a:t>
            </a:r>
            <a:r>
              <a:rPr lang="en-GB" dirty="0" err="1"/>
              <a:t>uygun</a:t>
            </a:r>
            <a:r>
              <a:rPr lang="en-GB" dirty="0"/>
              <a:t> </a:t>
            </a:r>
            <a:r>
              <a:rPr lang="en-GB" dirty="0" err="1"/>
              <a:t>besini</a:t>
            </a:r>
            <a:r>
              <a:rPr lang="en-GB" dirty="0"/>
              <a:t> </a:t>
            </a:r>
            <a:r>
              <a:rPr lang="en-GB" dirty="0" err="1"/>
              <a:t>seçmekten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kolay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. </a:t>
            </a:r>
            <a:br>
              <a:rPr lang="en-GB" dirty="0"/>
            </a:br>
            <a:endParaRPr lang="en-GB" dirty="0"/>
          </a:p>
          <a:p>
            <a:pPr algn="just"/>
            <a:r>
              <a:rPr lang="en-GB" dirty="0"/>
              <a:t>AVCI ŞAŞIRTMA* AVCI DOYGUNLUĞU*</a:t>
            </a:r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6BAAF257-3AA8-78E1-0B26-9255B034B5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4174" y="1074420"/>
            <a:ext cx="2880626" cy="3058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05099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1F1034A9-B4DC-4DF6-BC7B-D07C415BC747}"/>
              </a:ext>
            </a:extLst>
          </p:cNvPr>
          <p:cNvSpPr txBox="1">
            <a:spLocks/>
          </p:cNvSpPr>
          <p:nvPr/>
        </p:nvSpPr>
        <p:spPr>
          <a:xfrm>
            <a:off x="837746" y="1949429"/>
            <a:ext cx="5412052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2000" dirty="0"/>
              <a:t>Son </a:t>
            </a:r>
            <a:r>
              <a:rPr lang="en-GB" sz="2000" dirty="0" err="1"/>
              <a:t>olarak</a:t>
            </a:r>
            <a:r>
              <a:rPr lang="en-GB" sz="2000" dirty="0"/>
              <a:t> da </a:t>
            </a:r>
            <a:r>
              <a:rPr lang="en-GB" sz="2000" dirty="0" err="1"/>
              <a:t>bazen</a:t>
            </a:r>
            <a:r>
              <a:rPr lang="en-GB" sz="2000" dirty="0"/>
              <a:t> </a:t>
            </a:r>
            <a:r>
              <a:rPr lang="en-GB" sz="2000" dirty="0" err="1"/>
              <a:t>lider</a:t>
            </a:r>
            <a:r>
              <a:rPr lang="en-GB" sz="2000" dirty="0"/>
              <a:t> </a:t>
            </a:r>
            <a:r>
              <a:rPr lang="en-GB" sz="2000" dirty="0" err="1"/>
              <a:t>veya</a:t>
            </a:r>
            <a:r>
              <a:rPr lang="en-GB" sz="2000" dirty="0"/>
              <a:t> </a:t>
            </a:r>
            <a:r>
              <a:rPr lang="en-GB" sz="2000" dirty="0" err="1"/>
              <a:t>üreme</a:t>
            </a:r>
            <a:r>
              <a:rPr lang="en-GB" sz="2000" dirty="0"/>
              <a:t> </a:t>
            </a:r>
            <a:r>
              <a:rPr lang="en-GB" sz="2000" dirty="0" err="1"/>
              <a:t>açısından</a:t>
            </a:r>
            <a:r>
              <a:rPr lang="en-GB" sz="2000" dirty="0"/>
              <a:t> </a:t>
            </a:r>
            <a:r>
              <a:rPr lang="en-GB" sz="2000" dirty="0" err="1"/>
              <a:t>baskın</a:t>
            </a:r>
            <a:r>
              <a:rPr lang="en-GB" sz="2000" dirty="0"/>
              <a:t> </a:t>
            </a:r>
            <a:r>
              <a:rPr lang="en-GB" sz="2000" dirty="0" err="1"/>
              <a:t>olan</a:t>
            </a:r>
            <a:r>
              <a:rPr lang="en-GB" sz="2000" dirty="0"/>
              <a:t> </a:t>
            </a:r>
            <a:r>
              <a:rPr lang="en-GB" sz="2000" dirty="0" err="1"/>
              <a:t>grup</a:t>
            </a:r>
            <a:r>
              <a:rPr lang="en-GB" sz="2000" dirty="0"/>
              <a:t> </a:t>
            </a:r>
            <a:r>
              <a:rPr lang="en-GB" sz="2000" dirty="0" err="1"/>
              <a:t>üyeleri</a:t>
            </a:r>
            <a:r>
              <a:rPr lang="en-GB" sz="2000" dirty="0"/>
              <a:t> de </a:t>
            </a:r>
            <a:r>
              <a:rPr lang="en-GB" sz="2000" dirty="0" err="1"/>
              <a:t>koruma</a:t>
            </a:r>
            <a:r>
              <a:rPr lang="en-GB" sz="2000" dirty="0"/>
              <a:t> </a:t>
            </a:r>
            <a:r>
              <a:rPr lang="en-GB" sz="2000" dirty="0" err="1"/>
              <a:t>rolü</a:t>
            </a:r>
            <a:r>
              <a:rPr lang="en-GB" sz="2000" dirty="0"/>
              <a:t> </a:t>
            </a:r>
            <a:r>
              <a:rPr lang="en-GB" sz="2000" dirty="0" err="1"/>
              <a:t>üstlenebilirler</a:t>
            </a:r>
            <a:r>
              <a:rPr lang="en-GB" sz="2000" dirty="0"/>
              <a:t>. </a:t>
            </a:r>
            <a:r>
              <a:rPr lang="en-GB" sz="2000" dirty="0" err="1"/>
              <a:t>Örneğin</a:t>
            </a:r>
            <a:r>
              <a:rPr lang="en-GB" sz="2000" dirty="0"/>
              <a:t> 18. 19. </a:t>
            </a:r>
            <a:r>
              <a:rPr lang="en-GB" sz="2000" dirty="0" err="1"/>
              <a:t>yy’da</a:t>
            </a:r>
            <a:r>
              <a:rPr lang="en-GB" sz="2000" dirty="0"/>
              <a:t> Amerika </a:t>
            </a:r>
            <a:r>
              <a:rPr lang="en-GB" sz="2000" dirty="0" err="1"/>
              <a:t>batısında</a:t>
            </a:r>
            <a:r>
              <a:rPr lang="en-GB" sz="2000" dirty="0"/>
              <a:t> </a:t>
            </a:r>
            <a:r>
              <a:rPr lang="en-GB" sz="2000" dirty="0" err="1"/>
              <a:t>yaban</a:t>
            </a:r>
            <a:r>
              <a:rPr lang="en-GB" sz="2000" dirty="0"/>
              <a:t> </a:t>
            </a:r>
            <a:r>
              <a:rPr lang="en-GB" sz="2000" dirty="0" err="1"/>
              <a:t>atlarının</a:t>
            </a:r>
            <a:r>
              <a:rPr lang="en-GB" sz="2000" dirty="0"/>
              <a:t> </a:t>
            </a:r>
            <a:r>
              <a:rPr lang="en-GB" sz="2000" dirty="0" err="1"/>
              <a:t>sayısı</a:t>
            </a:r>
            <a:r>
              <a:rPr lang="en-GB" sz="2000" dirty="0"/>
              <a:t> </a:t>
            </a:r>
            <a:r>
              <a:rPr lang="en-GB" sz="2000" dirty="0" err="1"/>
              <a:t>artmıştır</a:t>
            </a:r>
            <a:r>
              <a:rPr lang="en-GB" sz="2000" dirty="0"/>
              <a:t>. </a:t>
            </a:r>
            <a:endParaRPr lang="tr-TR" sz="2000" dirty="0"/>
          </a:p>
          <a:p>
            <a:pPr algn="just"/>
            <a:r>
              <a:rPr lang="en-GB" sz="2000" dirty="0" err="1"/>
              <a:t>Dişileri</a:t>
            </a:r>
            <a:r>
              <a:rPr lang="en-GB" sz="2000" dirty="0"/>
              <a:t> </a:t>
            </a:r>
            <a:r>
              <a:rPr lang="en-GB" sz="2000" dirty="0" err="1"/>
              <a:t>ve</a:t>
            </a:r>
            <a:r>
              <a:rPr lang="en-GB" sz="2000" dirty="0"/>
              <a:t> </a:t>
            </a:r>
            <a:r>
              <a:rPr lang="en-GB" sz="2000" dirty="0" err="1"/>
              <a:t>yavruları</a:t>
            </a:r>
            <a:r>
              <a:rPr lang="en-GB" sz="2000" dirty="0"/>
              <a:t> </a:t>
            </a:r>
            <a:r>
              <a:rPr lang="en-GB" sz="2000" dirty="0" err="1"/>
              <a:t>koruma</a:t>
            </a:r>
            <a:r>
              <a:rPr lang="en-GB" sz="2000" dirty="0"/>
              <a:t> </a:t>
            </a:r>
            <a:r>
              <a:rPr lang="en-GB" sz="2000" dirty="0" err="1"/>
              <a:t>görevi</a:t>
            </a:r>
            <a:r>
              <a:rPr lang="en-GB" sz="2000" dirty="0"/>
              <a:t> </a:t>
            </a:r>
            <a:r>
              <a:rPr lang="en-GB" sz="2000" dirty="0" err="1"/>
              <a:t>grubun</a:t>
            </a:r>
            <a:r>
              <a:rPr lang="en-GB" sz="2000" dirty="0"/>
              <a:t> </a:t>
            </a:r>
            <a:r>
              <a:rPr lang="en-GB" sz="2000" dirty="0" err="1"/>
              <a:t>en</a:t>
            </a:r>
            <a:r>
              <a:rPr lang="en-GB" sz="2000" dirty="0"/>
              <a:t> </a:t>
            </a:r>
            <a:r>
              <a:rPr lang="en-GB" sz="2000" dirty="0" err="1"/>
              <a:t>baskın</a:t>
            </a:r>
            <a:r>
              <a:rPr lang="en-GB" sz="2000" dirty="0"/>
              <a:t> </a:t>
            </a:r>
            <a:r>
              <a:rPr lang="en-GB" sz="2000" dirty="0" err="1"/>
              <a:t>aygırının</a:t>
            </a:r>
            <a:r>
              <a:rPr lang="en-GB" sz="2000" dirty="0"/>
              <a:t> </a:t>
            </a:r>
            <a:r>
              <a:rPr lang="en-GB" sz="2000" dirty="0" err="1"/>
              <a:t>görevi</a:t>
            </a:r>
            <a:r>
              <a:rPr lang="en-GB" sz="2000" dirty="0"/>
              <a:t> </a:t>
            </a:r>
            <a:r>
              <a:rPr lang="en-GB" sz="2000" dirty="0" err="1"/>
              <a:t>olmuştur</a:t>
            </a:r>
            <a:r>
              <a:rPr lang="en-GB" sz="2000" dirty="0"/>
              <a:t>. </a:t>
            </a:r>
            <a:r>
              <a:rPr lang="en-GB" sz="2000" dirty="0" err="1"/>
              <a:t>Aygırlar</a:t>
            </a:r>
            <a:r>
              <a:rPr lang="en-GB" sz="2000" dirty="0"/>
              <a:t> </a:t>
            </a:r>
            <a:r>
              <a:rPr lang="en-GB" sz="2000" dirty="0" err="1"/>
              <a:t>dağ</a:t>
            </a:r>
            <a:r>
              <a:rPr lang="en-GB" sz="2000" dirty="0"/>
              <a:t> </a:t>
            </a:r>
            <a:r>
              <a:rPr lang="en-GB" sz="2000" dirty="0" err="1"/>
              <a:t>aslanlarını</a:t>
            </a:r>
            <a:r>
              <a:rPr lang="en-GB" sz="2000" dirty="0"/>
              <a:t> </a:t>
            </a:r>
            <a:r>
              <a:rPr lang="en-GB" sz="2000" dirty="0" err="1"/>
              <a:t>kovalamışlar</a:t>
            </a:r>
            <a:r>
              <a:rPr lang="en-GB" sz="2000" dirty="0"/>
              <a:t>, </a:t>
            </a:r>
            <a:r>
              <a:rPr lang="en-GB" sz="2000" dirty="0" err="1"/>
              <a:t>yetişebilirlerse</a:t>
            </a:r>
            <a:r>
              <a:rPr lang="en-GB" sz="2000" dirty="0"/>
              <a:t> </a:t>
            </a:r>
            <a:r>
              <a:rPr lang="en-GB" sz="2000" dirty="0" err="1"/>
              <a:t>toynaklarıyla</a:t>
            </a:r>
            <a:r>
              <a:rPr lang="en-GB" sz="2000" dirty="0"/>
              <a:t> </a:t>
            </a:r>
            <a:r>
              <a:rPr lang="en-GB" sz="2000" dirty="0" err="1"/>
              <a:t>öldürmüşlerdir</a:t>
            </a:r>
            <a:r>
              <a:rPr lang="en-GB" sz="2000" dirty="0"/>
              <a:t>.</a:t>
            </a:r>
          </a:p>
          <a:p>
            <a:endParaRPr lang="en-GB" dirty="0"/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C3B97892-5DEF-6DF1-324A-A320FFC3DE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5145" y="2559774"/>
            <a:ext cx="2714771" cy="1715046"/>
          </a:xfrm>
          <a:prstGeom prst="rect">
            <a:avLst/>
          </a:prstGeom>
        </p:spPr>
      </p:pic>
      <p:pic>
        <p:nvPicPr>
          <p:cNvPr id="8" name="Resim 7">
            <a:extLst>
              <a:ext uri="{FF2B5EF4-FFF2-40B4-BE49-F238E27FC236}">
                <a16:creationId xmlns:a16="http://schemas.microsoft.com/office/drawing/2014/main" id="{EAE8E604-F68B-5093-A3DD-3477D893B4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45273" y="122725"/>
            <a:ext cx="2721087" cy="1763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24668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" name="Title 1">
            <a:extLst>
              <a:ext uri="{FF2B5EF4-FFF2-40B4-BE49-F238E27FC236}">
                <a16:creationId xmlns:a16="http://schemas.microsoft.com/office/drawing/2014/main" id="{753EB177-D54A-4BBD-92A2-2C1919582E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04696" y="909686"/>
            <a:ext cx="2324429" cy="572700"/>
          </a:xfrm>
        </p:spPr>
        <p:txBody>
          <a:bodyPr/>
          <a:lstStyle/>
          <a:p>
            <a:r>
              <a:rPr lang="en-GB" dirty="0" err="1"/>
              <a:t>Bencil</a:t>
            </a:r>
            <a:r>
              <a:rPr lang="en-GB" dirty="0"/>
              <a:t> </a:t>
            </a:r>
            <a:r>
              <a:rPr lang="en-GB" dirty="0" err="1"/>
              <a:t>Sürüler</a:t>
            </a:r>
            <a:endParaRPr lang="en-GB" dirty="0"/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5195E0F1-F698-4760-95E3-B8784A295436}"/>
              </a:ext>
            </a:extLst>
          </p:cNvPr>
          <p:cNvSpPr txBox="1">
            <a:spLocks/>
          </p:cNvSpPr>
          <p:nvPr/>
        </p:nvSpPr>
        <p:spPr>
          <a:xfrm>
            <a:off x="5001412" y="1482386"/>
            <a:ext cx="3876768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</a:t>
            </a:r>
            <a:r>
              <a:rPr lang="en-GB" dirty="0"/>
              <a:t> </a:t>
            </a:r>
            <a:r>
              <a:rPr lang="en-GB" dirty="0" err="1"/>
              <a:t>kendi</a:t>
            </a:r>
            <a:r>
              <a:rPr lang="en-GB" dirty="0"/>
              <a:t> </a:t>
            </a:r>
            <a:r>
              <a:rPr lang="en-GB" dirty="0" err="1"/>
              <a:t>çıkarları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,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avcıya</a:t>
            </a:r>
            <a:r>
              <a:rPr lang="en-GB" dirty="0"/>
              <a:t> </a:t>
            </a:r>
            <a:r>
              <a:rPr lang="en-GB" dirty="0" err="1"/>
              <a:t>yem</a:t>
            </a:r>
            <a:r>
              <a:rPr lang="en-GB" dirty="0"/>
              <a:t> </a:t>
            </a:r>
            <a:r>
              <a:rPr lang="en-GB" dirty="0" err="1"/>
              <a:t>olma</a:t>
            </a:r>
            <a:r>
              <a:rPr lang="en-GB" dirty="0"/>
              <a:t> </a:t>
            </a:r>
            <a:r>
              <a:rPr lang="en-GB" dirty="0" err="1"/>
              <a:t>riskini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üyelerine</a:t>
            </a:r>
            <a:r>
              <a:rPr lang="en-GB" dirty="0"/>
              <a:t> </a:t>
            </a:r>
            <a:r>
              <a:rPr lang="en-GB" dirty="0" err="1"/>
              <a:t>yüklemek</a:t>
            </a:r>
            <a:r>
              <a:rPr lang="en-GB" dirty="0"/>
              <a:t> </a:t>
            </a:r>
            <a:r>
              <a:rPr lang="en-GB" dirty="0" err="1"/>
              <a:t>adına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gruba</a:t>
            </a:r>
            <a:r>
              <a:rPr lang="en-GB" dirty="0"/>
              <a:t> </a:t>
            </a:r>
            <a:r>
              <a:rPr lang="en-GB" dirty="0" err="1"/>
              <a:t>dahil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. Bu </a:t>
            </a:r>
            <a:r>
              <a:rPr lang="en-GB" dirty="0" err="1"/>
              <a:t>şekilde</a:t>
            </a:r>
            <a:r>
              <a:rPr lang="en-GB" dirty="0"/>
              <a:t> </a:t>
            </a:r>
            <a:r>
              <a:rPr lang="en-GB" dirty="0" err="1"/>
              <a:t>oluşmuş</a:t>
            </a:r>
            <a:r>
              <a:rPr lang="en-GB" dirty="0"/>
              <a:t> </a:t>
            </a:r>
            <a:r>
              <a:rPr lang="en-GB" dirty="0" err="1"/>
              <a:t>sürüler</a:t>
            </a:r>
            <a:r>
              <a:rPr lang="en-GB" dirty="0"/>
              <a:t> “</a:t>
            </a:r>
            <a:r>
              <a:rPr lang="en-GB" dirty="0" err="1"/>
              <a:t>bencil</a:t>
            </a:r>
            <a:r>
              <a:rPr lang="en-GB" dirty="0"/>
              <a:t> </a:t>
            </a:r>
            <a:r>
              <a:rPr lang="en-GB" dirty="0" err="1"/>
              <a:t>sürüler”dir</a:t>
            </a:r>
            <a:r>
              <a:rPr lang="en-GB" dirty="0"/>
              <a:t>.</a:t>
            </a:r>
          </a:p>
          <a:p>
            <a:r>
              <a:rPr lang="en-GB" dirty="0" err="1"/>
              <a:t>Örneğin</a:t>
            </a:r>
            <a:r>
              <a:rPr lang="en-GB" dirty="0"/>
              <a:t>;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sürüde</a:t>
            </a:r>
            <a:r>
              <a:rPr lang="en-GB" dirty="0"/>
              <a:t> </a:t>
            </a:r>
            <a:r>
              <a:rPr lang="en-GB" dirty="0" err="1"/>
              <a:t>arkadaki</a:t>
            </a:r>
            <a:r>
              <a:rPr lang="en-GB" dirty="0"/>
              <a:t> </a:t>
            </a:r>
            <a:r>
              <a:rPr lang="en-GB" dirty="0" err="1"/>
              <a:t>balıklar</a:t>
            </a:r>
            <a:r>
              <a:rPr lang="en-GB" dirty="0"/>
              <a:t>, </a:t>
            </a:r>
            <a:r>
              <a:rPr lang="en-GB" dirty="0" err="1"/>
              <a:t>avcılara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açık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; </a:t>
            </a:r>
            <a:r>
              <a:rPr lang="en-GB" dirty="0" err="1"/>
              <a:t>eğer</a:t>
            </a:r>
            <a:r>
              <a:rPr lang="en-GB" dirty="0"/>
              <a:t> </a:t>
            </a:r>
            <a:r>
              <a:rPr lang="en-GB" dirty="0" err="1"/>
              <a:t>avcı</a:t>
            </a:r>
            <a:r>
              <a:rPr lang="en-GB" dirty="0"/>
              <a:t>, </a:t>
            </a:r>
            <a:r>
              <a:rPr lang="en-GB" dirty="0" err="1"/>
              <a:t>grubun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arkasındaki</a:t>
            </a:r>
            <a:r>
              <a:rPr lang="en-GB" dirty="0"/>
              <a:t> </a:t>
            </a:r>
            <a:r>
              <a:rPr lang="en-GB" dirty="0" err="1"/>
              <a:t>balığa</a:t>
            </a:r>
            <a:r>
              <a:rPr lang="en-GB" dirty="0"/>
              <a:t> </a:t>
            </a:r>
            <a:r>
              <a:rPr lang="en-GB" dirty="0" err="1"/>
              <a:t>odaklanırsa</a:t>
            </a:r>
            <a:r>
              <a:rPr lang="en-GB" dirty="0"/>
              <a:t> </a:t>
            </a:r>
            <a:r>
              <a:rPr lang="en-GB" dirty="0" err="1"/>
              <a:t>diğerleri</a:t>
            </a:r>
            <a:r>
              <a:rPr lang="en-GB" dirty="0"/>
              <a:t> </a:t>
            </a:r>
            <a:r>
              <a:rPr lang="en-GB" dirty="0" err="1"/>
              <a:t>öne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yana</a:t>
            </a:r>
            <a:r>
              <a:rPr lang="en-GB" dirty="0"/>
              <a:t> </a:t>
            </a:r>
            <a:r>
              <a:rPr lang="en-GB" dirty="0" err="1"/>
              <a:t>dağılırlar</a:t>
            </a:r>
            <a:r>
              <a:rPr lang="en-GB" dirty="0"/>
              <a:t>. Bu </a:t>
            </a:r>
            <a:r>
              <a:rPr lang="en-GB" dirty="0" err="1"/>
              <a:t>senaryoda</a:t>
            </a:r>
            <a:r>
              <a:rPr lang="en-GB" dirty="0"/>
              <a:t>, </a:t>
            </a:r>
            <a:r>
              <a:rPr lang="en-GB" dirty="0" err="1"/>
              <a:t>dağılan</a:t>
            </a:r>
            <a:r>
              <a:rPr lang="en-GB" dirty="0"/>
              <a:t> </a:t>
            </a:r>
            <a:r>
              <a:rPr lang="en-GB" dirty="0" err="1"/>
              <a:t>balıklar</a:t>
            </a:r>
            <a:r>
              <a:rPr lang="en-GB" dirty="0"/>
              <a:t> </a:t>
            </a:r>
            <a:r>
              <a:rPr lang="en-GB" dirty="0" err="1"/>
              <a:t>avcının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arkadakı</a:t>
            </a:r>
            <a:r>
              <a:rPr lang="en-GB" dirty="0"/>
              <a:t> </a:t>
            </a:r>
            <a:r>
              <a:rPr lang="en-GB" dirty="0" err="1"/>
              <a:t>balığı</a:t>
            </a:r>
            <a:r>
              <a:rPr lang="en-GB" dirty="0"/>
              <a:t> </a:t>
            </a:r>
            <a:r>
              <a:rPr lang="en-GB" dirty="0" err="1"/>
              <a:t>görmesini</a:t>
            </a:r>
            <a:r>
              <a:rPr lang="en-GB" dirty="0"/>
              <a:t> </a:t>
            </a:r>
            <a:r>
              <a:rPr lang="en-GB" dirty="0" err="1"/>
              <a:t>engellemez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avcı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kovalamaca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kolay</a:t>
            </a:r>
            <a:r>
              <a:rPr lang="en-GB" dirty="0"/>
              <a:t> </a:t>
            </a:r>
            <a:r>
              <a:rPr lang="en-GB" dirty="0" err="1"/>
              <a:t>olur</a:t>
            </a:r>
            <a:r>
              <a:rPr lang="en-GB" dirty="0"/>
              <a:t>.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3B46F077-BB98-EEE3-25F8-9247212ADB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0128" y="1118934"/>
            <a:ext cx="2905632" cy="2905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02563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6C8CD587-976C-4151-A1AE-F386CFE3CA82}"/>
              </a:ext>
            </a:extLst>
          </p:cNvPr>
          <p:cNvSpPr txBox="1">
            <a:spLocks/>
          </p:cNvSpPr>
          <p:nvPr/>
        </p:nvSpPr>
        <p:spPr>
          <a:xfrm>
            <a:off x="711750" y="586333"/>
            <a:ext cx="8686800" cy="14601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Bencil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sürüde</a:t>
            </a:r>
            <a:r>
              <a:rPr lang="en-GB" dirty="0"/>
              <a:t>, </a:t>
            </a:r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iyi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konum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sürekli</a:t>
            </a:r>
            <a:r>
              <a:rPr lang="en-GB" dirty="0"/>
              <a:t> </a:t>
            </a:r>
            <a:r>
              <a:rPr lang="en-GB" dirty="0" err="1"/>
              <a:t>manevra</a:t>
            </a:r>
            <a:r>
              <a:rPr lang="en-GB" dirty="0"/>
              <a:t> </a:t>
            </a:r>
            <a:r>
              <a:rPr lang="en-GB" dirty="0" err="1"/>
              <a:t>halindedir</a:t>
            </a:r>
            <a:r>
              <a:rPr lang="en-GB" dirty="0"/>
              <a:t>. </a:t>
            </a:r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r>
              <a:rPr lang="en-GB" dirty="0"/>
              <a:t>Bu </a:t>
            </a:r>
            <a:r>
              <a:rPr lang="en-GB" dirty="0" err="1"/>
              <a:t>sürekli</a:t>
            </a:r>
            <a:r>
              <a:rPr lang="en-GB" dirty="0"/>
              <a:t> </a:t>
            </a:r>
            <a:r>
              <a:rPr lang="en-GB" dirty="0" err="1"/>
              <a:t>yer</a:t>
            </a:r>
            <a:r>
              <a:rPr lang="en-GB" dirty="0"/>
              <a:t> </a:t>
            </a:r>
            <a:r>
              <a:rPr lang="en-GB" dirty="0" err="1"/>
              <a:t>değiştirme</a:t>
            </a:r>
            <a:r>
              <a:rPr lang="en-GB" dirty="0"/>
              <a:t>,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iyi</a:t>
            </a:r>
            <a:r>
              <a:rPr lang="en-GB" dirty="0"/>
              <a:t> </a:t>
            </a:r>
            <a:r>
              <a:rPr lang="en-GB" dirty="0" err="1"/>
              <a:t>konumlar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üyeleri</a:t>
            </a:r>
            <a:r>
              <a:rPr lang="en-GB" dirty="0"/>
              <a:t> </a:t>
            </a:r>
            <a:r>
              <a:rPr lang="en-GB" dirty="0" err="1"/>
              <a:t>arasında</a:t>
            </a:r>
            <a:r>
              <a:rPr lang="en-GB" dirty="0"/>
              <a:t> </a:t>
            </a:r>
            <a:r>
              <a:rPr lang="en-GB" dirty="0" err="1"/>
              <a:t>rekabeti</a:t>
            </a:r>
            <a:r>
              <a:rPr lang="en-GB" dirty="0"/>
              <a:t> </a:t>
            </a:r>
            <a:r>
              <a:rPr lang="en-GB" dirty="0" err="1"/>
              <a:t>gösterir</a:t>
            </a:r>
            <a:r>
              <a:rPr lang="en-GB" dirty="0"/>
              <a:t>. </a:t>
            </a:r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D7BC8382-2E0E-4A18-EA7A-E6C9943D58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85495" y="961800"/>
            <a:ext cx="5973009" cy="3219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0971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7" name="Title 1">
            <a:extLst>
              <a:ext uri="{FF2B5EF4-FFF2-40B4-BE49-F238E27FC236}">
                <a16:creationId xmlns:a16="http://schemas.microsoft.com/office/drawing/2014/main" id="{F4C71BBD-C08A-4A6E-8262-8312B8D254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33327" y="1660339"/>
            <a:ext cx="2811465" cy="572700"/>
          </a:xfrm>
        </p:spPr>
        <p:txBody>
          <a:bodyPr/>
          <a:lstStyle/>
          <a:p>
            <a:pPr algn="ctr"/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Gruplarda</a:t>
            </a:r>
            <a:r>
              <a:rPr lang="en-GB" dirty="0"/>
              <a:t> </a:t>
            </a:r>
            <a:r>
              <a:rPr lang="en-GB" dirty="0" err="1"/>
              <a:t>Baskınlık</a:t>
            </a:r>
            <a:r>
              <a:rPr lang="en-GB" dirty="0"/>
              <a:t> </a:t>
            </a:r>
            <a:r>
              <a:rPr lang="en-GB" dirty="0" err="1"/>
              <a:t>Hiyerarşisi</a:t>
            </a:r>
            <a:endParaRPr lang="en-GB" dirty="0"/>
          </a:p>
        </p:txBody>
      </p:sp>
      <p:sp>
        <p:nvSpPr>
          <p:cNvPr id="1618" name="Content Placeholder 2">
            <a:extLst>
              <a:ext uri="{FF2B5EF4-FFF2-40B4-BE49-F238E27FC236}">
                <a16:creationId xmlns:a16="http://schemas.microsoft.com/office/drawing/2014/main" id="{74ECCDF1-20CB-4F04-AAF1-7C4C36292C89}"/>
              </a:ext>
            </a:extLst>
          </p:cNvPr>
          <p:cNvSpPr txBox="1">
            <a:spLocks/>
          </p:cNvSpPr>
          <p:nvPr/>
        </p:nvSpPr>
        <p:spPr>
          <a:xfrm>
            <a:off x="4882392" y="901520"/>
            <a:ext cx="3893645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Evcil</a:t>
            </a:r>
            <a:r>
              <a:rPr lang="en-GB" dirty="0"/>
              <a:t> </a:t>
            </a:r>
            <a:r>
              <a:rPr lang="en-GB" dirty="0" err="1"/>
              <a:t>tavuk</a:t>
            </a:r>
            <a:r>
              <a:rPr lang="en-GB" dirty="0"/>
              <a:t> </a:t>
            </a:r>
            <a:r>
              <a:rPr lang="en-GB" dirty="0" err="1"/>
              <a:t>sürülerinde</a:t>
            </a:r>
            <a:r>
              <a:rPr lang="en-GB" dirty="0"/>
              <a:t> de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, </a:t>
            </a:r>
            <a:r>
              <a:rPr lang="en-GB" dirty="0" err="1"/>
              <a:t>sürülerde</a:t>
            </a:r>
            <a:r>
              <a:rPr lang="en-GB" dirty="0"/>
              <a:t> “</a:t>
            </a:r>
            <a:r>
              <a:rPr lang="en-GB" dirty="0" err="1"/>
              <a:t>baskınlık</a:t>
            </a:r>
            <a:r>
              <a:rPr lang="en-GB" dirty="0"/>
              <a:t> </a:t>
            </a:r>
            <a:r>
              <a:rPr lang="en-GB" dirty="0" err="1"/>
              <a:t>hiyerarşisi</a:t>
            </a:r>
            <a:r>
              <a:rPr lang="en-GB" dirty="0"/>
              <a:t>” </a:t>
            </a:r>
            <a:r>
              <a:rPr lang="en-GB" dirty="0" err="1"/>
              <a:t>hakimdir</a:t>
            </a:r>
            <a:r>
              <a:rPr lang="en-GB" dirty="0"/>
              <a:t>.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baskın</a:t>
            </a:r>
            <a:r>
              <a:rPr lang="en-GB" dirty="0"/>
              <a:t> </a:t>
            </a:r>
            <a:r>
              <a:rPr lang="en-GB" dirty="0" err="1"/>
              <a:t>birey</a:t>
            </a:r>
            <a:r>
              <a:rPr lang="en-GB" dirty="0"/>
              <a:t> A, A </a:t>
            </a:r>
            <a:r>
              <a:rPr lang="en-GB" dirty="0" err="1"/>
              <a:t>olmadığında</a:t>
            </a:r>
            <a:r>
              <a:rPr lang="en-GB" dirty="0"/>
              <a:t> </a:t>
            </a:r>
            <a:r>
              <a:rPr lang="en-GB" dirty="0" err="1"/>
              <a:t>diğerlerine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baskın</a:t>
            </a:r>
            <a:r>
              <a:rPr lang="en-GB" dirty="0"/>
              <a:t> </a:t>
            </a:r>
            <a:r>
              <a:rPr lang="en-GB" dirty="0" err="1"/>
              <a:t>birey</a:t>
            </a:r>
            <a:r>
              <a:rPr lang="en-GB" dirty="0"/>
              <a:t> B, A </a:t>
            </a:r>
            <a:r>
              <a:rPr lang="en-GB" dirty="0" err="1"/>
              <a:t>ve</a:t>
            </a:r>
            <a:r>
              <a:rPr lang="en-GB" dirty="0"/>
              <a:t> B </a:t>
            </a:r>
            <a:r>
              <a:rPr lang="en-GB" dirty="0" err="1"/>
              <a:t>olmadığında</a:t>
            </a:r>
            <a:r>
              <a:rPr lang="en-GB" dirty="0"/>
              <a:t> </a:t>
            </a:r>
            <a:r>
              <a:rPr lang="en-GB" dirty="0" err="1"/>
              <a:t>diğerlerine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baskın</a:t>
            </a:r>
            <a:r>
              <a:rPr lang="en-GB" dirty="0"/>
              <a:t> </a:t>
            </a:r>
            <a:r>
              <a:rPr lang="en-GB" dirty="0" err="1"/>
              <a:t>birey</a:t>
            </a:r>
            <a:r>
              <a:rPr lang="en-GB" dirty="0"/>
              <a:t> C…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devam</a:t>
            </a:r>
            <a:r>
              <a:rPr lang="en-GB" dirty="0"/>
              <a:t> </a:t>
            </a:r>
            <a:r>
              <a:rPr lang="en-GB" dirty="0" err="1"/>
              <a:t>eden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düzendir</a:t>
            </a:r>
            <a:r>
              <a:rPr lang="en-GB" dirty="0"/>
              <a:t>.</a:t>
            </a:r>
          </a:p>
          <a:p>
            <a:pPr algn="just"/>
            <a:r>
              <a:rPr lang="en-GB" dirty="0" err="1"/>
              <a:t>Baskınlık</a:t>
            </a:r>
            <a:r>
              <a:rPr lang="en-GB" dirty="0"/>
              <a:t> </a:t>
            </a:r>
            <a:r>
              <a:rPr lang="en-GB" dirty="0" err="1"/>
              <a:t>hiyerarşisinin</a:t>
            </a:r>
            <a:r>
              <a:rPr lang="en-GB" dirty="0"/>
              <a:t> </a:t>
            </a:r>
            <a:r>
              <a:rPr lang="en-GB" dirty="0" err="1"/>
              <a:t>üst</a:t>
            </a:r>
            <a:r>
              <a:rPr lang="en-GB" dirty="0"/>
              <a:t> </a:t>
            </a:r>
            <a:r>
              <a:rPr lang="en-GB" dirty="0" err="1"/>
              <a:t>seviyelerindeki</a:t>
            </a:r>
            <a:r>
              <a:rPr lang="en-GB" dirty="0"/>
              <a:t> </a:t>
            </a:r>
            <a:r>
              <a:rPr lang="en-GB" dirty="0" err="1"/>
              <a:t>hayvanlar</a:t>
            </a:r>
            <a:r>
              <a:rPr lang="en-GB" dirty="0"/>
              <a:t>; </a:t>
            </a:r>
            <a:r>
              <a:rPr lang="en-GB" dirty="0" err="1"/>
              <a:t>besine</a:t>
            </a:r>
            <a:r>
              <a:rPr lang="en-GB" dirty="0"/>
              <a:t> </a:t>
            </a:r>
            <a:r>
              <a:rPr lang="en-GB" dirty="0" err="1"/>
              <a:t>ulaşma</a:t>
            </a:r>
            <a:r>
              <a:rPr lang="en-GB" dirty="0"/>
              <a:t>, </a:t>
            </a:r>
            <a:r>
              <a:rPr lang="en-GB" dirty="0" err="1"/>
              <a:t>çiftleşme</a:t>
            </a:r>
            <a:r>
              <a:rPr lang="en-GB" dirty="0"/>
              <a:t>,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üyeleri</a:t>
            </a:r>
            <a:r>
              <a:rPr lang="en-GB" dirty="0"/>
              <a:t> </a:t>
            </a:r>
            <a:r>
              <a:rPr lang="en-GB" dirty="0" err="1"/>
              <a:t>tarafından</a:t>
            </a:r>
            <a:r>
              <a:rPr lang="en-GB" dirty="0"/>
              <a:t> </a:t>
            </a:r>
            <a:r>
              <a:rPr lang="en-GB" dirty="0" err="1"/>
              <a:t>tımar</a:t>
            </a:r>
            <a:r>
              <a:rPr lang="en-GB" dirty="0"/>
              <a:t> </a:t>
            </a:r>
            <a:r>
              <a:rPr lang="en-GB" dirty="0" err="1"/>
              <a:t>edilme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belki</a:t>
            </a:r>
            <a:r>
              <a:rPr lang="en-GB" dirty="0"/>
              <a:t>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içerisinde</a:t>
            </a:r>
            <a:r>
              <a:rPr lang="en-GB" dirty="0"/>
              <a:t> </a:t>
            </a:r>
            <a:r>
              <a:rPr lang="en-GB" dirty="0" err="1"/>
              <a:t>iyi</a:t>
            </a:r>
            <a:r>
              <a:rPr lang="en-GB" dirty="0"/>
              <a:t> </a:t>
            </a:r>
            <a:r>
              <a:rPr lang="en-GB" dirty="0" err="1"/>
              <a:t>konumlanma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konularda</a:t>
            </a:r>
            <a:r>
              <a:rPr lang="en-GB" dirty="0"/>
              <a:t> </a:t>
            </a:r>
            <a:r>
              <a:rPr lang="en-GB" dirty="0" err="1"/>
              <a:t>ayrıcalıklı</a:t>
            </a:r>
            <a:r>
              <a:rPr lang="en-GB" dirty="0"/>
              <a:t> </a:t>
            </a:r>
            <a:r>
              <a:rPr lang="en-GB" dirty="0" err="1"/>
              <a:t>olabilirler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892231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2014E66A-B184-A671-240F-E740A8737D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74A608B8-9C07-40A8-F967-1CE7238D1D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7BF0091B-1354-0925-9A9C-862D2C0FEB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2627"/>
            <a:ext cx="9144000" cy="51182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23612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924" y="1057014"/>
            <a:ext cx="3304518" cy="2768964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4233" y="-508241"/>
            <a:ext cx="3743268" cy="2243522"/>
          </a:xfrm>
          <a:prstGeom prst="rect">
            <a:avLst/>
          </a:prstGeom>
        </p:spPr>
      </p:pic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41C48D35-EF9F-4523-B3F2-87EE8911D7B3}"/>
              </a:ext>
            </a:extLst>
          </p:cNvPr>
          <p:cNvSpPr txBox="1">
            <a:spLocks/>
          </p:cNvSpPr>
          <p:nvPr/>
        </p:nvSpPr>
        <p:spPr>
          <a:xfrm>
            <a:off x="4311941" y="1854267"/>
            <a:ext cx="4522985" cy="10228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2000" dirty="0"/>
              <a:t>Bazen </a:t>
            </a:r>
            <a:r>
              <a:rPr lang="en-GB" sz="2000" dirty="0" err="1"/>
              <a:t>hayvanlar</a:t>
            </a:r>
            <a:r>
              <a:rPr lang="en-GB" sz="2000" dirty="0"/>
              <a:t> </a:t>
            </a:r>
            <a:r>
              <a:rPr lang="en-GB" sz="2000" dirty="0" err="1"/>
              <a:t>yuvalarını</a:t>
            </a:r>
            <a:r>
              <a:rPr lang="en-GB" sz="2000" dirty="0"/>
              <a:t> </a:t>
            </a:r>
            <a:r>
              <a:rPr lang="en-GB" sz="2000" dirty="0" err="1"/>
              <a:t>tek</a:t>
            </a:r>
            <a:r>
              <a:rPr lang="en-GB" sz="2000" dirty="0"/>
              <a:t> </a:t>
            </a:r>
            <a:r>
              <a:rPr lang="en-GB" sz="2000" dirty="0" err="1"/>
              <a:t>bir</a:t>
            </a:r>
            <a:r>
              <a:rPr lang="en-GB" sz="2000" dirty="0"/>
              <a:t> </a:t>
            </a:r>
            <a:r>
              <a:rPr lang="en-GB" sz="2000" dirty="0" err="1"/>
              <a:t>bölgede</a:t>
            </a:r>
            <a:r>
              <a:rPr lang="en-GB" sz="2000" dirty="0"/>
              <a:t> </a:t>
            </a:r>
            <a:r>
              <a:rPr lang="en-GB" sz="2000" dirty="0" err="1"/>
              <a:t>kümeler</a:t>
            </a:r>
            <a:r>
              <a:rPr lang="en-GB" sz="2000" dirty="0"/>
              <a:t> </a:t>
            </a:r>
            <a:r>
              <a:rPr lang="en-GB" sz="2000" dirty="0" err="1"/>
              <a:t>halinde</a:t>
            </a:r>
            <a:r>
              <a:rPr lang="en-GB" sz="2000" dirty="0"/>
              <a:t> </a:t>
            </a:r>
            <a:r>
              <a:rPr lang="en-GB" sz="2000" dirty="0" err="1"/>
              <a:t>yaparlar</a:t>
            </a:r>
            <a:r>
              <a:rPr lang="en-GB" sz="2000" dirty="0"/>
              <a:t>. </a:t>
            </a:r>
            <a:r>
              <a:rPr lang="en-GB" sz="2000" dirty="0" err="1"/>
              <a:t>Kümelenmiş</a:t>
            </a:r>
            <a:r>
              <a:rPr lang="en-GB" sz="2000" dirty="0"/>
              <a:t> </a:t>
            </a:r>
            <a:r>
              <a:rPr lang="en-GB" sz="2000" dirty="0" err="1"/>
              <a:t>veya</a:t>
            </a:r>
            <a:r>
              <a:rPr lang="en-GB" sz="2000" dirty="0"/>
              <a:t> </a:t>
            </a:r>
            <a:r>
              <a:rPr lang="en-GB" sz="2000" dirty="0" err="1"/>
              <a:t>toplu</a:t>
            </a:r>
            <a:r>
              <a:rPr lang="en-GB" sz="2000" dirty="0"/>
              <a:t> </a:t>
            </a:r>
            <a:r>
              <a:rPr lang="en-GB" sz="2000" dirty="0" err="1"/>
              <a:t>yuva</a:t>
            </a:r>
            <a:r>
              <a:rPr lang="en-GB" sz="2000" dirty="0"/>
              <a:t> </a:t>
            </a:r>
            <a:r>
              <a:rPr lang="en-GB" sz="2000" dirty="0" err="1"/>
              <a:t>yapımı</a:t>
            </a:r>
            <a:r>
              <a:rPr lang="en-GB" sz="2000" dirty="0"/>
              <a:t> </a:t>
            </a:r>
            <a:r>
              <a:rPr lang="en-GB" sz="2000" dirty="0" err="1"/>
              <a:t>kır</a:t>
            </a:r>
            <a:r>
              <a:rPr lang="en-GB" sz="2000" dirty="0"/>
              <a:t> </a:t>
            </a:r>
            <a:r>
              <a:rPr lang="en-GB" sz="2000" dirty="0" err="1"/>
              <a:t>sincapları</a:t>
            </a:r>
            <a:r>
              <a:rPr lang="en-GB" sz="2000" dirty="0"/>
              <a:t> </a:t>
            </a:r>
            <a:r>
              <a:rPr lang="en-GB" sz="2000" dirty="0" err="1"/>
              <a:t>gibi</a:t>
            </a:r>
            <a:r>
              <a:rPr lang="en-GB" sz="2000" dirty="0"/>
              <a:t> </a:t>
            </a:r>
            <a:r>
              <a:rPr lang="en-GB" sz="2000" dirty="0" err="1"/>
              <a:t>memelilerde</a:t>
            </a:r>
            <a:r>
              <a:rPr lang="en-GB" sz="2000" dirty="0"/>
              <a:t>, </a:t>
            </a:r>
            <a:r>
              <a:rPr lang="en-GB" sz="2000" dirty="0" err="1"/>
              <a:t>kırlangıçlar</a:t>
            </a:r>
            <a:r>
              <a:rPr lang="en-GB" sz="2000" dirty="0"/>
              <a:t> </a:t>
            </a:r>
            <a:r>
              <a:rPr lang="en-GB" sz="2000" dirty="0" err="1"/>
              <a:t>gibi</a:t>
            </a:r>
            <a:r>
              <a:rPr lang="en-GB" sz="2000" dirty="0"/>
              <a:t> </a:t>
            </a:r>
            <a:r>
              <a:rPr lang="en-GB" sz="2000" dirty="0" err="1"/>
              <a:t>kuşlarda</a:t>
            </a:r>
            <a:r>
              <a:rPr lang="en-GB" sz="2000" dirty="0"/>
              <a:t>, </a:t>
            </a:r>
            <a:r>
              <a:rPr lang="en-GB" sz="2000" dirty="0" err="1"/>
              <a:t>yerde</a:t>
            </a:r>
            <a:r>
              <a:rPr lang="en-GB" sz="2000" dirty="0"/>
              <a:t> </a:t>
            </a:r>
            <a:r>
              <a:rPr lang="en-GB" sz="2000" dirty="0" err="1"/>
              <a:t>yuva</a:t>
            </a:r>
            <a:r>
              <a:rPr lang="en-GB" sz="2000" dirty="0"/>
              <a:t> </a:t>
            </a:r>
            <a:r>
              <a:rPr lang="en-GB" sz="2000" dirty="0" err="1"/>
              <a:t>yapan</a:t>
            </a:r>
            <a:r>
              <a:rPr lang="en-GB" sz="2000" dirty="0"/>
              <a:t> </a:t>
            </a:r>
            <a:r>
              <a:rPr lang="en-GB" sz="2000" dirty="0" err="1"/>
              <a:t>arılarda</a:t>
            </a:r>
            <a:r>
              <a:rPr lang="en-GB" sz="2000" dirty="0"/>
              <a:t> </a:t>
            </a:r>
            <a:r>
              <a:rPr lang="en-GB" sz="2000" dirty="0" err="1"/>
              <a:t>ve</a:t>
            </a:r>
            <a:r>
              <a:rPr lang="en-GB" sz="2000" dirty="0"/>
              <a:t> </a:t>
            </a:r>
            <a:r>
              <a:rPr lang="en-GB" sz="2000" dirty="0" err="1"/>
              <a:t>yabanarılarında</a:t>
            </a:r>
            <a:r>
              <a:rPr lang="en-GB" sz="2000" dirty="0"/>
              <a:t> </a:t>
            </a:r>
            <a:r>
              <a:rPr lang="en-GB" sz="2000" dirty="0" err="1"/>
              <a:t>yaygındır</a:t>
            </a:r>
            <a:r>
              <a:rPr lang="en-GB" sz="20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70302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916C123C-72A2-B689-4BF1-60BADFC0D3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5502206C-B7C6-3FEA-8495-007D9F084D2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C1302BC4-EF83-BC04-32AB-A25EDE18A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07"/>
            <a:ext cx="9144000" cy="5111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928188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8540391D-08B1-7825-ED0D-47BF59D5A70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0F723904-F486-C579-076A-D2A0D29ABE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03C49504-61D4-9117-46EE-9D3D2609E5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6359"/>
            <a:ext cx="9144000" cy="50907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034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5" name="Content Placeholder 2">
            <a:extLst>
              <a:ext uri="{FF2B5EF4-FFF2-40B4-BE49-F238E27FC236}">
                <a16:creationId xmlns:a16="http://schemas.microsoft.com/office/drawing/2014/main" id="{7F9E92BC-1410-4A1F-8A39-4773F9AD862B}"/>
              </a:ext>
            </a:extLst>
          </p:cNvPr>
          <p:cNvSpPr txBox="1">
            <a:spLocks/>
          </p:cNvSpPr>
          <p:nvPr/>
        </p:nvSpPr>
        <p:spPr>
          <a:xfrm>
            <a:off x="4798503" y="1259216"/>
            <a:ext cx="4218264" cy="29064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Toplu</a:t>
            </a:r>
            <a:r>
              <a:rPr lang="en-GB" dirty="0"/>
              <a:t> </a:t>
            </a:r>
            <a:r>
              <a:rPr lang="en-GB" dirty="0" err="1"/>
              <a:t>yuva</a:t>
            </a:r>
            <a:r>
              <a:rPr lang="en-GB" dirty="0"/>
              <a:t> </a:t>
            </a:r>
            <a:r>
              <a:rPr lang="en-GB" dirty="0" err="1"/>
              <a:t>yapımı</a:t>
            </a:r>
            <a:r>
              <a:rPr lang="en-GB" dirty="0"/>
              <a:t> </a:t>
            </a:r>
            <a:r>
              <a:rPr lang="en-GB" dirty="0" err="1"/>
              <a:t>hala</a:t>
            </a:r>
            <a:r>
              <a:rPr lang="en-GB" dirty="0"/>
              <a:t>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gizemli</a:t>
            </a:r>
            <a:r>
              <a:rPr lang="en-GB" dirty="0"/>
              <a:t> </a:t>
            </a:r>
            <a:r>
              <a:rPr lang="en-GB" dirty="0" err="1"/>
              <a:t>davranış</a:t>
            </a:r>
            <a:r>
              <a:rPr lang="en-GB" dirty="0"/>
              <a:t> </a:t>
            </a:r>
            <a:r>
              <a:rPr lang="en-GB" dirty="0" err="1"/>
              <a:t>konuları</a:t>
            </a:r>
            <a:r>
              <a:rPr lang="en-GB" dirty="0"/>
              <a:t> </a:t>
            </a:r>
            <a:r>
              <a:rPr lang="en-GB" dirty="0" err="1"/>
              <a:t>arasındadır</a:t>
            </a:r>
            <a:r>
              <a:rPr lang="en-GB" dirty="0"/>
              <a:t>.</a:t>
            </a:r>
          </a:p>
          <a:p>
            <a:pPr algn="just"/>
            <a:endParaRPr lang="en-GB" dirty="0"/>
          </a:p>
          <a:p>
            <a:pPr algn="just"/>
            <a:endParaRPr lang="en-GB" dirty="0"/>
          </a:p>
          <a:p>
            <a:pPr algn="just"/>
            <a:r>
              <a:rPr lang="en-GB" dirty="0" err="1"/>
              <a:t>Bunu</a:t>
            </a:r>
            <a:r>
              <a:rPr lang="en-GB" dirty="0"/>
              <a:t> </a:t>
            </a:r>
            <a:r>
              <a:rPr lang="en-GB" dirty="0" err="1"/>
              <a:t>niye</a:t>
            </a:r>
            <a:r>
              <a:rPr lang="en-GB" dirty="0"/>
              <a:t> </a:t>
            </a:r>
            <a:r>
              <a:rPr lang="en-GB" dirty="0" err="1"/>
              <a:t>tercih</a:t>
            </a:r>
            <a:r>
              <a:rPr lang="en-GB" dirty="0"/>
              <a:t> </a:t>
            </a:r>
            <a:r>
              <a:rPr lang="en-GB" dirty="0" err="1"/>
              <a:t>ettikleri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alakalı</a:t>
            </a:r>
            <a:r>
              <a:rPr lang="en-GB" dirty="0"/>
              <a:t> </a:t>
            </a:r>
            <a:r>
              <a:rPr lang="en-GB" dirty="0" err="1"/>
              <a:t>akla</a:t>
            </a:r>
            <a:r>
              <a:rPr lang="en-GB" dirty="0"/>
              <a:t> </a:t>
            </a:r>
            <a:r>
              <a:rPr lang="en-GB" dirty="0" err="1"/>
              <a:t>gelen</a:t>
            </a:r>
            <a:r>
              <a:rPr lang="en-GB" dirty="0"/>
              <a:t> </a:t>
            </a:r>
            <a:r>
              <a:rPr lang="en-GB" dirty="0" err="1"/>
              <a:t>iki</a:t>
            </a:r>
            <a:r>
              <a:rPr lang="en-GB" dirty="0"/>
              <a:t> </a:t>
            </a:r>
            <a:r>
              <a:rPr lang="en-GB" dirty="0" err="1"/>
              <a:t>hipotez</a:t>
            </a:r>
            <a:r>
              <a:rPr lang="en-GB" dirty="0"/>
              <a:t> </a:t>
            </a:r>
            <a:r>
              <a:rPr lang="en-GB" dirty="0" err="1"/>
              <a:t>şunlardır</a:t>
            </a:r>
            <a:r>
              <a:rPr lang="en-GB" dirty="0"/>
              <a:t>: </a:t>
            </a:r>
            <a:r>
              <a:rPr lang="en-GB" dirty="0" err="1"/>
              <a:t>Toplu</a:t>
            </a:r>
            <a:r>
              <a:rPr lang="en-GB" dirty="0"/>
              <a:t> </a:t>
            </a:r>
            <a:r>
              <a:rPr lang="en-GB" dirty="0" err="1"/>
              <a:t>savunma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kolay</a:t>
            </a:r>
            <a:r>
              <a:rPr lang="en-GB" dirty="0"/>
              <a:t> </a:t>
            </a:r>
            <a:r>
              <a:rPr lang="en-GB" dirty="0" err="1"/>
              <a:t>çiftleşme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başka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arayışı</a:t>
            </a:r>
            <a:r>
              <a:rPr lang="en-GB" dirty="0"/>
              <a:t> </a:t>
            </a:r>
            <a:r>
              <a:rPr lang="en-GB" dirty="0" err="1"/>
              <a:t>sonucu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elde</a:t>
            </a:r>
            <a:r>
              <a:rPr lang="en-GB" dirty="0"/>
              <a:t> </a:t>
            </a:r>
            <a:r>
              <a:rPr lang="en-GB" dirty="0" err="1"/>
              <a:t>etmedir</a:t>
            </a:r>
            <a:r>
              <a:rPr lang="en-GB" dirty="0"/>
              <a:t>.</a:t>
            </a:r>
          </a:p>
          <a:p>
            <a:endParaRPr lang="en-GB" dirty="0"/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238B1B68-BDB0-BE51-166B-126DD84216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1486" y="975360"/>
            <a:ext cx="1892967" cy="3190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021581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602703A7-93CE-8EDB-1DEA-BE8D56E2B2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466" y="399567"/>
            <a:ext cx="7762646" cy="4150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40125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25790105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3DED682B-68AA-46E3-8688-254D8B3776DA}"/>
              </a:ext>
            </a:extLst>
          </p:cNvPr>
          <p:cNvSpPr txBox="1">
            <a:spLocks/>
          </p:cNvSpPr>
          <p:nvPr/>
        </p:nvSpPr>
        <p:spPr>
          <a:xfrm>
            <a:off x="1022304" y="984757"/>
            <a:ext cx="7703400" cy="48336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Sosyal</a:t>
            </a:r>
            <a:r>
              <a:rPr lang="en-GB" dirty="0"/>
              <a:t> </a:t>
            </a:r>
            <a:r>
              <a:rPr lang="en-GB" dirty="0" err="1"/>
              <a:t>yaşamın</a:t>
            </a:r>
            <a:r>
              <a:rPr lang="en-GB" dirty="0"/>
              <a:t> </a:t>
            </a:r>
            <a:r>
              <a:rPr lang="en-GB" dirty="0" err="1"/>
              <a:t>faydaları</a:t>
            </a:r>
            <a:r>
              <a:rPr lang="en-GB" dirty="0"/>
              <a:t> </a:t>
            </a:r>
            <a:r>
              <a:rPr lang="en-GB" dirty="0" err="1"/>
              <a:t>oldukça</a:t>
            </a:r>
            <a:r>
              <a:rPr lang="en-GB" dirty="0"/>
              <a:t> </a:t>
            </a:r>
            <a:r>
              <a:rPr lang="en-GB" dirty="0" err="1"/>
              <a:t>fazla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;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içinde</a:t>
            </a:r>
            <a:r>
              <a:rPr lang="en-GB" dirty="0"/>
              <a:t> </a:t>
            </a:r>
            <a:r>
              <a:rPr lang="en-GB" dirty="0" err="1"/>
              <a:t>kendini</a:t>
            </a:r>
            <a:r>
              <a:rPr lang="en-GB" dirty="0"/>
              <a:t> </a:t>
            </a:r>
            <a:r>
              <a:rPr lang="en-GB" dirty="0" err="1"/>
              <a:t>savunma</a:t>
            </a:r>
            <a:r>
              <a:rPr lang="en-GB" dirty="0"/>
              <a:t>,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arama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ebeveyn</a:t>
            </a:r>
            <a:r>
              <a:rPr lang="en-GB" dirty="0"/>
              <a:t> </a:t>
            </a:r>
            <a:r>
              <a:rPr lang="en-GB" dirty="0" err="1"/>
              <a:t>bakımı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kolay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etkili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. Buna </a:t>
            </a:r>
            <a:r>
              <a:rPr lang="en-GB" dirty="0" err="1"/>
              <a:t>iş</a:t>
            </a:r>
            <a:r>
              <a:rPr lang="en-GB" dirty="0"/>
              <a:t> </a:t>
            </a:r>
            <a:r>
              <a:rPr lang="en-GB" dirty="0" err="1"/>
              <a:t>bölümü</a:t>
            </a:r>
            <a:r>
              <a:rPr lang="en-GB" dirty="0"/>
              <a:t> </a:t>
            </a:r>
            <a:r>
              <a:rPr lang="en-GB" dirty="0" err="1"/>
              <a:t>eklenerek</a:t>
            </a:r>
            <a:r>
              <a:rPr lang="en-GB" dirty="0"/>
              <a:t> </a:t>
            </a:r>
            <a:r>
              <a:rPr lang="en-GB" dirty="0" err="1"/>
              <a:t>potansiyel</a:t>
            </a:r>
            <a:r>
              <a:rPr lang="en-GB" dirty="0"/>
              <a:t> </a:t>
            </a:r>
            <a:r>
              <a:rPr lang="en-GB" dirty="0" err="1"/>
              <a:t>verimden</a:t>
            </a:r>
            <a:r>
              <a:rPr lang="en-GB" dirty="0"/>
              <a:t> de </a:t>
            </a:r>
            <a:r>
              <a:rPr lang="en-GB" dirty="0" err="1"/>
              <a:t>bahsedilebilir</a:t>
            </a:r>
            <a:r>
              <a:rPr lang="en-GB" dirty="0"/>
              <a:t>. </a:t>
            </a:r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br>
              <a:rPr lang="en-GB" dirty="0"/>
            </a:br>
            <a:endParaRPr lang="en-GB" dirty="0"/>
          </a:p>
          <a:p>
            <a:r>
              <a:rPr lang="en-GB" dirty="0" err="1"/>
              <a:t>Ancak</a:t>
            </a:r>
            <a:r>
              <a:rPr lang="en-GB" dirty="0"/>
              <a:t> </a:t>
            </a:r>
            <a:r>
              <a:rPr lang="en-GB" dirty="0" err="1"/>
              <a:t>önemli</a:t>
            </a:r>
            <a:r>
              <a:rPr lang="en-GB" dirty="0"/>
              <a:t> </a:t>
            </a:r>
            <a:r>
              <a:rPr lang="en-GB" dirty="0" err="1"/>
              <a:t>maliyetler</a:t>
            </a:r>
            <a:r>
              <a:rPr lang="en-GB" dirty="0"/>
              <a:t> de </a:t>
            </a:r>
            <a:r>
              <a:rPr lang="en-GB" dirty="0" err="1"/>
              <a:t>içerir</a:t>
            </a:r>
            <a:r>
              <a:rPr lang="en-GB" dirty="0"/>
              <a:t>. </a:t>
            </a:r>
            <a:r>
              <a:rPr lang="en-GB" dirty="0" err="1"/>
              <a:t>Gruplar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görünebilirdir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yırtıcıları</a:t>
            </a:r>
            <a:r>
              <a:rPr lang="en-GB" dirty="0"/>
              <a:t> </a:t>
            </a:r>
            <a:r>
              <a:rPr lang="en-GB" dirty="0" err="1"/>
              <a:t>cezbeder</a:t>
            </a:r>
            <a:r>
              <a:rPr lang="en-GB" dirty="0"/>
              <a:t>. </a:t>
            </a:r>
            <a:r>
              <a:rPr lang="en-GB" dirty="0" err="1"/>
              <a:t>Parazitler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hastalıklar</a:t>
            </a:r>
            <a:r>
              <a:rPr lang="en-GB" dirty="0"/>
              <a:t> </a:t>
            </a:r>
            <a:r>
              <a:rPr lang="en-GB" dirty="0" err="1"/>
              <a:t>daha</a:t>
            </a:r>
            <a:r>
              <a:rPr lang="en-GB" dirty="0"/>
              <a:t> </a:t>
            </a:r>
            <a:r>
              <a:rPr lang="en-GB" dirty="0" err="1"/>
              <a:t>kolay</a:t>
            </a:r>
            <a:r>
              <a:rPr lang="en-GB" dirty="0"/>
              <a:t> </a:t>
            </a:r>
            <a:r>
              <a:rPr lang="en-GB" dirty="0" err="1"/>
              <a:t>yayılır</a:t>
            </a:r>
            <a:r>
              <a:rPr lang="en-GB" dirty="0"/>
              <a:t>. </a:t>
            </a:r>
            <a:r>
              <a:rPr lang="en-GB" dirty="0" err="1"/>
              <a:t>Grup</a:t>
            </a:r>
            <a:r>
              <a:rPr lang="en-GB" dirty="0"/>
              <a:t> </a:t>
            </a:r>
            <a:r>
              <a:rPr lang="en-GB" dirty="0" err="1"/>
              <a:t>üyeleri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eş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rekabet</a:t>
            </a:r>
            <a:r>
              <a:rPr lang="en-GB" dirty="0"/>
              <a:t> </a:t>
            </a:r>
            <a:r>
              <a:rPr lang="en-GB" dirty="0" err="1"/>
              <a:t>eder</a:t>
            </a:r>
            <a:r>
              <a:rPr lang="en-GB" dirty="0"/>
              <a:t>.</a:t>
            </a:r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9761E344-D8C3-1B0D-0739-CF19754158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6539" y="1594459"/>
            <a:ext cx="4362841" cy="27082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567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144062A2-C5AC-2408-9B0F-6600F5A004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DB86A06E-5DC5-3CCF-4CDB-60E0E62B690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A0D4E3A1-4D8D-4350-DC62-D5ACFD7F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493"/>
            <a:ext cx="9144000" cy="5140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5020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C93FEA0D-8189-47A4-B19D-4ECBE1CEFF24}"/>
              </a:ext>
            </a:extLst>
          </p:cNvPr>
          <p:cNvSpPr txBox="1">
            <a:spLocks/>
          </p:cNvSpPr>
          <p:nvPr/>
        </p:nvSpPr>
        <p:spPr>
          <a:xfrm>
            <a:off x="4700709" y="897564"/>
            <a:ext cx="3566160" cy="3663006"/>
          </a:xfrm>
          <a:prstGeom prst="rect">
            <a:avLst/>
          </a:prstGeom>
        </p:spPr>
        <p:txBody>
          <a:bodyPr>
            <a:normAutofit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dirty="0" err="1">
                <a:solidFill>
                  <a:schemeClr val="tx1"/>
                </a:solidFill>
              </a:rPr>
              <a:t>Çıplak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kör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farelerin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oluşturduğu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koloniler</a:t>
            </a:r>
            <a:r>
              <a:rPr lang="en-GB" dirty="0">
                <a:solidFill>
                  <a:schemeClr val="tx1"/>
                </a:solidFill>
              </a:rPr>
              <a:t> 75-250 </a:t>
            </a:r>
            <a:r>
              <a:rPr lang="en-GB" dirty="0" err="1">
                <a:solidFill>
                  <a:schemeClr val="tx1"/>
                </a:solidFill>
              </a:rPr>
              <a:t>arasında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ya</a:t>
            </a:r>
            <a:r>
              <a:rPr lang="en-GB" dirty="0">
                <a:solidFill>
                  <a:schemeClr val="tx1"/>
                </a:solidFill>
              </a:rPr>
              <a:t> da </a:t>
            </a:r>
            <a:r>
              <a:rPr lang="en-GB" dirty="0" err="1">
                <a:solidFill>
                  <a:schemeClr val="tx1"/>
                </a:solidFill>
              </a:rPr>
              <a:t>daha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fazla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birey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içerebilir</a:t>
            </a:r>
            <a:r>
              <a:rPr lang="en-GB" dirty="0">
                <a:solidFill>
                  <a:schemeClr val="tx1"/>
                </a:solidFill>
              </a:rPr>
              <a:t>.</a:t>
            </a:r>
          </a:p>
          <a:p>
            <a:r>
              <a:rPr lang="en-GB" dirty="0">
                <a:solidFill>
                  <a:schemeClr val="tx1"/>
                </a:solidFill>
              </a:rPr>
              <a:t>Her </a:t>
            </a:r>
            <a:r>
              <a:rPr lang="en-GB" dirty="0" err="1">
                <a:solidFill>
                  <a:schemeClr val="tx1"/>
                </a:solidFill>
              </a:rPr>
              <a:t>koloninin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yalnız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bir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dişisi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vardır</a:t>
            </a:r>
            <a:r>
              <a:rPr lang="en-GB" dirty="0">
                <a:solidFill>
                  <a:schemeClr val="tx1"/>
                </a:solidFill>
              </a:rPr>
              <a:t>. </a:t>
            </a:r>
            <a:r>
              <a:rPr lang="en-GB" dirty="0" err="1">
                <a:solidFill>
                  <a:schemeClr val="tx1"/>
                </a:solidFill>
              </a:rPr>
              <a:t>Kraliçe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olarak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adlandırılır</a:t>
            </a:r>
            <a:r>
              <a:rPr lang="en-GB" dirty="0">
                <a:solidFill>
                  <a:schemeClr val="tx1"/>
                </a:solidFill>
              </a:rPr>
              <a:t>. </a:t>
            </a:r>
            <a:r>
              <a:rPr lang="en-GB" dirty="0" err="1">
                <a:solidFill>
                  <a:schemeClr val="tx1"/>
                </a:solidFill>
              </a:rPr>
              <a:t>Bir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veya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birkaç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erkek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ile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çiftleşir</a:t>
            </a:r>
            <a:r>
              <a:rPr lang="en-GB" dirty="0">
                <a:solidFill>
                  <a:schemeClr val="tx1"/>
                </a:solidFill>
              </a:rPr>
              <a:t> (</a:t>
            </a:r>
            <a:r>
              <a:rPr lang="en-GB" dirty="0" err="1">
                <a:solidFill>
                  <a:schemeClr val="tx1"/>
                </a:solidFill>
              </a:rPr>
              <a:t>kral</a:t>
            </a:r>
            <a:r>
              <a:rPr lang="en-GB" dirty="0">
                <a:solidFill>
                  <a:schemeClr val="tx1"/>
                </a:solidFill>
              </a:rPr>
              <a:t>). </a:t>
            </a:r>
            <a:endParaRPr lang="tr-TR" dirty="0">
              <a:solidFill>
                <a:schemeClr val="tx1"/>
              </a:solidFill>
            </a:endParaRPr>
          </a:p>
          <a:p>
            <a:endParaRPr lang="en-GB" dirty="0">
              <a:solidFill>
                <a:schemeClr val="tx1"/>
              </a:solidFill>
            </a:endParaRPr>
          </a:p>
          <a:p>
            <a:r>
              <a:rPr lang="en-GB" dirty="0" err="1">
                <a:solidFill>
                  <a:schemeClr val="tx1"/>
                </a:solidFill>
              </a:rPr>
              <a:t>Koloninin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geriye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kalanı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üreyemeyen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erkek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ve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dişilerden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oluşur</a:t>
            </a:r>
            <a:r>
              <a:rPr lang="en-GB" dirty="0">
                <a:solidFill>
                  <a:schemeClr val="tx1"/>
                </a:solidFill>
              </a:rPr>
              <a:t>. </a:t>
            </a:r>
            <a:endParaRPr lang="tr-TR" dirty="0">
              <a:solidFill>
                <a:schemeClr val="tx1"/>
              </a:solidFill>
            </a:endParaRPr>
          </a:p>
          <a:p>
            <a:endParaRPr lang="tr-TR" dirty="0">
              <a:solidFill>
                <a:schemeClr val="tx1"/>
              </a:solidFill>
            </a:endParaRPr>
          </a:p>
          <a:p>
            <a:r>
              <a:rPr lang="en-GB" dirty="0">
                <a:solidFill>
                  <a:schemeClr val="tx1"/>
                </a:solidFill>
              </a:rPr>
              <a:t>Bu </a:t>
            </a:r>
            <a:r>
              <a:rPr lang="en-GB" dirty="0" err="1">
                <a:solidFill>
                  <a:schemeClr val="tx1"/>
                </a:solidFill>
              </a:rPr>
              <a:t>kısır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bireyler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yumru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ve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köklerden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besin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temin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eder</a:t>
            </a:r>
            <a:r>
              <a:rPr lang="en-GB" dirty="0">
                <a:solidFill>
                  <a:schemeClr val="tx1"/>
                </a:solidFill>
              </a:rPr>
              <a:t>. </a:t>
            </a:r>
            <a:r>
              <a:rPr lang="en-GB" dirty="0" err="1">
                <a:solidFill>
                  <a:schemeClr val="tx1"/>
                </a:solidFill>
              </a:rPr>
              <a:t>Kral</a:t>
            </a:r>
            <a:r>
              <a:rPr lang="en-GB" dirty="0">
                <a:solidFill>
                  <a:schemeClr val="tx1"/>
                </a:solidFill>
              </a:rPr>
              <a:t>, </a:t>
            </a:r>
            <a:r>
              <a:rPr lang="en-GB" dirty="0" err="1">
                <a:solidFill>
                  <a:schemeClr val="tx1"/>
                </a:solidFill>
              </a:rPr>
              <a:t>kraliçe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ve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yavrulara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bakarlar</a:t>
            </a:r>
            <a:r>
              <a:rPr lang="en-GB" dirty="0">
                <a:solidFill>
                  <a:schemeClr val="tx1"/>
                </a:solidFill>
              </a:rPr>
              <a:t>. </a:t>
            </a:r>
            <a:endParaRPr lang="tr-TR" dirty="0">
              <a:solidFill>
                <a:schemeClr val="tx1"/>
              </a:solidFill>
            </a:endParaRPr>
          </a:p>
          <a:p>
            <a:endParaRPr lang="tr-TR" dirty="0">
              <a:solidFill>
                <a:schemeClr val="tx1"/>
              </a:solidFill>
            </a:endParaRPr>
          </a:p>
          <a:p>
            <a:r>
              <a:rPr lang="en-GB" dirty="0" err="1">
                <a:solidFill>
                  <a:schemeClr val="tx1"/>
                </a:solidFill>
              </a:rPr>
              <a:t>Kısır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bireyler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aynı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zamanda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yuvayı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istila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etmeye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çalışan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predatörlere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karşı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kendi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canlarını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feda</a:t>
            </a:r>
            <a:r>
              <a:rPr lang="en-GB" dirty="0">
                <a:solidFill>
                  <a:schemeClr val="tx1"/>
                </a:solidFill>
              </a:rPr>
              <a:t> </a:t>
            </a:r>
            <a:r>
              <a:rPr lang="en-GB" dirty="0" err="1">
                <a:solidFill>
                  <a:schemeClr val="tx1"/>
                </a:solidFill>
              </a:rPr>
              <a:t>edebilirler</a:t>
            </a:r>
            <a:r>
              <a:rPr lang="en-GB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FCC1706F-D51D-8A58-391B-4071D719EA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4031" y="421233"/>
            <a:ext cx="2462129" cy="4301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995424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" name="Title 1">
            <a:extLst>
              <a:ext uri="{FF2B5EF4-FFF2-40B4-BE49-F238E27FC236}">
                <a16:creationId xmlns:a16="http://schemas.microsoft.com/office/drawing/2014/main" id="{5E3DDEA0-66EF-4517-88A7-66621F1D9A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70472" y="767844"/>
            <a:ext cx="2235791" cy="572700"/>
          </a:xfrm>
        </p:spPr>
        <p:txBody>
          <a:bodyPr/>
          <a:lstStyle/>
          <a:p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Bulma</a:t>
            </a:r>
            <a:endParaRPr lang="en-GB" dirty="0"/>
          </a:p>
        </p:txBody>
      </p:sp>
      <p:sp>
        <p:nvSpPr>
          <p:cNvPr id="1616" name="Content Placeholder 2">
            <a:extLst>
              <a:ext uri="{FF2B5EF4-FFF2-40B4-BE49-F238E27FC236}">
                <a16:creationId xmlns:a16="http://schemas.microsoft.com/office/drawing/2014/main" id="{F9BC591B-98B2-4860-B03F-74FF81BAEBD6}"/>
              </a:ext>
            </a:extLst>
          </p:cNvPr>
          <p:cNvSpPr txBox="1">
            <a:spLocks/>
          </p:cNvSpPr>
          <p:nvPr/>
        </p:nvSpPr>
        <p:spPr>
          <a:xfrm>
            <a:off x="4758131" y="1340544"/>
            <a:ext cx="3672805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nadiren</a:t>
            </a:r>
            <a:r>
              <a:rPr lang="en-GB" dirty="0"/>
              <a:t> tam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mahremiyet</a:t>
            </a:r>
            <a:r>
              <a:rPr lang="en-GB" dirty="0"/>
              <a:t> </a:t>
            </a:r>
            <a:r>
              <a:rPr lang="en-GB" dirty="0" err="1"/>
              <a:t>içinde</a:t>
            </a:r>
            <a:r>
              <a:rPr lang="en-GB" dirty="0"/>
              <a:t> </a:t>
            </a:r>
            <a:r>
              <a:rPr lang="en-GB" dirty="0" err="1"/>
              <a:t>bulunurlar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diğerleri</a:t>
            </a:r>
            <a:r>
              <a:rPr lang="en-GB" dirty="0"/>
              <a:t> </a:t>
            </a:r>
            <a:r>
              <a:rPr lang="en-GB" dirty="0" err="1"/>
              <a:t>tarafından</a:t>
            </a:r>
            <a:r>
              <a:rPr lang="en-GB" dirty="0"/>
              <a:t> </a:t>
            </a:r>
            <a:r>
              <a:rPr lang="en-GB" dirty="0" err="1"/>
              <a:t>gözlenen</a:t>
            </a:r>
            <a:r>
              <a:rPr lang="en-GB" dirty="0"/>
              <a:t> </a:t>
            </a:r>
            <a:r>
              <a:rPr lang="en-GB" dirty="0" err="1"/>
              <a:t>davranışlar</a:t>
            </a:r>
            <a:r>
              <a:rPr lang="en-GB" dirty="0"/>
              <a:t> “</a:t>
            </a:r>
            <a:r>
              <a:rPr lang="en-GB" dirty="0" err="1"/>
              <a:t>ortak</a:t>
            </a:r>
            <a:r>
              <a:rPr lang="en-GB" dirty="0"/>
              <a:t> </a:t>
            </a:r>
            <a:r>
              <a:rPr lang="en-GB" dirty="0" err="1"/>
              <a:t>bilgi</a:t>
            </a:r>
            <a:r>
              <a:rPr lang="en-GB" dirty="0"/>
              <a:t>” </a:t>
            </a:r>
            <a:r>
              <a:rPr lang="en-GB" dirty="0" err="1"/>
              <a:t>haline</a:t>
            </a:r>
            <a:r>
              <a:rPr lang="en-GB" dirty="0"/>
              <a:t> </a:t>
            </a:r>
            <a:r>
              <a:rPr lang="en-GB" dirty="0" err="1"/>
              <a:t>gelir</a:t>
            </a:r>
            <a:r>
              <a:rPr lang="en-GB" dirty="0"/>
              <a:t>, </a:t>
            </a:r>
            <a:r>
              <a:rPr lang="en-GB" dirty="0" err="1"/>
              <a:t>yani</a:t>
            </a:r>
            <a:r>
              <a:rPr lang="en-GB" dirty="0"/>
              <a:t> </a:t>
            </a:r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diğerlerinin</a:t>
            </a:r>
            <a:r>
              <a:rPr lang="en-GB" dirty="0"/>
              <a:t> </a:t>
            </a:r>
            <a:r>
              <a:rPr lang="en-GB" dirty="0" err="1"/>
              <a:t>gördüklerini</a:t>
            </a:r>
            <a:r>
              <a:rPr lang="en-GB" dirty="0"/>
              <a:t>, </a:t>
            </a:r>
            <a:r>
              <a:rPr lang="en-GB" dirty="0" err="1"/>
              <a:t>kokladıklarını</a:t>
            </a:r>
            <a:r>
              <a:rPr lang="en-GB" dirty="0"/>
              <a:t>, </a:t>
            </a:r>
            <a:r>
              <a:rPr lang="en-GB" dirty="0" err="1"/>
              <a:t>duyduklarını</a:t>
            </a:r>
            <a:r>
              <a:rPr lang="en-GB" dirty="0"/>
              <a:t> </a:t>
            </a:r>
            <a:r>
              <a:rPr lang="en-GB" dirty="0" err="1"/>
              <a:t>kendi</a:t>
            </a:r>
            <a:r>
              <a:rPr lang="en-GB" dirty="0"/>
              <a:t> </a:t>
            </a:r>
            <a:r>
              <a:rPr lang="en-GB" dirty="0" err="1"/>
              <a:t>çıkarları</a:t>
            </a:r>
            <a:r>
              <a:rPr lang="en-GB" dirty="0"/>
              <a:t> </a:t>
            </a:r>
            <a:r>
              <a:rPr lang="en-GB" dirty="0" err="1"/>
              <a:t>doğrultusunda</a:t>
            </a:r>
            <a:r>
              <a:rPr lang="en-GB" dirty="0"/>
              <a:t> </a:t>
            </a:r>
            <a:r>
              <a:rPr lang="en-GB" dirty="0" err="1"/>
              <a:t>kullanabilirler</a:t>
            </a:r>
            <a:r>
              <a:rPr lang="en-GB" dirty="0"/>
              <a:t>.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hayvan</a:t>
            </a:r>
            <a:r>
              <a:rPr lang="en-GB" dirty="0"/>
              <a:t> </a:t>
            </a:r>
            <a:r>
              <a:rPr lang="en-GB" dirty="0" err="1"/>
              <a:t>bulduğu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besini</a:t>
            </a:r>
            <a:r>
              <a:rPr lang="en-GB" dirty="0"/>
              <a:t>, </a:t>
            </a:r>
            <a:r>
              <a:rPr lang="en-GB" dirty="0" err="1"/>
              <a:t>gizli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depolama</a:t>
            </a:r>
            <a:r>
              <a:rPr lang="en-GB" dirty="0"/>
              <a:t> </a:t>
            </a:r>
            <a:r>
              <a:rPr lang="en-GB" dirty="0" err="1"/>
              <a:t>yerini</a:t>
            </a:r>
            <a:r>
              <a:rPr lang="en-GB" dirty="0"/>
              <a:t> </a:t>
            </a:r>
            <a:r>
              <a:rPr lang="en-GB" dirty="0" err="1"/>
              <a:t>saklamayı</a:t>
            </a:r>
            <a:r>
              <a:rPr lang="en-GB" dirty="0"/>
              <a:t> </a:t>
            </a:r>
            <a:r>
              <a:rPr lang="en-GB" dirty="0" err="1"/>
              <a:t>avantajlı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görebilir</a:t>
            </a:r>
            <a:r>
              <a:rPr lang="en-GB" dirty="0"/>
              <a:t>.</a:t>
            </a:r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AB444157-CDDE-DA1D-7790-39815B4976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0021" y="1049060"/>
            <a:ext cx="3233438" cy="3073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584457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3268434-7D6D-41B4-9417-277F7F76CB1D}"/>
              </a:ext>
            </a:extLst>
          </p:cNvPr>
          <p:cNvSpPr txBox="1">
            <a:spLocks/>
          </p:cNvSpPr>
          <p:nvPr/>
        </p:nvSpPr>
        <p:spPr>
          <a:xfrm>
            <a:off x="0" y="1580313"/>
            <a:ext cx="3632433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1400" dirty="0" err="1"/>
              <a:t>Sosyal</a:t>
            </a:r>
            <a:r>
              <a:rPr lang="en-GB" sz="1400" dirty="0"/>
              <a:t> </a:t>
            </a:r>
            <a:r>
              <a:rPr lang="en-GB" sz="1400" dirty="0" err="1"/>
              <a:t>gruplarda</a:t>
            </a:r>
            <a:r>
              <a:rPr lang="en-GB" sz="1400" dirty="0"/>
              <a:t> </a:t>
            </a:r>
            <a:r>
              <a:rPr lang="en-GB" sz="1400" dirty="0" err="1"/>
              <a:t>saklama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mahremiyet</a:t>
            </a:r>
            <a:r>
              <a:rPr lang="en-GB" sz="1400" dirty="0"/>
              <a:t> </a:t>
            </a:r>
            <a:r>
              <a:rPr lang="en-GB" sz="1400" dirty="0" err="1"/>
              <a:t>avantajı</a:t>
            </a:r>
            <a:r>
              <a:rPr lang="en-GB" sz="1400" dirty="0"/>
              <a:t> </a:t>
            </a:r>
            <a:r>
              <a:rPr lang="en-GB" sz="1400" dirty="0" err="1"/>
              <a:t>yoktur</a:t>
            </a:r>
            <a:r>
              <a:rPr lang="en-GB" sz="1400" dirty="0"/>
              <a:t>; </a:t>
            </a:r>
            <a:r>
              <a:rPr lang="en-GB" sz="1400" dirty="0" err="1"/>
              <a:t>grup</a:t>
            </a:r>
            <a:r>
              <a:rPr lang="en-GB" sz="1400" dirty="0"/>
              <a:t> </a:t>
            </a:r>
            <a:r>
              <a:rPr lang="en-GB" sz="1400" dirty="0" err="1"/>
              <a:t>içindeki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hayvanın</a:t>
            </a:r>
            <a:r>
              <a:rPr lang="en-GB" sz="1400" dirty="0"/>
              <a:t> </a:t>
            </a:r>
            <a:r>
              <a:rPr lang="en-GB" sz="1400" dirty="0" err="1"/>
              <a:t>yaşamının</a:t>
            </a:r>
            <a:r>
              <a:rPr lang="en-GB" sz="1400" dirty="0"/>
              <a:t> </a:t>
            </a:r>
            <a:r>
              <a:rPr lang="en-GB" sz="1400" dirty="0" err="1"/>
              <a:t>büyük</a:t>
            </a:r>
            <a:r>
              <a:rPr lang="en-GB" sz="1400" dirty="0"/>
              <a:t> </a:t>
            </a:r>
            <a:r>
              <a:rPr lang="en-GB" sz="1400" dirty="0" err="1"/>
              <a:t>bölümü</a:t>
            </a:r>
            <a:r>
              <a:rPr lang="en-GB" sz="1400" dirty="0"/>
              <a:t> “</a:t>
            </a:r>
            <a:r>
              <a:rPr lang="en-GB" sz="1400" dirty="0" err="1"/>
              <a:t>ortak</a:t>
            </a:r>
            <a:r>
              <a:rPr lang="en-GB" sz="1400" dirty="0"/>
              <a:t> </a:t>
            </a:r>
            <a:r>
              <a:rPr lang="en-GB" sz="1400" dirty="0" err="1"/>
              <a:t>bilgi</a:t>
            </a:r>
            <a:r>
              <a:rPr lang="en-GB" sz="1400" dirty="0"/>
              <a:t>” </a:t>
            </a:r>
            <a:r>
              <a:rPr lang="en-GB" sz="1400" dirty="0" err="1"/>
              <a:t>içindedir</a:t>
            </a:r>
            <a:r>
              <a:rPr lang="en-GB" sz="1400" dirty="0"/>
              <a:t>.</a:t>
            </a:r>
          </a:p>
          <a:p>
            <a:pPr algn="just"/>
            <a:r>
              <a:rPr lang="en-GB" sz="1400" dirty="0" err="1"/>
              <a:t>Madalyonun</a:t>
            </a:r>
            <a:r>
              <a:rPr lang="en-GB" sz="1400" dirty="0"/>
              <a:t> </a:t>
            </a:r>
            <a:r>
              <a:rPr lang="en-GB" sz="1400" dirty="0" err="1"/>
              <a:t>diğer</a:t>
            </a:r>
            <a:r>
              <a:rPr lang="en-GB" sz="1400" dirty="0"/>
              <a:t> </a:t>
            </a:r>
            <a:r>
              <a:rPr lang="en-GB" sz="1400" dirty="0" err="1"/>
              <a:t>yüzünde</a:t>
            </a:r>
            <a:r>
              <a:rPr lang="en-GB" sz="1400" dirty="0"/>
              <a:t> </a:t>
            </a:r>
            <a:r>
              <a:rPr lang="en-GB" sz="1400" dirty="0" err="1"/>
              <a:t>ise</a:t>
            </a:r>
            <a:r>
              <a:rPr lang="en-GB" sz="1400" dirty="0"/>
              <a:t>,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gruba</a:t>
            </a:r>
            <a:r>
              <a:rPr lang="en-GB" sz="1400" dirty="0"/>
              <a:t> ait </a:t>
            </a:r>
            <a:r>
              <a:rPr lang="en-GB" sz="1400" dirty="0" err="1"/>
              <a:t>olmak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hayvana</a:t>
            </a:r>
            <a:r>
              <a:rPr lang="en-GB" sz="1400" dirty="0"/>
              <a:t> </a:t>
            </a:r>
            <a:r>
              <a:rPr lang="en-GB" sz="1400" dirty="0" err="1"/>
              <a:t>başkaları</a:t>
            </a:r>
            <a:r>
              <a:rPr lang="en-GB" sz="1400" dirty="0"/>
              <a:t> </a:t>
            </a:r>
            <a:r>
              <a:rPr lang="en-GB" sz="1400" dirty="0" err="1"/>
              <a:t>tarafından</a:t>
            </a:r>
            <a:r>
              <a:rPr lang="en-GB" sz="1400" dirty="0"/>
              <a:t> </a:t>
            </a:r>
            <a:r>
              <a:rPr lang="en-GB" sz="1400" dirty="0" err="1"/>
              <a:t>keşfedilen</a:t>
            </a:r>
            <a:r>
              <a:rPr lang="en-GB" sz="1400" dirty="0"/>
              <a:t> </a:t>
            </a:r>
            <a:r>
              <a:rPr lang="en-GB" sz="1400" dirty="0" err="1"/>
              <a:t>bilgileri</a:t>
            </a:r>
            <a:r>
              <a:rPr lang="en-GB" sz="1400" dirty="0"/>
              <a:t> </a:t>
            </a:r>
            <a:r>
              <a:rPr lang="en-GB" sz="1400" dirty="0" err="1"/>
              <a:t>görme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kullanma</a:t>
            </a:r>
            <a:r>
              <a:rPr lang="en-GB" sz="1400" dirty="0"/>
              <a:t> </a:t>
            </a:r>
            <a:r>
              <a:rPr lang="en-GB" sz="1400" dirty="0" err="1"/>
              <a:t>şansı</a:t>
            </a:r>
            <a:r>
              <a:rPr lang="en-GB" sz="1400" dirty="0"/>
              <a:t> </a:t>
            </a:r>
            <a:r>
              <a:rPr lang="en-GB" sz="1400" dirty="0" err="1"/>
              <a:t>sağlar</a:t>
            </a:r>
            <a:r>
              <a:rPr lang="en-GB" sz="1400" dirty="0"/>
              <a:t>. </a:t>
            </a:r>
          </a:p>
          <a:p>
            <a:pPr algn="just"/>
            <a:r>
              <a:rPr lang="en-GB" sz="1400" dirty="0" err="1"/>
              <a:t>Ortak</a:t>
            </a:r>
            <a:r>
              <a:rPr lang="en-GB" sz="1400" dirty="0"/>
              <a:t> </a:t>
            </a:r>
            <a:r>
              <a:rPr lang="en-GB" sz="1400" dirty="0" err="1"/>
              <a:t>bilgiye</a:t>
            </a:r>
            <a:r>
              <a:rPr lang="en-GB" sz="1400" dirty="0"/>
              <a:t> </a:t>
            </a:r>
            <a:r>
              <a:rPr lang="en-GB" sz="1400" dirty="0" err="1"/>
              <a:t>sahip</a:t>
            </a:r>
            <a:r>
              <a:rPr lang="en-GB" sz="1400" dirty="0"/>
              <a:t> </a:t>
            </a:r>
            <a:r>
              <a:rPr lang="en-GB" sz="1400" dirty="0" err="1"/>
              <a:t>olmanın</a:t>
            </a:r>
            <a:r>
              <a:rPr lang="en-GB" sz="1400" dirty="0"/>
              <a:t> </a:t>
            </a:r>
            <a:r>
              <a:rPr lang="en-GB" sz="1400" dirty="0" err="1"/>
              <a:t>yararları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zararları</a:t>
            </a:r>
            <a:r>
              <a:rPr lang="en-GB" sz="1400" dirty="0"/>
              <a:t>, </a:t>
            </a:r>
            <a:r>
              <a:rPr lang="en-GB" sz="1400" dirty="0" err="1"/>
              <a:t>sosyal</a:t>
            </a:r>
            <a:r>
              <a:rPr lang="en-GB" sz="1400" dirty="0"/>
              <a:t> </a:t>
            </a:r>
            <a:r>
              <a:rPr lang="en-GB" sz="1400" dirty="0" err="1"/>
              <a:t>grupların</a:t>
            </a:r>
            <a:r>
              <a:rPr lang="en-GB" sz="1400" dirty="0"/>
              <a:t> </a:t>
            </a:r>
            <a:r>
              <a:rPr lang="en-GB" sz="1400" dirty="0" err="1"/>
              <a:t>evrimini</a:t>
            </a:r>
            <a:r>
              <a:rPr lang="en-GB" sz="1400" dirty="0"/>
              <a:t> </a:t>
            </a:r>
            <a:r>
              <a:rPr lang="en-GB" sz="1400" dirty="0" err="1"/>
              <a:t>sağlayan</a:t>
            </a:r>
            <a:r>
              <a:rPr lang="en-GB" sz="1400" dirty="0"/>
              <a:t> </a:t>
            </a:r>
            <a:r>
              <a:rPr lang="en-GB" sz="1400" dirty="0" err="1"/>
              <a:t>karşılıklı</a:t>
            </a:r>
            <a:r>
              <a:rPr lang="en-GB" sz="1400" dirty="0"/>
              <a:t> </a:t>
            </a:r>
            <a:r>
              <a:rPr lang="en-GB" sz="1400" dirty="0" err="1"/>
              <a:t>etkileşimin</a:t>
            </a:r>
            <a:r>
              <a:rPr lang="en-GB" sz="1400" dirty="0"/>
              <a:t> </a:t>
            </a:r>
            <a:r>
              <a:rPr lang="en-GB" sz="1400" dirty="0" err="1"/>
              <a:t>parçasıdır</a:t>
            </a:r>
            <a:r>
              <a:rPr lang="en-GB" sz="1400" dirty="0"/>
              <a:t>.</a:t>
            </a:r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F6B27239-5A2D-C9D3-A64E-ABF3677474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94760" y="1092311"/>
            <a:ext cx="5183958" cy="38233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58075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9150" y="1594648"/>
            <a:ext cx="3227957" cy="2030144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7" name="Content Placeholder 2">
            <a:extLst>
              <a:ext uri="{FF2B5EF4-FFF2-40B4-BE49-F238E27FC236}">
                <a16:creationId xmlns:a16="http://schemas.microsoft.com/office/drawing/2014/main" id="{F0CDAEB0-9FE9-4D4E-B00B-13D57CCFA4D5}"/>
              </a:ext>
            </a:extLst>
          </p:cNvPr>
          <p:cNvSpPr txBox="1">
            <a:spLocks/>
          </p:cNvSpPr>
          <p:nvPr/>
        </p:nvSpPr>
        <p:spPr>
          <a:xfrm>
            <a:off x="4941114" y="1043418"/>
            <a:ext cx="3759421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/>
              <a:t>Böyle gruplarda uyarı sinyalleri grup üyelerinin tehditlere karşı tetikte olmalarını sağlar. Uyarı sinyalleri “ortak bilgi”dir. Sinyal verildiğinde potansiyel avcılar da dahil sinyali algılayan herhangi bir hayvan yarar sağlayabilir.</a:t>
            </a:r>
          </a:p>
          <a:p>
            <a:endParaRPr lang="en-GB"/>
          </a:p>
          <a:p>
            <a:r>
              <a:rPr lang="en-GB"/>
              <a:t>Aynı zamanda bu sinyaller, sinyal verenin üzerine istenmeyen veya pahalıya mal olabilecek dikkatleri de çekebilir.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947252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553A41F-6916-4B1F-BB39-4254EAADD61E}"/>
              </a:ext>
            </a:extLst>
          </p:cNvPr>
          <p:cNvSpPr txBox="1">
            <a:spLocks/>
          </p:cNvSpPr>
          <p:nvPr/>
        </p:nvSpPr>
        <p:spPr>
          <a:xfrm>
            <a:off x="430635" y="2046467"/>
            <a:ext cx="3511116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BBB21D4-40CD-4B4A-B5FD-B53B542E9C12}"/>
              </a:ext>
            </a:extLst>
          </p:cNvPr>
          <p:cNvSpPr txBox="1">
            <a:spLocks/>
          </p:cNvSpPr>
          <p:nvPr/>
        </p:nvSpPr>
        <p:spPr>
          <a:xfrm>
            <a:off x="167779" y="2642085"/>
            <a:ext cx="6102678" cy="42520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GB" dirty="0"/>
          </a:p>
          <a:p>
            <a:pPr algn="just">
              <a:buClr>
                <a:srgbClr val="000000"/>
              </a:buClr>
              <a:buFont typeface="Arial"/>
            </a:pP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Sahildeki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gümüşi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martıların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davranışları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besin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hırsızlığının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belirgin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bir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örneğidir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Bir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yengeci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veya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başka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bir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besini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bulan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ilk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martı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genellikle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onu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mideye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indiren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martı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değildir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endParaRPr lang="tr-TR" sz="1400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algn="just">
              <a:buClr>
                <a:srgbClr val="000000"/>
              </a:buClr>
              <a:buFont typeface="Arial"/>
            </a:pP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martılar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sürekli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olarak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yakınlarındaki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diğer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martıların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buldukları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besinlerle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ilgilenirler.Bir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parça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besin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bulan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martı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doymak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bilmeyen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grup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arkadaşlarının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dikkatini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mıknatıs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gibi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GB" sz="1400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çeker</a:t>
            </a:r>
            <a:r>
              <a:rPr lang="en-GB" sz="1400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</a:p>
        </p:txBody>
      </p:sp>
      <p:sp>
        <p:nvSpPr>
          <p:cNvPr id="3" name="Dikdörtgen 2"/>
          <p:cNvSpPr/>
          <p:nvPr/>
        </p:nvSpPr>
        <p:spPr>
          <a:xfrm>
            <a:off x="3074565" y="794551"/>
            <a:ext cx="4572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tr-TR" dirty="0"/>
              <a:t>Bundan yola çıkarak mantık çerçevesinde bakarsak, besin bulmanın iki temel yolu vardır:</a:t>
            </a:r>
          </a:p>
          <a:p>
            <a:pPr algn="just"/>
            <a:r>
              <a:rPr lang="tr-TR" dirty="0"/>
              <a:t>Bir hayvan besini kendisi bulabilir veya diğer hayvanların bulduğu besinden yararlanabilir.</a:t>
            </a:r>
          </a:p>
        </p:txBody>
      </p:sp>
      <p:pic>
        <p:nvPicPr>
          <p:cNvPr id="4" name="Resim 3">
            <a:extLst>
              <a:ext uri="{FF2B5EF4-FFF2-40B4-BE49-F238E27FC236}">
                <a16:creationId xmlns:a16="http://schemas.microsoft.com/office/drawing/2014/main" id="{19CFDD8E-7CAA-CDF4-D204-345869B9D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779" y="448518"/>
            <a:ext cx="2797343" cy="1875582"/>
          </a:xfrm>
          <a:prstGeom prst="rect">
            <a:avLst/>
          </a:prstGeom>
        </p:spPr>
      </p:pic>
      <p:pic>
        <p:nvPicPr>
          <p:cNvPr id="10" name="Resim 9">
            <a:extLst>
              <a:ext uri="{FF2B5EF4-FFF2-40B4-BE49-F238E27FC236}">
                <a16:creationId xmlns:a16="http://schemas.microsoft.com/office/drawing/2014/main" id="{D9481797-5F5C-1422-E4EA-92383D35353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84757" y="2724726"/>
            <a:ext cx="2674340" cy="2037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617841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23399</TotalTime>
  <Words>854</Words>
  <Application>Microsoft Office PowerPoint</Application>
  <PresentationFormat>Ekran Gösterisi (16:9)</PresentationFormat>
  <Paragraphs>88</Paragraphs>
  <Slides>23</Slides>
  <Notes>17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23</vt:i4>
      </vt:variant>
    </vt:vector>
  </HeadingPairs>
  <TitlesOfParts>
    <vt:vector size="28" baseType="lpstr">
      <vt:lpstr>Livvic</vt:lpstr>
      <vt:lpstr>Arial</vt:lpstr>
      <vt:lpstr>Pangolin</vt:lpstr>
      <vt:lpstr>Karla</vt:lpstr>
      <vt:lpstr>Doodle World Wildlife Day by Slidesgo</vt:lpstr>
      <vt:lpstr>PowerPoint Sunusu</vt:lpstr>
      <vt:lpstr>PowerPoint Sunusu</vt:lpstr>
      <vt:lpstr>PowerPoint Sunusu</vt:lpstr>
      <vt:lpstr>PowerPoint Sunusu</vt:lpstr>
      <vt:lpstr>PowerPoint Sunusu</vt:lpstr>
      <vt:lpstr>Besin Bulma</vt:lpstr>
      <vt:lpstr>PowerPoint Sunusu</vt:lpstr>
      <vt:lpstr>PowerPoint Sunusu</vt:lpstr>
      <vt:lpstr>PowerPoint Sunusu</vt:lpstr>
      <vt:lpstr>PowerPoint Sunusu</vt:lpstr>
      <vt:lpstr>PowerPoint Sunusu</vt:lpstr>
      <vt:lpstr>Karşılıklı Koruma</vt:lpstr>
      <vt:lpstr>PowerPoint Sunusu</vt:lpstr>
      <vt:lpstr>PowerPoint Sunusu</vt:lpstr>
      <vt:lpstr>Bencil Sürüler</vt:lpstr>
      <vt:lpstr>PowerPoint Sunusu</vt:lpstr>
      <vt:lpstr>Sosyal Gruplarda Baskınlık Hiyerarşisi</vt:lpstr>
      <vt:lpstr>PowerPoint Sunusu</vt:lpstr>
      <vt:lpstr>PowerPoint Sunusu</vt:lpstr>
      <vt:lpstr>PowerPoint Sunusu</vt:lpstr>
      <vt:lpstr>PowerPoint Sunusu</vt:lpstr>
      <vt:lpstr>PowerPoint Sunusu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132</cp:revision>
  <dcterms:modified xsi:type="dcterms:W3CDTF">2025-10-28T23:14:39Z</dcterms:modified>
</cp:coreProperties>
</file>