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4"/>
  </p:notesMasterIdLst>
  <p:sldIdLst>
    <p:sldId id="256" r:id="rId2"/>
    <p:sldId id="910" r:id="rId3"/>
    <p:sldId id="911" r:id="rId4"/>
    <p:sldId id="912" r:id="rId5"/>
    <p:sldId id="913" r:id="rId6"/>
    <p:sldId id="914" r:id="rId7"/>
    <p:sldId id="539" r:id="rId8"/>
    <p:sldId id="915" r:id="rId9"/>
    <p:sldId id="916" r:id="rId10"/>
    <p:sldId id="917" r:id="rId11"/>
    <p:sldId id="929" r:id="rId12"/>
    <p:sldId id="558" r:id="rId13"/>
    <p:sldId id="927" r:id="rId14"/>
    <p:sldId id="919" r:id="rId15"/>
    <p:sldId id="926" r:id="rId16"/>
    <p:sldId id="925" r:id="rId17"/>
    <p:sldId id="920" r:id="rId18"/>
    <p:sldId id="921" r:id="rId19"/>
    <p:sldId id="922" r:id="rId20"/>
    <p:sldId id="923" r:id="rId21"/>
    <p:sldId id="924" r:id="rId22"/>
    <p:sldId id="928" r:id="rId23"/>
  </p:sldIdLst>
  <p:sldSz cx="9144000" cy="5143500" type="screen16x9"/>
  <p:notesSz cx="6858000" cy="9144000"/>
  <p:embeddedFontLst>
    <p:embeddedFont>
      <p:font typeface="Karla" pitchFamily="2" charset="-94"/>
      <p:regular r:id="rId25"/>
    </p:embeddedFont>
    <p:embeddedFont>
      <p:font typeface="Livvic" pitchFamily="2" charset="-94"/>
      <p:regular r:id="rId26"/>
      <p:bold r:id="rId27"/>
      <p:italic r:id="rId28"/>
      <p:boldItalic r:id="rId29"/>
    </p:embeddedFont>
    <p:embeddedFont>
      <p:font typeface="Pangolin" panose="020B0604020202020204" charset="-94"/>
      <p:regular r:id="rId3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F1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5961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3B6A5-C8EF-40EE-B91C-A75C3CC5AE7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6844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29674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293767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29736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69252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386161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58772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5053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11986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87831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05547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32865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575091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77450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28687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35662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10083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93782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86724D-0C03-43EE-AD12-75057CCE6CFC}" type="datetimeFigureOut">
              <a:rPr lang="en-US" smtClean="0"/>
              <a:t>10/29/2025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70A89-7DAE-4B21-B3E0-C45580D6A6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158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8" r:id="rId3"/>
    <p:sldLayoutId id="2147483669" r:id="rId4"/>
    <p:sldLayoutId id="2147483677" r:id="rId5"/>
    <p:sldLayoutId id="2147483678" r:id="rId6"/>
    <p:sldLayoutId id="2147483679" r:id="rId7"/>
    <p:sldLayoutId id="2147483680" r:id="rId8"/>
    <p:sldLayoutId id="2147483684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9376" y="902762"/>
            <a:ext cx="3311287" cy="334206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5" name="Title 1">
            <a:extLst>
              <a:ext uri="{FF2B5EF4-FFF2-40B4-BE49-F238E27FC236}">
                <a16:creationId xmlns:a16="http://schemas.microsoft.com/office/drawing/2014/main" id="{F81404D6-60ED-4E5E-AE49-5F01FF6FAE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13086" y="901044"/>
            <a:ext cx="2450739" cy="572700"/>
          </a:xfrm>
        </p:spPr>
        <p:txBody>
          <a:bodyPr/>
          <a:lstStyle/>
          <a:p>
            <a:r>
              <a:rPr lang="en-GB" dirty="0"/>
              <a:t>KUR YAPMA</a:t>
            </a:r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7B0A05F5-4755-40DC-AE38-CFECB4882DD8}"/>
              </a:ext>
            </a:extLst>
          </p:cNvPr>
          <p:cNvSpPr txBox="1">
            <a:spLocks/>
          </p:cNvSpPr>
          <p:nvPr/>
        </p:nvSpPr>
        <p:spPr>
          <a:xfrm>
            <a:off x="4792366" y="1591461"/>
            <a:ext cx="4118994" cy="3014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Çoğu </a:t>
            </a:r>
            <a:r>
              <a:rPr lang="en-GB" dirty="0" err="1"/>
              <a:t>hayvanda</a:t>
            </a:r>
            <a:r>
              <a:rPr lang="en-GB" dirty="0"/>
              <a:t> </a:t>
            </a:r>
            <a:r>
              <a:rPr lang="en-GB" dirty="0" err="1"/>
              <a:t>kur</a:t>
            </a:r>
            <a:r>
              <a:rPr lang="en-GB" dirty="0"/>
              <a:t>, </a:t>
            </a:r>
            <a:r>
              <a:rPr lang="en-GB" dirty="0" err="1"/>
              <a:t>çiftleşmeden</a:t>
            </a:r>
            <a:r>
              <a:rPr lang="en-GB" dirty="0"/>
              <a:t> </a:t>
            </a:r>
            <a:r>
              <a:rPr lang="en-GB" dirty="0" err="1"/>
              <a:t>önce</a:t>
            </a:r>
            <a:r>
              <a:rPr lang="en-GB" dirty="0"/>
              <a:t> </a:t>
            </a:r>
            <a:r>
              <a:rPr lang="en-GB" dirty="0" err="1"/>
              <a:t>gelir</a:t>
            </a:r>
            <a:r>
              <a:rPr lang="en-GB" dirty="0"/>
              <a:t>. Kur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arasındaki</a:t>
            </a:r>
            <a:r>
              <a:rPr lang="en-GB" dirty="0"/>
              <a:t> </a:t>
            </a:r>
            <a:r>
              <a:rPr lang="en-GB" dirty="0" err="1"/>
              <a:t>bilgi</a:t>
            </a:r>
            <a:r>
              <a:rPr lang="en-GB" dirty="0"/>
              <a:t> </a:t>
            </a:r>
            <a:r>
              <a:rPr lang="en-GB" dirty="0" err="1"/>
              <a:t>değişimdir</a:t>
            </a:r>
            <a:r>
              <a:rPr lang="en-GB" dirty="0"/>
              <a:t>. </a:t>
            </a: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/>
              <a:t>Genel</a:t>
            </a:r>
            <a:r>
              <a:rPr lang="en-GB" dirty="0"/>
              <a:t> </a:t>
            </a:r>
            <a:r>
              <a:rPr lang="en-GB" dirty="0" err="1"/>
              <a:t>anlamda</a:t>
            </a:r>
            <a:r>
              <a:rPr lang="en-GB" dirty="0"/>
              <a:t> </a:t>
            </a:r>
            <a:r>
              <a:rPr lang="en-GB" dirty="0" err="1"/>
              <a:t>kur</a:t>
            </a:r>
            <a:r>
              <a:rPr lang="en-GB" dirty="0"/>
              <a:t>, </a:t>
            </a:r>
            <a:r>
              <a:rPr lang="en-GB" dirty="0" err="1"/>
              <a:t>aynı</a:t>
            </a:r>
            <a:r>
              <a:rPr lang="en-GB" dirty="0"/>
              <a:t> </a:t>
            </a:r>
            <a:r>
              <a:rPr lang="en-GB" dirty="0" err="1"/>
              <a:t>tür</a:t>
            </a:r>
            <a:r>
              <a:rPr lang="en-GB" dirty="0"/>
              <a:t> </a:t>
            </a:r>
            <a:r>
              <a:rPr lang="en-GB" dirty="0" err="1"/>
              <a:t>hayvanla</a:t>
            </a:r>
            <a:r>
              <a:rPr lang="en-GB" dirty="0"/>
              <a:t> </a:t>
            </a:r>
            <a:r>
              <a:rPr lang="en-GB" dirty="0" err="1"/>
              <a:t>çiftleşmeyi</a:t>
            </a:r>
            <a:r>
              <a:rPr lang="en-GB" dirty="0"/>
              <a:t> </a:t>
            </a:r>
            <a:r>
              <a:rPr lang="en-GB" dirty="0" err="1"/>
              <a:t>garanti</a:t>
            </a:r>
            <a:r>
              <a:rPr lang="en-GB" dirty="0"/>
              <a:t> </a:t>
            </a:r>
            <a:r>
              <a:rPr lang="en-GB" dirty="0" err="1"/>
              <a:t>altına</a:t>
            </a:r>
            <a:r>
              <a:rPr lang="en-GB" dirty="0"/>
              <a:t> </a:t>
            </a:r>
            <a:r>
              <a:rPr lang="en-GB" dirty="0" err="1"/>
              <a:t>almak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dişiye</a:t>
            </a:r>
            <a:r>
              <a:rPr lang="en-GB" dirty="0"/>
              <a:t> </a:t>
            </a:r>
            <a:r>
              <a:rPr lang="en-GB" dirty="0" err="1"/>
              <a:t>olanak</a:t>
            </a:r>
            <a:r>
              <a:rPr lang="en-GB" dirty="0"/>
              <a:t> </a:t>
            </a:r>
            <a:r>
              <a:rPr lang="en-GB" dirty="0" err="1"/>
              <a:t>sağlayan</a:t>
            </a:r>
            <a:r>
              <a:rPr lang="en-GB" dirty="0"/>
              <a:t> </a:t>
            </a:r>
            <a:r>
              <a:rPr lang="en-GB" dirty="0" err="1"/>
              <a:t>sinyalleri</a:t>
            </a:r>
            <a:r>
              <a:rPr lang="en-GB" dirty="0"/>
              <a:t> </a:t>
            </a:r>
            <a:r>
              <a:rPr lang="en-GB" dirty="0" err="1"/>
              <a:t>içerir</a:t>
            </a:r>
            <a:r>
              <a:rPr lang="en-GB" dirty="0"/>
              <a:t>.</a:t>
            </a:r>
            <a:br>
              <a:rPr lang="en-GB" dirty="0"/>
            </a:br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Kur </a:t>
            </a:r>
            <a:r>
              <a:rPr lang="en-GB" dirty="0" err="1"/>
              <a:t>aynı</a:t>
            </a:r>
            <a:r>
              <a:rPr lang="en-GB" dirty="0"/>
              <a:t> </a:t>
            </a:r>
            <a:r>
              <a:rPr lang="en-GB" dirty="0" err="1"/>
              <a:t>zamanda</a:t>
            </a:r>
            <a:r>
              <a:rPr lang="en-GB" dirty="0"/>
              <a:t> </a:t>
            </a:r>
            <a:r>
              <a:rPr lang="en-GB" dirty="0" err="1"/>
              <a:t>akraba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çiftleşmesini</a:t>
            </a:r>
            <a:r>
              <a:rPr lang="en-GB" dirty="0"/>
              <a:t> </a:t>
            </a:r>
            <a:r>
              <a:rPr lang="en-GB" dirty="0" err="1"/>
              <a:t>engelleyen</a:t>
            </a:r>
            <a:r>
              <a:rPr lang="en-GB" dirty="0"/>
              <a:t> </a:t>
            </a:r>
            <a:r>
              <a:rPr lang="en-GB" dirty="0" err="1"/>
              <a:t>sinyaller</a:t>
            </a:r>
            <a:r>
              <a:rPr lang="en-GB" dirty="0"/>
              <a:t> de </a:t>
            </a:r>
            <a:r>
              <a:rPr lang="en-GB" dirty="0" err="1"/>
              <a:t>içerir</a:t>
            </a:r>
            <a:r>
              <a:rPr lang="en-GB" dirty="0"/>
              <a:t>. </a:t>
            </a:r>
            <a:br>
              <a:rPr lang="en-GB" dirty="0"/>
            </a:br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DAVRANIŞSAL İZOLASYON*</a:t>
            </a:r>
          </a:p>
        </p:txBody>
      </p:sp>
    </p:spTree>
    <p:extLst>
      <p:ext uri="{BB962C8B-B14F-4D97-AF65-F5344CB8AC3E}">
        <p14:creationId xmlns:p14="http://schemas.microsoft.com/office/powerpoint/2010/main" val="42863341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etin kutusu 4"/>
          <p:cNvSpPr txBox="1"/>
          <p:nvPr/>
        </p:nvSpPr>
        <p:spPr>
          <a:xfrm>
            <a:off x="4110605" y="2663756"/>
            <a:ext cx="1677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Kaplan Böcekleri</a:t>
            </a:r>
          </a:p>
        </p:txBody>
      </p:sp>
      <p:sp>
        <p:nvSpPr>
          <p:cNvPr id="9" name="Metin kutusu 8"/>
          <p:cNvSpPr txBox="1"/>
          <p:nvPr/>
        </p:nvSpPr>
        <p:spPr>
          <a:xfrm>
            <a:off x="6914626" y="2663757"/>
            <a:ext cx="19280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Soyguncu Sinekleri</a:t>
            </a:r>
          </a:p>
        </p:txBody>
      </p:sp>
      <p:sp>
        <p:nvSpPr>
          <p:cNvPr id="10" name="Metin kutusu 9"/>
          <p:cNvSpPr txBox="1"/>
          <p:nvPr/>
        </p:nvSpPr>
        <p:spPr>
          <a:xfrm>
            <a:off x="4346196" y="4664894"/>
            <a:ext cx="12066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Su</a:t>
            </a:r>
            <a:r>
              <a:rPr lang="tr-TR" dirty="0"/>
              <a:t> </a:t>
            </a:r>
            <a:r>
              <a:rPr lang="tr-TR" dirty="0">
                <a:solidFill>
                  <a:schemeClr val="bg1"/>
                </a:solidFill>
              </a:rPr>
              <a:t>Böcekleri</a:t>
            </a:r>
          </a:p>
        </p:txBody>
      </p:sp>
      <p:sp>
        <p:nvSpPr>
          <p:cNvPr id="11" name="Metin kutusu 10"/>
          <p:cNvSpPr txBox="1"/>
          <p:nvPr/>
        </p:nvSpPr>
        <p:spPr>
          <a:xfrm>
            <a:off x="7421190" y="4664894"/>
            <a:ext cx="9149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Kırkayak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063" y="1140901"/>
            <a:ext cx="7933069" cy="3405931"/>
          </a:xfrm>
          <a:prstGeom prst="rect">
            <a:avLst/>
          </a:prstGeom>
        </p:spPr>
      </p:pic>
      <p:sp>
        <p:nvSpPr>
          <p:cNvPr id="6" name="Metin kutusu 5"/>
          <p:cNvSpPr txBox="1"/>
          <p:nvPr/>
        </p:nvSpPr>
        <p:spPr>
          <a:xfrm>
            <a:off x="671119" y="3951215"/>
            <a:ext cx="2181138" cy="307777"/>
          </a:xfrm>
          <a:prstGeom prst="rect">
            <a:avLst/>
          </a:prstGeom>
          <a:solidFill>
            <a:srgbClr val="F7F1E6"/>
          </a:solidFill>
        </p:spPr>
        <p:txBody>
          <a:bodyPr wrap="square" rtlCol="0">
            <a:spAutoFit/>
          </a:bodyPr>
          <a:lstStyle/>
          <a:p>
            <a:r>
              <a:rPr lang="tr-TR" dirty="0"/>
              <a:t>Nötr erkek rengi</a:t>
            </a:r>
          </a:p>
        </p:txBody>
      </p:sp>
      <p:sp>
        <p:nvSpPr>
          <p:cNvPr id="12" name="Metin kutusu 11"/>
          <p:cNvSpPr txBox="1"/>
          <p:nvPr/>
        </p:nvSpPr>
        <p:spPr>
          <a:xfrm>
            <a:off x="3020036" y="3858580"/>
            <a:ext cx="2181138" cy="523220"/>
          </a:xfrm>
          <a:prstGeom prst="rect">
            <a:avLst/>
          </a:prstGeom>
          <a:solidFill>
            <a:srgbClr val="F7F1E6"/>
          </a:solidFill>
        </p:spPr>
        <p:txBody>
          <a:bodyPr wrap="square" rtlCol="0">
            <a:spAutoFit/>
          </a:bodyPr>
          <a:lstStyle/>
          <a:p>
            <a:pPr algn="ctr"/>
            <a:r>
              <a:rPr lang="tr-TR" dirty="0"/>
              <a:t>Dişileri cezbeden Turuncu-Siyah</a:t>
            </a:r>
          </a:p>
        </p:txBody>
      </p:sp>
      <p:sp>
        <p:nvSpPr>
          <p:cNvPr id="13" name="Metin kutusu 12"/>
          <p:cNvSpPr txBox="1"/>
          <p:nvPr/>
        </p:nvSpPr>
        <p:spPr>
          <a:xfrm>
            <a:off x="5552813" y="3868660"/>
            <a:ext cx="2783319" cy="523220"/>
          </a:xfrm>
          <a:prstGeom prst="rect">
            <a:avLst/>
          </a:prstGeom>
          <a:solidFill>
            <a:srgbClr val="F7F1E6"/>
          </a:solidFill>
        </p:spPr>
        <p:txBody>
          <a:bodyPr wrap="square" rtlCol="0">
            <a:spAutoFit/>
          </a:bodyPr>
          <a:lstStyle/>
          <a:p>
            <a:pPr algn="ctr"/>
            <a:r>
              <a:rPr lang="tr-TR" dirty="0"/>
              <a:t>Erkeklere karşı </a:t>
            </a:r>
            <a:r>
              <a:rPr lang="tr-TR" dirty="0" err="1"/>
              <a:t>agresyon</a:t>
            </a:r>
            <a:r>
              <a:rPr lang="tr-TR" dirty="0"/>
              <a:t> belirtisi Sarı-Kırmızı</a:t>
            </a:r>
          </a:p>
        </p:txBody>
      </p:sp>
    </p:spTree>
    <p:extLst>
      <p:ext uri="{BB962C8B-B14F-4D97-AF65-F5344CB8AC3E}">
        <p14:creationId xmlns:p14="http://schemas.microsoft.com/office/powerpoint/2010/main" val="32304754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3801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9875158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8061" y="884470"/>
            <a:ext cx="3312603" cy="332422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7" name="Metin kutusu 1616"/>
          <p:cNvSpPr txBox="1"/>
          <p:nvPr/>
        </p:nvSpPr>
        <p:spPr>
          <a:xfrm>
            <a:off x="4791051" y="884470"/>
            <a:ext cx="3967992" cy="4185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dirty="0"/>
              <a:t>Bu erkek yeşilbaş ördeği birçok kuş türü erkeğinin eşleri çekmek için parlak renkleri nasıl kullandığının mükemmel bir örneğidir. </a:t>
            </a:r>
          </a:p>
          <a:p>
            <a:pPr algn="just"/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tr-TR" dirty="0"/>
              <a:t>Canlı renkli baş, parlak kahverengi göğüs ve kırmızımsı-turuncu ayakların kontrastına dikkat ediniz. Erkeklerin bu renkleri oluşturma yetenekleri, onların beslenme durumlarından ve parazitlerle </a:t>
            </a:r>
            <a:r>
              <a:rPr lang="tr-TR" dirty="0" err="1"/>
              <a:t>enfekte</a:t>
            </a:r>
            <a:r>
              <a:rPr lang="tr-TR" dirty="0"/>
              <a:t> olup olmadıklarından etkilenebilmektedir.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tr-TR" dirty="0"/>
              <a:t>Parlak </a:t>
            </a:r>
            <a:r>
              <a:rPr lang="tr-TR" dirty="0" err="1"/>
              <a:t>renki</a:t>
            </a:r>
            <a:r>
              <a:rPr lang="tr-TR" dirty="0"/>
              <a:t> erkekleri seçen dişiler, onların olası eşindeki iyi genlere işaret eden özellikler üzerinde kilit rol oynayabilirler. Teorik olarak, kötü beslenmiş veya </a:t>
            </a:r>
            <a:r>
              <a:rPr lang="tr-TR" dirty="0" err="1"/>
              <a:t>enfekte</a:t>
            </a:r>
            <a:r>
              <a:rPr lang="tr-TR" dirty="0"/>
              <a:t> erkekler, canlı renkte sağlıklı tüy oluşturamayabilirler, o zaman renklenme, erkeğin çevresinde onu başarılı kılan genleri taşıdığı dürüst bir sinyal olur.</a:t>
            </a:r>
          </a:p>
        </p:txBody>
      </p:sp>
    </p:spTree>
    <p:extLst>
      <p:ext uri="{BB962C8B-B14F-4D97-AF65-F5344CB8AC3E}">
        <p14:creationId xmlns:p14="http://schemas.microsoft.com/office/powerpoint/2010/main" val="28934228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3052" y="2284228"/>
            <a:ext cx="4480948" cy="2859272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4480948" cy="285927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4068270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>
            <a:extLst>
              <a:ext uri="{FF2B5EF4-FFF2-40B4-BE49-F238E27FC236}">
                <a16:creationId xmlns:a16="http://schemas.microsoft.com/office/drawing/2014/main" id="{752FF341-70CC-DD80-D7ED-EED75CA04E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190" y="584029"/>
            <a:ext cx="7225990" cy="3853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6061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7411" y="1253142"/>
            <a:ext cx="3304055" cy="2839849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87A328E4-E8E3-4940-8791-93363C93E204}"/>
              </a:ext>
            </a:extLst>
          </p:cNvPr>
          <p:cNvSpPr txBox="1">
            <a:spLocks/>
          </p:cNvSpPr>
          <p:nvPr/>
        </p:nvSpPr>
        <p:spPr>
          <a:xfrm>
            <a:off x="208573" y="0"/>
            <a:ext cx="2400404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/>
              <a:t>Çiftleşme </a:t>
            </a:r>
            <a:r>
              <a:rPr lang="en-GB" dirty="0" err="1"/>
              <a:t>sistemleri</a:t>
            </a:r>
            <a:r>
              <a:rPr lang="en-GB" dirty="0"/>
              <a:t>, </a:t>
            </a:r>
            <a:r>
              <a:rPr lang="en-GB" dirty="0" err="1"/>
              <a:t>sahtekarlığı</a:t>
            </a:r>
            <a:r>
              <a:rPr lang="en-GB" dirty="0"/>
              <a:t> </a:t>
            </a:r>
            <a:r>
              <a:rPr lang="en-GB" dirty="0" err="1"/>
              <a:t>ortaya</a:t>
            </a:r>
            <a:r>
              <a:rPr lang="en-GB" dirty="0"/>
              <a:t> </a:t>
            </a:r>
            <a:r>
              <a:rPr lang="en-GB" dirty="0" err="1"/>
              <a:t>çıkarabilir</a:t>
            </a:r>
            <a:r>
              <a:rPr lang="en-GB" dirty="0"/>
              <a:t>. Bu </a:t>
            </a:r>
            <a:r>
              <a:rPr lang="en-GB" dirty="0" err="1"/>
              <a:t>iki</a:t>
            </a:r>
            <a:r>
              <a:rPr lang="en-GB" dirty="0"/>
              <a:t> </a:t>
            </a:r>
            <a:r>
              <a:rPr lang="en-GB" dirty="0" err="1"/>
              <a:t>tiptir</a:t>
            </a:r>
            <a:r>
              <a:rPr lang="en-GB" dirty="0"/>
              <a:t>. </a:t>
            </a:r>
            <a:r>
              <a:rPr lang="en-GB" dirty="0" err="1"/>
              <a:t>İlki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seçiminde</a:t>
            </a:r>
            <a:r>
              <a:rPr lang="en-GB" dirty="0"/>
              <a:t> </a:t>
            </a:r>
            <a:r>
              <a:rPr lang="en-GB" dirty="0" err="1"/>
              <a:t>vasfın</a:t>
            </a:r>
            <a:r>
              <a:rPr lang="en-GB" dirty="0"/>
              <a:t> </a:t>
            </a:r>
            <a:r>
              <a:rPr lang="en-GB" dirty="0" err="1"/>
              <a:t>yanlış</a:t>
            </a:r>
            <a:r>
              <a:rPr lang="en-GB" dirty="0"/>
              <a:t> </a:t>
            </a:r>
            <a:r>
              <a:rPr lang="en-GB" dirty="0" err="1"/>
              <a:t>temsilidir</a:t>
            </a:r>
            <a:r>
              <a:rPr lang="en-GB" dirty="0"/>
              <a:t>. </a:t>
            </a:r>
            <a:r>
              <a:rPr lang="en-GB" dirty="0" err="1"/>
              <a:t>Erkeklerin</a:t>
            </a:r>
            <a:r>
              <a:rPr lang="en-GB" dirty="0"/>
              <a:t> </a:t>
            </a:r>
            <a:r>
              <a:rPr lang="en-GB" dirty="0" err="1"/>
              <a:t>ebeveyn</a:t>
            </a:r>
            <a:r>
              <a:rPr lang="en-GB" dirty="0"/>
              <a:t> </a:t>
            </a:r>
            <a:r>
              <a:rPr lang="en-GB" dirty="0" err="1"/>
              <a:t>bakımına</a:t>
            </a:r>
            <a:r>
              <a:rPr lang="en-GB" dirty="0"/>
              <a:t> </a:t>
            </a:r>
            <a:r>
              <a:rPr lang="en-GB" dirty="0" err="1"/>
              <a:t>iştirak</a:t>
            </a:r>
            <a:r>
              <a:rPr lang="en-GB" dirty="0"/>
              <a:t> </a:t>
            </a:r>
            <a:r>
              <a:rPr lang="en-GB" dirty="0" err="1"/>
              <a:t>ettiği</a:t>
            </a:r>
            <a:r>
              <a:rPr lang="en-GB" dirty="0"/>
              <a:t> </a:t>
            </a:r>
            <a:r>
              <a:rPr lang="en-GB" dirty="0" err="1"/>
              <a:t>türlerde</a:t>
            </a:r>
            <a:r>
              <a:rPr lang="en-GB" dirty="0"/>
              <a:t>, </a:t>
            </a:r>
            <a:r>
              <a:rPr lang="en-GB" dirty="0" err="1"/>
              <a:t>erkekler</a:t>
            </a:r>
            <a:r>
              <a:rPr lang="en-GB" dirty="0"/>
              <a:t> </a:t>
            </a:r>
            <a:r>
              <a:rPr lang="en-GB" dirty="0" err="1"/>
              <a:t>ister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eşe</a:t>
            </a:r>
            <a:r>
              <a:rPr lang="en-GB" dirty="0"/>
              <a:t> </a:t>
            </a:r>
            <a:r>
              <a:rPr lang="en-GB" dirty="0" err="1"/>
              <a:t>sahip</a:t>
            </a:r>
            <a:r>
              <a:rPr lang="en-GB" dirty="0"/>
              <a:t> </a:t>
            </a:r>
            <a:r>
              <a:rPr lang="en-GB" dirty="0" err="1"/>
              <a:t>olsun</a:t>
            </a:r>
            <a:r>
              <a:rPr lang="en-GB" dirty="0"/>
              <a:t> </a:t>
            </a:r>
            <a:r>
              <a:rPr lang="en-GB" dirty="0" err="1"/>
              <a:t>ister</a:t>
            </a:r>
            <a:r>
              <a:rPr lang="en-GB" dirty="0"/>
              <a:t> </a:t>
            </a:r>
            <a:r>
              <a:rPr lang="en-GB" dirty="0" err="1"/>
              <a:t>yavrunun</a:t>
            </a:r>
            <a:r>
              <a:rPr lang="en-GB" dirty="0"/>
              <a:t> </a:t>
            </a:r>
            <a:r>
              <a:rPr lang="en-GB" dirty="0" err="1"/>
              <a:t>bakımı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zaman </a:t>
            </a:r>
            <a:r>
              <a:rPr lang="en-GB" dirty="0" err="1"/>
              <a:t>harcıyor</a:t>
            </a:r>
            <a:r>
              <a:rPr lang="en-GB" dirty="0"/>
              <a:t> </a:t>
            </a:r>
            <a:r>
              <a:rPr lang="en-GB" dirty="0" err="1"/>
              <a:t>olsun</a:t>
            </a:r>
            <a:r>
              <a:rPr lang="en-GB" dirty="0"/>
              <a:t> </a:t>
            </a:r>
            <a:r>
              <a:rPr lang="en-GB" dirty="0" err="1"/>
              <a:t>aldatabilirler</a:t>
            </a:r>
            <a:r>
              <a:rPr lang="en-GB" dirty="0"/>
              <a:t>.</a:t>
            </a:r>
          </a:p>
          <a:p>
            <a:pPr marL="171450" indent="-171450" algn="just"/>
            <a:endParaRPr lang="en-GB" dirty="0"/>
          </a:p>
          <a:p>
            <a:pPr algn="just"/>
            <a:r>
              <a:rPr lang="en-GB" dirty="0" err="1"/>
              <a:t>Eşli</a:t>
            </a:r>
            <a:r>
              <a:rPr lang="en-GB" dirty="0"/>
              <a:t> </a:t>
            </a:r>
            <a:r>
              <a:rPr lang="en-GB" dirty="0" err="1"/>
              <a:t>erkeklerin</a:t>
            </a:r>
            <a:r>
              <a:rPr lang="en-GB" dirty="0"/>
              <a:t> </a:t>
            </a:r>
            <a:r>
              <a:rPr lang="en-GB" dirty="0" err="1"/>
              <a:t>bu</a:t>
            </a:r>
            <a:r>
              <a:rPr lang="en-GB" dirty="0"/>
              <a:t> </a:t>
            </a:r>
            <a:r>
              <a:rPr lang="en-GB" dirty="0" err="1"/>
              <a:t>gerçeği</a:t>
            </a:r>
            <a:r>
              <a:rPr lang="en-GB" dirty="0"/>
              <a:t> </a:t>
            </a:r>
            <a:r>
              <a:rPr lang="en-GB" dirty="0" err="1"/>
              <a:t>örtmesi</a:t>
            </a:r>
            <a:r>
              <a:rPr lang="en-GB" dirty="0"/>
              <a:t> </a:t>
            </a:r>
            <a:r>
              <a:rPr lang="en-GB" dirty="0" err="1"/>
              <a:t>beklenir</a:t>
            </a:r>
            <a:r>
              <a:rPr lang="en-GB" dirty="0"/>
              <a:t> </a:t>
            </a:r>
            <a:r>
              <a:rPr lang="en-GB" dirty="0" err="1"/>
              <a:t>çünkü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fazla</a:t>
            </a:r>
            <a:r>
              <a:rPr lang="en-GB" dirty="0"/>
              <a:t> </a:t>
            </a:r>
            <a:r>
              <a:rPr lang="en-GB" dirty="0" err="1"/>
              <a:t>çiftleşmek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çekicilikleri</a:t>
            </a:r>
            <a:r>
              <a:rPr lang="en-GB" dirty="0"/>
              <a:t>, </a:t>
            </a:r>
            <a:r>
              <a:rPr lang="en-GB" dirty="0" err="1"/>
              <a:t>kısmen</a:t>
            </a:r>
            <a:r>
              <a:rPr lang="en-GB" dirty="0"/>
              <a:t> </a:t>
            </a:r>
            <a:r>
              <a:rPr lang="en-GB" dirty="0" err="1"/>
              <a:t>onların</a:t>
            </a:r>
            <a:r>
              <a:rPr lang="en-GB" dirty="0"/>
              <a:t> </a:t>
            </a:r>
            <a:r>
              <a:rPr lang="en-GB" dirty="0" err="1"/>
              <a:t>yavru</a:t>
            </a:r>
            <a:r>
              <a:rPr lang="en-GB" dirty="0"/>
              <a:t> </a:t>
            </a:r>
            <a:r>
              <a:rPr lang="en-GB" dirty="0" err="1"/>
              <a:t>bakımına</a:t>
            </a:r>
            <a:r>
              <a:rPr lang="en-GB" dirty="0"/>
              <a:t> </a:t>
            </a:r>
            <a:r>
              <a:rPr lang="en-GB" dirty="0" err="1"/>
              <a:t>potansiyel</a:t>
            </a:r>
            <a:r>
              <a:rPr lang="en-GB" dirty="0"/>
              <a:t> </a:t>
            </a:r>
            <a:r>
              <a:rPr lang="en-GB" dirty="0" err="1"/>
              <a:t>katkı</a:t>
            </a:r>
            <a:r>
              <a:rPr lang="en-GB" dirty="0"/>
              <a:t> </a:t>
            </a:r>
            <a:r>
              <a:rPr lang="en-GB" dirty="0" err="1"/>
              <a:t>sağlamalarına</a:t>
            </a:r>
            <a:r>
              <a:rPr lang="en-GB" dirty="0"/>
              <a:t> </a:t>
            </a:r>
            <a:r>
              <a:rPr lang="en-GB" dirty="0" err="1"/>
              <a:t>bağlıdır</a:t>
            </a:r>
            <a:r>
              <a:rPr lang="en-GB" dirty="0"/>
              <a:t>.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4B412F42-1019-4B45-92C3-3A6ADF7A9DB8}"/>
              </a:ext>
            </a:extLst>
          </p:cNvPr>
          <p:cNvSpPr txBox="1">
            <a:spLocks/>
          </p:cNvSpPr>
          <p:nvPr/>
        </p:nvSpPr>
        <p:spPr>
          <a:xfrm>
            <a:off x="6426678" y="1253142"/>
            <a:ext cx="2408081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/>
              <a:t>Sahtekarlığın ikinci tipi ise dişilerde olur. Erkeklerin aksine dişilerin yalnız bir erkekle çiftleştiklerini göstermeleri gerekir. Bunun yanında bazı sebeplerden ötürü dişi eşten memnun kalmayabilir ve başka eş arayışına girişebilir.</a:t>
            </a:r>
            <a:br>
              <a:rPr lang="en-GB"/>
            </a:br>
            <a:endParaRPr lang="en-GB"/>
          </a:p>
          <a:p>
            <a:r>
              <a:rPr lang="en-GB"/>
              <a:t>Dişiler yavru katilliğini engelleyebilmek adına bunu gizlerler. Bazı türlerde erkekler yavruların kendinden olduğuna emin değillerse genellikle bu yavruları öldürürler.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908638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7" name="Title 4">
            <a:extLst>
              <a:ext uri="{FF2B5EF4-FFF2-40B4-BE49-F238E27FC236}">
                <a16:creationId xmlns:a16="http://schemas.microsoft.com/office/drawing/2014/main" id="{66B7BD39-5A47-474A-B125-1FDB33ED81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87440" y="1240890"/>
            <a:ext cx="4438929" cy="572700"/>
          </a:xfrm>
        </p:spPr>
        <p:txBody>
          <a:bodyPr/>
          <a:lstStyle/>
          <a:p>
            <a:pPr algn="ctr"/>
            <a:r>
              <a:rPr lang="en-GB" dirty="0"/>
              <a:t>MONOGAMİ</a:t>
            </a:r>
          </a:p>
        </p:txBody>
      </p:sp>
      <p:sp>
        <p:nvSpPr>
          <p:cNvPr id="4" name="Dikdörtgen 3"/>
          <p:cNvSpPr/>
          <p:nvPr/>
        </p:nvSpPr>
        <p:spPr>
          <a:xfrm>
            <a:off x="5029200" y="1975538"/>
            <a:ext cx="4114800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b="1" dirty="0"/>
              <a:t>Monogami; </a:t>
            </a:r>
            <a:r>
              <a:rPr lang="en-GB" dirty="0" err="1"/>
              <a:t>tek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tek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erkeğin</a:t>
            </a:r>
            <a:r>
              <a:rPr lang="en-GB" dirty="0"/>
              <a:t> </a:t>
            </a:r>
            <a:r>
              <a:rPr lang="en-GB" dirty="0" err="1"/>
              <a:t>çiftleşmesidir</a:t>
            </a:r>
            <a:r>
              <a:rPr lang="en-GB" dirty="0"/>
              <a:t>. </a:t>
            </a:r>
            <a:r>
              <a:rPr lang="en-GB" dirty="0" err="1"/>
              <a:t>Kuşlarda</a:t>
            </a:r>
            <a:r>
              <a:rPr lang="en-GB" dirty="0"/>
              <a:t> </a:t>
            </a:r>
            <a:r>
              <a:rPr lang="en-GB" dirty="0" err="1"/>
              <a:t>yaygındır</a:t>
            </a:r>
            <a:r>
              <a:rPr lang="en-GB" dirty="0"/>
              <a:t> </a:t>
            </a:r>
            <a:r>
              <a:rPr lang="en-GB" dirty="0" err="1"/>
              <a:t>fakat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canlılarda</a:t>
            </a:r>
            <a:r>
              <a:rPr lang="en-GB" dirty="0"/>
              <a:t> </a:t>
            </a:r>
            <a:r>
              <a:rPr lang="en-GB" dirty="0" err="1"/>
              <a:t>nadirdir</a:t>
            </a:r>
            <a:r>
              <a:rPr lang="en-GB" dirty="0"/>
              <a:t>.</a:t>
            </a:r>
            <a:br>
              <a:rPr lang="en-GB" dirty="0"/>
            </a:br>
            <a:endParaRPr lang="en-GB" dirty="0"/>
          </a:p>
          <a:p>
            <a:r>
              <a:rPr lang="en-GB" dirty="0" err="1"/>
              <a:t>Teorik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eşlerin</a:t>
            </a:r>
            <a:r>
              <a:rPr lang="en-GB" dirty="0"/>
              <a:t> her </a:t>
            </a:r>
            <a:r>
              <a:rPr lang="en-GB" dirty="0" err="1"/>
              <a:t>ikisi</a:t>
            </a:r>
            <a:r>
              <a:rPr lang="en-GB" dirty="0"/>
              <a:t> de </a:t>
            </a:r>
            <a:r>
              <a:rPr lang="en-GB" dirty="0" err="1"/>
              <a:t>yavru</a:t>
            </a:r>
            <a:r>
              <a:rPr lang="en-GB" dirty="0"/>
              <a:t> </a:t>
            </a:r>
            <a:r>
              <a:rPr lang="en-GB" dirty="0" err="1"/>
              <a:t>bakma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müşterek</a:t>
            </a:r>
            <a:r>
              <a:rPr lang="en-GB" dirty="0"/>
              <a:t> </a:t>
            </a:r>
            <a:r>
              <a:rPr lang="en-GB" dirty="0" err="1"/>
              <a:t>savunmaya</a:t>
            </a:r>
            <a:r>
              <a:rPr lang="en-GB" dirty="0"/>
              <a:t> </a:t>
            </a:r>
            <a:r>
              <a:rPr lang="en-GB" dirty="0" err="1"/>
              <a:t>katkıda</a:t>
            </a:r>
            <a:r>
              <a:rPr lang="en-GB" dirty="0"/>
              <a:t> </a:t>
            </a:r>
            <a:r>
              <a:rPr lang="en-GB" dirty="0" err="1"/>
              <a:t>bulunmayı</a:t>
            </a:r>
            <a:r>
              <a:rPr lang="en-GB" dirty="0"/>
              <a:t> </a:t>
            </a:r>
            <a:r>
              <a:rPr lang="en-GB" dirty="0" err="1"/>
              <a:t>sağlar</a:t>
            </a:r>
            <a:r>
              <a:rPr lang="en-GB" dirty="0"/>
              <a:t>.</a:t>
            </a:r>
            <a:br>
              <a:rPr lang="en-GB" dirty="0"/>
            </a:br>
            <a:endParaRPr lang="en-GB" dirty="0"/>
          </a:p>
          <a:p>
            <a:r>
              <a:rPr lang="en-GB" dirty="0" err="1"/>
              <a:t>Monogamöz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çiftte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korumasi</a:t>
            </a:r>
            <a:r>
              <a:rPr lang="en-GB" dirty="0"/>
              <a:t>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tıkaçları</a:t>
            </a:r>
            <a:r>
              <a:rPr lang="en-GB" dirty="0"/>
              <a:t>, </a:t>
            </a:r>
            <a:r>
              <a:rPr lang="en-GB" dirty="0" err="1"/>
              <a:t>uzamış</a:t>
            </a:r>
            <a:r>
              <a:rPr lang="en-GB" dirty="0"/>
              <a:t> </a:t>
            </a:r>
            <a:r>
              <a:rPr lang="en-GB" dirty="0" err="1"/>
              <a:t>çiftleşme</a:t>
            </a:r>
            <a:r>
              <a:rPr lang="en-GB" dirty="0"/>
              <a:t>, </a:t>
            </a:r>
            <a:r>
              <a:rPr lang="en-GB" dirty="0" err="1"/>
              <a:t>saldırgan</a:t>
            </a:r>
            <a:r>
              <a:rPr lang="en-GB" dirty="0"/>
              <a:t> </a:t>
            </a:r>
            <a:r>
              <a:rPr lang="en-GB" dirty="0" err="1"/>
              <a:t>davranış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babalığın</a:t>
            </a:r>
            <a:r>
              <a:rPr lang="en-GB" dirty="0"/>
              <a:t> </a:t>
            </a:r>
            <a:r>
              <a:rPr lang="en-GB" dirty="0" err="1"/>
              <a:t>belirsizliğinde</a:t>
            </a:r>
            <a:r>
              <a:rPr lang="en-GB" dirty="0"/>
              <a:t> </a:t>
            </a:r>
            <a:r>
              <a:rPr lang="en-GB" dirty="0" err="1"/>
              <a:t>kısıtlı</a:t>
            </a:r>
            <a:r>
              <a:rPr lang="en-GB" dirty="0"/>
              <a:t> </a:t>
            </a:r>
            <a:r>
              <a:rPr lang="en-GB" dirty="0" err="1"/>
              <a:t>ebeveyn</a:t>
            </a:r>
            <a:r>
              <a:rPr lang="en-GB" dirty="0"/>
              <a:t> </a:t>
            </a:r>
            <a:r>
              <a:rPr lang="en-GB" dirty="0" err="1"/>
              <a:t>bakımı</a:t>
            </a:r>
            <a:r>
              <a:rPr lang="en-GB" dirty="0"/>
              <a:t> </a:t>
            </a:r>
            <a:r>
              <a:rPr lang="en-GB" dirty="0" err="1"/>
              <a:t>vardır</a:t>
            </a:r>
            <a:r>
              <a:rPr lang="en-GB" dirty="0"/>
              <a:t>.</a:t>
            </a: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3792" y="951571"/>
            <a:ext cx="3263316" cy="3259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19769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0030" y="1278175"/>
            <a:ext cx="5535648" cy="3694496"/>
          </a:xfrm>
          <a:prstGeom prst="rect">
            <a:avLst/>
          </a:prstGeom>
        </p:spPr>
      </p:pic>
      <p:sp>
        <p:nvSpPr>
          <p:cNvPr id="4" name="Metin kutusu 3"/>
          <p:cNvSpPr txBox="1"/>
          <p:nvPr/>
        </p:nvSpPr>
        <p:spPr>
          <a:xfrm>
            <a:off x="562062" y="2197916"/>
            <a:ext cx="22230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sz="1800" dirty="0"/>
              <a:t>Eklembacaklılardaki uzamış çiftleşme,  çoğu kez bir eş koruma şeklidir. </a:t>
            </a:r>
          </a:p>
        </p:txBody>
      </p:sp>
      <p:sp>
        <p:nvSpPr>
          <p:cNvPr id="5" name="Metin kutusu 4"/>
          <p:cNvSpPr txBox="1"/>
          <p:nvPr/>
        </p:nvSpPr>
        <p:spPr>
          <a:xfrm>
            <a:off x="4110605" y="2663756"/>
            <a:ext cx="16777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Kaplan Böcekleri</a:t>
            </a:r>
          </a:p>
        </p:txBody>
      </p:sp>
      <p:sp>
        <p:nvSpPr>
          <p:cNvPr id="9" name="Metin kutusu 8"/>
          <p:cNvSpPr txBox="1"/>
          <p:nvPr/>
        </p:nvSpPr>
        <p:spPr>
          <a:xfrm>
            <a:off x="6914626" y="2663757"/>
            <a:ext cx="19280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Soyguncu Sinekleri</a:t>
            </a:r>
          </a:p>
        </p:txBody>
      </p:sp>
      <p:sp>
        <p:nvSpPr>
          <p:cNvPr id="10" name="Metin kutusu 9"/>
          <p:cNvSpPr txBox="1"/>
          <p:nvPr/>
        </p:nvSpPr>
        <p:spPr>
          <a:xfrm>
            <a:off x="4346196" y="4664894"/>
            <a:ext cx="12066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Su</a:t>
            </a:r>
            <a:r>
              <a:rPr lang="tr-TR" dirty="0"/>
              <a:t> </a:t>
            </a:r>
            <a:r>
              <a:rPr lang="tr-TR" dirty="0">
                <a:solidFill>
                  <a:schemeClr val="bg1"/>
                </a:solidFill>
              </a:rPr>
              <a:t>Böcekleri</a:t>
            </a:r>
          </a:p>
        </p:txBody>
      </p:sp>
      <p:sp>
        <p:nvSpPr>
          <p:cNvPr id="11" name="Metin kutusu 10"/>
          <p:cNvSpPr txBox="1"/>
          <p:nvPr/>
        </p:nvSpPr>
        <p:spPr>
          <a:xfrm>
            <a:off x="7421190" y="4664894"/>
            <a:ext cx="9149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bg1"/>
                </a:solidFill>
              </a:rPr>
              <a:t>Kırkayak</a:t>
            </a:r>
          </a:p>
        </p:txBody>
      </p:sp>
    </p:spTree>
    <p:extLst>
      <p:ext uri="{BB962C8B-B14F-4D97-AF65-F5344CB8AC3E}">
        <p14:creationId xmlns:p14="http://schemas.microsoft.com/office/powerpoint/2010/main" val="119861117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6167191" y="918533"/>
            <a:ext cx="1148009" cy="557929"/>
          </a:xfrm>
        </p:spPr>
        <p:txBody>
          <a:bodyPr/>
          <a:lstStyle/>
          <a:p>
            <a:r>
              <a:rPr lang="en-GB" dirty="0"/>
              <a:t>Polijini</a:t>
            </a:r>
            <a:endParaRPr lang="tr-TR" dirty="0"/>
          </a:p>
        </p:txBody>
      </p:sp>
      <p:sp>
        <p:nvSpPr>
          <p:cNvPr id="3" name="Dikdörtgen 2"/>
          <p:cNvSpPr/>
          <p:nvPr/>
        </p:nvSpPr>
        <p:spPr>
          <a:xfrm>
            <a:off x="4815281" y="1698701"/>
            <a:ext cx="4211914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GB" dirty="0"/>
              <a:t>Polijini;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erkeğin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sayıda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birlikteliği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tanımlanır</a:t>
            </a:r>
            <a:r>
              <a:rPr lang="en-GB" dirty="0"/>
              <a:t>.</a:t>
            </a:r>
            <a:endParaRPr lang="tr-TR" dirty="0"/>
          </a:p>
          <a:p>
            <a:pPr algn="just"/>
            <a:endParaRPr lang="en-GB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Memelilerdeki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yaygın</a:t>
            </a:r>
            <a:r>
              <a:rPr lang="en-GB" dirty="0"/>
              <a:t>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sistemidir</a:t>
            </a:r>
            <a:r>
              <a:rPr lang="en-GB" dirty="0"/>
              <a:t>.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kaç</a:t>
            </a:r>
            <a:r>
              <a:rPr lang="en-GB" dirty="0"/>
              <a:t> </a:t>
            </a:r>
            <a:r>
              <a:rPr lang="en-GB" dirty="0" err="1"/>
              <a:t>kuş</a:t>
            </a:r>
            <a:r>
              <a:rPr lang="en-GB" dirty="0"/>
              <a:t>, </a:t>
            </a:r>
            <a:r>
              <a:rPr lang="en-GB" dirty="0" err="1"/>
              <a:t>böcek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hayvanlarda</a:t>
            </a:r>
            <a:r>
              <a:rPr lang="en-GB" dirty="0"/>
              <a:t> </a:t>
            </a:r>
            <a:r>
              <a:rPr lang="en-GB" dirty="0" err="1"/>
              <a:t>bulunur</a:t>
            </a:r>
            <a:r>
              <a:rPr lang="en-GB" dirty="0"/>
              <a:t>.</a:t>
            </a:r>
            <a:br>
              <a:rPr lang="en-GB" dirty="0"/>
            </a:br>
            <a:endParaRPr lang="en-GB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Genelde</a:t>
            </a:r>
            <a:r>
              <a:rPr lang="en-GB" dirty="0"/>
              <a:t>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öncesi</a:t>
            </a:r>
            <a:r>
              <a:rPr lang="en-GB" dirty="0"/>
              <a:t> </a:t>
            </a:r>
            <a:r>
              <a:rPr lang="en-GB" dirty="0" err="1"/>
              <a:t>erkek-erkek</a:t>
            </a:r>
            <a:r>
              <a:rPr lang="en-GB" dirty="0"/>
              <a:t> </a:t>
            </a:r>
            <a:r>
              <a:rPr lang="en-GB" dirty="0" err="1"/>
              <a:t>rekabeti</a:t>
            </a:r>
            <a:r>
              <a:rPr lang="en-GB" dirty="0"/>
              <a:t> </a:t>
            </a:r>
            <a:r>
              <a:rPr lang="en-GB" dirty="0" err="1"/>
              <a:t>bulunur</a:t>
            </a:r>
            <a:r>
              <a:rPr lang="en-GB" dirty="0"/>
              <a:t>.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sonrası</a:t>
            </a:r>
            <a:r>
              <a:rPr lang="en-GB" dirty="0"/>
              <a:t> da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eğer</a:t>
            </a:r>
            <a:r>
              <a:rPr lang="en-GB" dirty="0"/>
              <a:t> </a:t>
            </a:r>
            <a:r>
              <a:rPr lang="en-GB" dirty="0" err="1"/>
              <a:t>birden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erkekle</a:t>
            </a:r>
            <a:r>
              <a:rPr lang="en-GB" dirty="0"/>
              <a:t> </a:t>
            </a:r>
            <a:r>
              <a:rPr lang="en-GB" dirty="0" err="1"/>
              <a:t>çiftleştiyse</a:t>
            </a:r>
            <a:r>
              <a:rPr lang="en-GB" dirty="0"/>
              <a:t>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sonrası</a:t>
            </a:r>
            <a:r>
              <a:rPr lang="en-GB" dirty="0"/>
              <a:t> </a:t>
            </a:r>
            <a:r>
              <a:rPr lang="en-GB" dirty="0" err="1"/>
              <a:t>rekabet</a:t>
            </a:r>
            <a:r>
              <a:rPr lang="en-GB" dirty="0"/>
              <a:t> de </a:t>
            </a:r>
            <a:r>
              <a:rPr lang="en-GB" dirty="0" err="1"/>
              <a:t>görülebilir</a:t>
            </a:r>
            <a:r>
              <a:rPr lang="en-GB" dirty="0"/>
              <a:t> (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tıkaçları</a:t>
            </a:r>
            <a:r>
              <a:rPr lang="en-GB" dirty="0"/>
              <a:t>,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sonrası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koruma</a:t>
            </a:r>
            <a:r>
              <a:rPr lang="en-GB" dirty="0"/>
              <a:t>)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4866" y="918533"/>
            <a:ext cx="2376327" cy="2101504"/>
          </a:xfrm>
          <a:prstGeom prst="rect">
            <a:avLst/>
          </a:prstGeom>
        </p:spPr>
      </p:pic>
      <p:sp>
        <p:nvSpPr>
          <p:cNvPr id="7" name="Metin kutusu 6"/>
          <p:cNvSpPr txBox="1"/>
          <p:nvPr/>
        </p:nvSpPr>
        <p:spPr>
          <a:xfrm>
            <a:off x="1272038" y="2831973"/>
            <a:ext cx="3061981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dirty="0"/>
              <a:t>Kırmızı kanatlı karatavuk, kaynak savunma polijininin iyi bilinen örneklerindendir. Erkek bir </a:t>
            </a:r>
            <a:r>
              <a:rPr lang="tr-TR" dirty="0" err="1"/>
              <a:t>savunağı</a:t>
            </a:r>
            <a:r>
              <a:rPr lang="tr-TR" dirty="0"/>
              <a:t> savunur ve o </a:t>
            </a:r>
            <a:r>
              <a:rPr lang="tr-TR" dirty="0" err="1"/>
              <a:t>savunağın</a:t>
            </a:r>
            <a:r>
              <a:rPr lang="tr-TR" dirty="0"/>
              <a:t> niteliği hareminin büyüklüğünü belirler</a:t>
            </a:r>
          </a:p>
        </p:txBody>
      </p:sp>
    </p:spTree>
    <p:extLst>
      <p:ext uri="{BB962C8B-B14F-4D97-AF65-F5344CB8AC3E}">
        <p14:creationId xmlns:p14="http://schemas.microsoft.com/office/powerpoint/2010/main" val="19368092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6DB42AC-99B3-4867-B0CB-B2703044D0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6783" y="331555"/>
            <a:ext cx="7703400" cy="572700"/>
          </a:xfrm>
        </p:spPr>
        <p:txBody>
          <a:bodyPr/>
          <a:lstStyle/>
          <a:p>
            <a:pPr algn="ctr"/>
            <a:r>
              <a:rPr lang="en-GB" dirty="0"/>
              <a:t>YABAN HAYVANLARINDA ÇİFTLEŞME SİSTEMLERİ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8E9B6CE-F084-468F-B4CA-14CA95D8970C}"/>
              </a:ext>
            </a:extLst>
          </p:cNvPr>
          <p:cNvSpPr txBox="1">
            <a:spLocks/>
          </p:cNvSpPr>
          <p:nvPr/>
        </p:nvSpPr>
        <p:spPr>
          <a:xfrm>
            <a:off x="304800" y="1869672"/>
            <a:ext cx="5324213" cy="26904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/>
              <a:t>Çiftleşme </a:t>
            </a:r>
            <a:r>
              <a:rPr lang="en-GB" dirty="0" err="1"/>
              <a:t>sistemi</a:t>
            </a:r>
            <a:r>
              <a:rPr lang="en-GB" dirty="0"/>
              <a:t>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eşleşme</a:t>
            </a:r>
            <a:r>
              <a:rPr lang="en-GB" dirty="0"/>
              <a:t> </a:t>
            </a:r>
            <a:r>
              <a:rPr lang="en-GB" dirty="0" err="1"/>
              <a:t>biçimidir</a:t>
            </a:r>
            <a:r>
              <a:rPr lang="en-GB" dirty="0"/>
              <a:t>. Çiftleşme </a:t>
            </a:r>
            <a:r>
              <a:rPr lang="en-GB" dirty="0" err="1"/>
              <a:t>sistemi</a:t>
            </a:r>
            <a:r>
              <a:rPr lang="en-GB" dirty="0"/>
              <a:t> </a:t>
            </a:r>
            <a:r>
              <a:rPr lang="en-GB" dirty="0" err="1"/>
              <a:t>yapısı</a:t>
            </a:r>
            <a:r>
              <a:rPr lang="en-GB" dirty="0"/>
              <a:t>; </a:t>
            </a:r>
            <a:r>
              <a:rPr lang="en-GB" dirty="0" err="1"/>
              <a:t>gametlerin</a:t>
            </a:r>
            <a:r>
              <a:rPr lang="en-GB" dirty="0"/>
              <a:t> </a:t>
            </a:r>
            <a:r>
              <a:rPr lang="en-GB" dirty="0" err="1"/>
              <a:t>yapısı</a:t>
            </a:r>
            <a:r>
              <a:rPr lang="en-GB" dirty="0"/>
              <a:t>, </a:t>
            </a:r>
            <a:r>
              <a:rPr lang="en-GB" dirty="0" err="1"/>
              <a:t>eşlerin</a:t>
            </a:r>
            <a:r>
              <a:rPr lang="en-GB" dirty="0"/>
              <a:t> </a:t>
            </a:r>
            <a:r>
              <a:rPr lang="en-GB" dirty="0" err="1"/>
              <a:t>yeri</a:t>
            </a:r>
            <a:r>
              <a:rPr lang="en-GB" dirty="0"/>
              <a:t>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eşin</a:t>
            </a:r>
            <a:r>
              <a:rPr lang="en-GB" dirty="0"/>
              <a:t> </a:t>
            </a:r>
            <a:r>
              <a:rPr lang="en-GB" dirty="0" err="1"/>
              <a:t>doğru</a:t>
            </a:r>
            <a:r>
              <a:rPr lang="en-GB" dirty="0"/>
              <a:t> </a:t>
            </a:r>
            <a:r>
              <a:rPr lang="en-GB" dirty="0" err="1"/>
              <a:t>seçimini</a:t>
            </a:r>
            <a:r>
              <a:rPr lang="en-GB" dirty="0"/>
              <a:t> </a:t>
            </a:r>
            <a:r>
              <a:rPr lang="en-GB" dirty="0" err="1"/>
              <a:t>sağlayan</a:t>
            </a:r>
            <a:r>
              <a:rPr lang="en-GB" dirty="0"/>
              <a:t> </a:t>
            </a:r>
            <a:r>
              <a:rPr lang="en-GB" dirty="0" err="1"/>
              <a:t>stratejileri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eşleşme</a:t>
            </a:r>
            <a:r>
              <a:rPr lang="en-GB" dirty="0"/>
              <a:t> </a:t>
            </a:r>
            <a:r>
              <a:rPr lang="en-GB" dirty="0" err="1"/>
              <a:t>şekli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üreme</a:t>
            </a:r>
            <a:r>
              <a:rPr lang="en-GB" dirty="0"/>
              <a:t> </a:t>
            </a:r>
            <a:r>
              <a:rPr lang="en-GB" dirty="0" err="1"/>
              <a:t>başarısı</a:t>
            </a:r>
            <a:r>
              <a:rPr lang="en-GB" dirty="0"/>
              <a:t> </a:t>
            </a:r>
            <a:r>
              <a:rPr lang="en-GB" dirty="0" err="1"/>
              <a:t>elde</a:t>
            </a:r>
            <a:r>
              <a:rPr lang="en-GB" dirty="0"/>
              <a:t> </a:t>
            </a:r>
            <a:r>
              <a:rPr lang="en-GB" dirty="0" err="1"/>
              <a:t>etmek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seçilmeseler</a:t>
            </a:r>
            <a:r>
              <a:rPr lang="en-GB" dirty="0"/>
              <a:t> bile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kazanmak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fertlerin</a:t>
            </a:r>
            <a:r>
              <a:rPr lang="en-GB" dirty="0"/>
              <a:t> </a:t>
            </a:r>
            <a:r>
              <a:rPr lang="en-GB" dirty="0" err="1"/>
              <a:t>davranış</a:t>
            </a:r>
            <a:r>
              <a:rPr lang="en-GB" dirty="0"/>
              <a:t> </a:t>
            </a:r>
            <a:r>
              <a:rPr lang="en-GB" dirty="0" err="1"/>
              <a:t>stratejilerini</a:t>
            </a:r>
            <a:r>
              <a:rPr lang="en-GB" dirty="0"/>
              <a:t> </a:t>
            </a:r>
            <a:r>
              <a:rPr lang="en-GB" dirty="0" err="1"/>
              <a:t>içerecek</a:t>
            </a:r>
            <a:r>
              <a:rPr lang="en-GB" dirty="0"/>
              <a:t> </a:t>
            </a:r>
            <a:r>
              <a:rPr lang="en-GB" dirty="0" err="1"/>
              <a:t>şekilde</a:t>
            </a:r>
            <a:r>
              <a:rPr lang="en-GB" dirty="0"/>
              <a:t> </a:t>
            </a:r>
            <a:r>
              <a:rPr lang="en-GB" dirty="0" err="1"/>
              <a:t>üreme</a:t>
            </a:r>
            <a:r>
              <a:rPr lang="en-GB" dirty="0"/>
              <a:t> </a:t>
            </a:r>
            <a:r>
              <a:rPr lang="en-GB" dirty="0" err="1"/>
              <a:t>biyolojisinin</a:t>
            </a:r>
            <a:r>
              <a:rPr lang="en-GB" dirty="0"/>
              <a:t> </a:t>
            </a:r>
            <a:r>
              <a:rPr lang="en-GB" dirty="0" err="1"/>
              <a:t>kapsamlılığını</a:t>
            </a:r>
            <a:r>
              <a:rPr lang="en-GB" dirty="0"/>
              <a:t> </a:t>
            </a:r>
            <a:r>
              <a:rPr lang="en-GB" dirty="0" err="1"/>
              <a:t>yansıtmaktadır</a:t>
            </a:r>
            <a:r>
              <a:rPr lang="en-GB" dirty="0"/>
              <a:t>.</a:t>
            </a:r>
            <a:endParaRPr lang="tr-TR" dirty="0"/>
          </a:p>
          <a:p>
            <a:pPr algn="just"/>
            <a:endParaRPr lang="en-GB" dirty="0"/>
          </a:p>
          <a:p>
            <a:r>
              <a:rPr lang="en-GB" dirty="0" err="1"/>
              <a:t>Kısacası</a:t>
            </a:r>
            <a:r>
              <a:rPr lang="en-GB" dirty="0"/>
              <a:t>,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sistemleri</a:t>
            </a:r>
            <a:r>
              <a:rPr lang="en-GB" dirty="0"/>
              <a:t>, </a:t>
            </a:r>
            <a:r>
              <a:rPr lang="en-GB" dirty="0" err="1"/>
              <a:t>eşeyli</a:t>
            </a:r>
            <a:r>
              <a:rPr lang="en-GB" dirty="0"/>
              <a:t> </a:t>
            </a:r>
            <a:r>
              <a:rPr lang="en-GB" dirty="0" err="1"/>
              <a:t>üremenin</a:t>
            </a:r>
            <a:r>
              <a:rPr lang="en-GB" dirty="0"/>
              <a:t> </a:t>
            </a:r>
            <a:r>
              <a:rPr lang="en-GB" dirty="0" err="1"/>
              <a:t>kaçınılmaz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sonucudur</a:t>
            </a:r>
            <a:r>
              <a:rPr lang="en-GB" dirty="0"/>
              <a:t>. </a:t>
            </a:r>
            <a:endParaRPr lang="tr-TR" dirty="0"/>
          </a:p>
          <a:p>
            <a:endParaRPr lang="en-GB" dirty="0"/>
          </a:p>
          <a:p>
            <a:r>
              <a:rPr lang="en-GB" dirty="0"/>
              <a:t>AZ SAYIDA GAMET, YOĞUN YATIRIM = DİŞİ</a:t>
            </a:r>
          </a:p>
          <a:p>
            <a:r>
              <a:rPr lang="en-GB" dirty="0"/>
              <a:t>ÇOK SAYIDA GAMET, AZ YATIRIM = ERKEK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13571" y="1869671"/>
            <a:ext cx="2919652" cy="2690423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09089599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6112019" y="129968"/>
            <a:ext cx="1148009" cy="557929"/>
          </a:xfrm>
        </p:spPr>
        <p:txBody>
          <a:bodyPr/>
          <a:lstStyle/>
          <a:p>
            <a:r>
              <a:rPr lang="en-GB" dirty="0"/>
              <a:t>Lek</a:t>
            </a:r>
            <a:endParaRPr lang="tr-TR" dirty="0"/>
          </a:p>
        </p:txBody>
      </p:sp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44562C5F-2083-4D8F-9B1C-0023C5C94D0D}"/>
              </a:ext>
            </a:extLst>
          </p:cNvPr>
          <p:cNvSpPr txBox="1">
            <a:spLocks/>
          </p:cNvSpPr>
          <p:nvPr/>
        </p:nvSpPr>
        <p:spPr>
          <a:xfrm>
            <a:off x="4605555" y="931150"/>
            <a:ext cx="4160941" cy="27984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b="1" dirty="0"/>
              <a:t>Lek</a:t>
            </a:r>
            <a:r>
              <a:rPr lang="en-GB" dirty="0"/>
              <a:t>; her </a:t>
            </a:r>
            <a:r>
              <a:rPr lang="en-GB" dirty="0" err="1"/>
              <a:t>biri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cezbetmeye</a:t>
            </a:r>
            <a:r>
              <a:rPr lang="en-GB" dirty="0"/>
              <a:t> </a:t>
            </a:r>
            <a:r>
              <a:rPr lang="en-GB" dirty="0" err="1"/>
              <a:t>çalışan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bunun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coşkulu</a:t>
            </a:r>
            <a:r>
              <a:rPr lang="en-GB" dirty="0"/>
              <a:t> </a:t>
            </a:r>
            <a:r>
              <a:rPr lang="en-GB" dirty="0" err="1"/>
              <a:t>gösterimler</a:t>
            </a:r>
            <a:r>
              <a:rPr lang="en-GB" dirty="0"/>
              <a:t> </a:t>
            </a:r>
            <a:r>
              <a:rPr lang="en-GB" dirty="0" err="1"/>
              <a:t>yapan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kümesidir</a:t>
            </a:r>
            <a:r>
              <a:rPr lang="en-GB" dirty="0"/>
              <a:t>. </a:t>
            </a:r>
            <a:endParaRPr lang="tr-TR" dirty="0"/>
          </a:p>
          <a:p>
            <a:pPr algn="just"/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/>
              <a:t>Lekler</a:t>
            </a:r>
            <a:r>
              <a:rPr lang="en-GB" dirty="0"/>
              <a:t>;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su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barınak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kaynaklarla</a:t>
            </a:r>
            <a:r>
              <a:rPr lang="en-GB" dirty="0"/>
              <a:t> </a:t>
            </a:r>
            <a:r>
              <a:rPr lang="en-GB" dirty="0" err="1"/>
              <a:t>ilişkili</a:t>
            </a:r>
            <a:r>
              <a:rPr lang="en-GB" dirty="0"/>
              <a:t> </a:t>
            </a:r>
            <a:r>
              <a:rPr lang="en-GB" dirty="0" err="1"/>
              <a:t>değildir</a:t>
            </a:r>
            <a:r>
              <a:rPr lang="en-GB" dirty="0"/>
              <a:t>. </a:t>
            </a: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/>
              <a:t>Yaygın</a:t>
            </a:r>
            <a:r>
              <a:rPr lang="en-GB" dirty="0"/>
              <a:t> </a:t>
            </a:r>
            <a:r>
              <a:rPr lang="en-GB" dirty="0" err="1"/>
              <a:t>inanış</a:t>
            </a:r>
            <a:r>
              <a:rPr lang="en-GB" dirty="0"/>
              <a:t>; </a:t>
            </a:r>
            <a:r>
              <a:rPr lang="en-GB" dirty="0" err="1"/>
              <a:t>lekin</a:t>
            </a:r>
            <a:r>
              <a:rPr lang="en-GB" dirty="0"/>
              <a:t> </a:t>
            </a:r>
            <a:r>
              <a:rPr lang="en-GB" dirty="0" err="1"/>
              <a:t>yalnız</a:t>
            </a:r>
            <a:r>
              <a:rPr lang="en-GB" dirty="0"/>
              <a:t> </a:t>
            </a:r>
            <a:r>
              <a:rPr lang="en-GB" dirty="0" err="1"/>
              <a:t>erkeklere</a:t>
            </a:r>
            <a:r>
              <a:rPr lang="en-GB" dirty="0"/>
              <a:t> </a:t>
            </a:r>
            <a:r>
              <a:rPr lang="en-GB" dirty="0" err="1"/>
              <a:t>göre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fazla</a:t>
            </a:r>
            <a:r>
              <a:rPr lang="en-GB" dirty="0"/>
              <a:t> </a:t>
            </a:r>
            <a:r>
              <a:rPr lang="en-GB" dirty="0" err="1"/>
              <a:t>dişiyi</a:t>
            </a:r>
            <a:r>
              <a:rPr lang="en-GB" dirty="0"/>
              <a:t> </a:t>
            </a:r>
            <a:r>
              <a:rPr lang="en-GB" dirty="0" err="1"/>
              <a:t>çekmesinden</a:t>
            </a:r>
            <a:r>
              <a:rPr lang="en-GB" dirty="0"/>
              <a:t> </a:t>
            </a:r>
            <a:r>
              <a:rPr lang="en-GB" dirty="0" err="1"/>
              <a:t>dolayı</a:t>
            </a:r>
            <a:r>
              <a:rPr lang="en-GB" dirty="0"/>
              <a:t>, </a:t>
            </a:r>
            <a:r>
              <a:rPr lang="en-GB" dirty="0" err="1"/>
              <a:t>erkeklerin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, </a:t>
            </a:r>
            <a:r>
              <a:rPr lang="en-GB" dirty="0" err="1"/>
              <a:t>su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rakiplerine</a:t>
            </a:r>
            <a:r>
              <a:rPr lang="en-GB" dirty="0"/>
              <a:t> </a:t>
            </a:r>
            <a:r>
              <a:rPr lang="en-GB" dirty="0" err="1"/>
              <a:t>yakın</a:t>
            </a:r>
            <a:r>
              <a:rPr lang="en-GB" dirty="0"/>
              <a:t> </a:t>
            </a:r>
            <a:r>
              <a:rPr lang="en-GB" dirty="0" err="1"/>
              <a:t>olmak</a:t>
            </a:r>
            <a:r>
              <a:rPr lang="en-GB" dirty="0"/>
              <a:t> </a:t>
            </a:r>
            <a:r>
              <a:rPr lang="en-GB" dirty="0" err="1"/>
              <a:t>suretiyle</a:t>
            </a:r>
            <a:r>
              <a:rPr lang="en-GB" dirty="0"/>
              <a:t> </a:t>
            </a:r>
            <a:r>
              <a:rPr lang="en-GB" dirty="0" err="1"/>
              <a:t>barınak</a:t>
            </a:r>
            <a:r>
              <a:rPr lang="en-GB" dirty="0"/>
              <a:t> </a:t>
            </a:r>
            <a:r>
              <a:rPr lang="en-GB" dirty="0" err="1"/>
              <a:t>ihtiyaçlarını</a:t>
            </a:r>
            <a:r>
              <a:rPr lang="en-GB" dirty="0"/>
              <a:t> </a:t>
            </a:r>
            <a:r>
              <a:rPr lang="en-GB" dirty="0" err="1"/>
              <a:t>feda</a:t>
            </a:r>
            <a:r>
              <a:rPr lang="en-GB" dirty="0"/>
              <a:t> </a:t>
            </a:r>
            <a:r>
              <a:rPr lang="en-GB" dirty="0" err="1"/>
              <a:t>ettiğini</a:t>
            </a:r>
            <a:r>
              <a:rPr lang="en-GB" dirty="0"/>
              <a:t> </a:t>
            </a:r>
            <a:r>
              <a:rPr lang="en-GB" dirty="0" err="1"/>
              <a:t>savunur</a:t>
            </a:r>
            <a:r>
              <a:rPr lang="en-GB" dirty="0"/>
              <a:t>.</a:t>
            </a: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5949" y="931150"/>
            <a:ext cx="3266222" cy="217453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8" name="Metin kutusu 7"/>
          <p:cNvSpPr txBox="1"/>
          <p:nvPr/>
        </p:nvSpPr>
        <p:spPr>
          <a:xfrm>
            <a:off x="1375848" y="3117138"/>
            <a:ext cx="272642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dirty="0" err="1"/>
              <a:t>Lek</a:t>
            </a:r>
            <a:r>
              <a:rPr lang="tr-TR" dirty="0"/>
              <a:t> oluşturan orman tavuğu. Erkekler toplanır ve dişiler erkekler arasından seçim yapar.</a:t>
            </a:r>
          </a:p>
        </p:txBody>
      </p:sp>
    </p:spTree>
    <p:extLst>
      <p:ext uri="{BB962C8B-B14F-4D97-AF65-F5344CB8AC3E}">
        <p14:creationId xmlns:p14="http://schemas.microsoft.com/office/powerpoint/2010/main" val="90137562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5950213" y="214406"/>
            <a:ext cx="1471624" cy="557929"/>
          </a:xfrm>
        </p:spPr>
        <p:txBody>
          <a:bodyPr/>
          <a:lstStyle/>
          <a:p>
            <a:r>
              <a:rPr lang="en-GB" dirty="0"/>
              <a:t>Poliandri</a:t>
            </a:r>
            <a:endParaRPr lang="tr-TR" dirty="0"/>
          </a:p>
        </p:txBody>
      </p:sp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44562C5F-2083-4D8F-9B1C-0023C5C94D0D}"/>
              </a:ext>
            </a:extLst>
          </p:cNvPr>
          <p:cNvSpPr txBox="1">
            <a:spLocks/>
          </p:cNvSpPr>
          <p:nvPr/>
        </p:nvSpPr>
        <p:spPr>
          <a:xfrm>
            <a:off x="4605555" y="931150"/>
            <a:ext cx="4160941" cy="27984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b="1" dirty="0"/>
              <a:t>Poliandri</a:t>
            </a:r>
            <a:r>
              <a:rPr lang="en-GB" dirty="0"/>
              <a:t>; </a:t>
            </a:r>
            <a:r>
              <a:rPr lang="en-GB" dirty="0" err="1"/>
              <a:t>polijininin</a:t>
            </a:r>
            <a:r>
              <a:rPr lang="en-GB" dirty="0"/>
              <a:t> </a:t>
            </a:r>
            <a:r>
              <a:rPr lang="en-GB" dirty="0" err="1"/>
              <a:t>tersidir</a:t>
            </a:r>
            <a:r>
              <a:rPr lang="en-GB" dirty="0"/>
              <a:t>.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birçok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.</a:t>
            </a:r>
            <a:endParaRPr lang="tr-TR" dirty="0"/>
          </a:p>
          <a:p>
            <a:pPr algn="just"/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Poliandri </a:t>
            </a:r>
            <a:r>
              <a:rPr lang="en-GB" dirty="0" err="1"/>
              <a:t>daha</a:t>
            </a:r>
            <a:r>
              <a:rPr lang="en-GB" dirty="0"/>
              <a:t> nadir </a:t>
            </a:r>
            <a:r>
              <a:rPr lang="en-GB" dirty="0" err="1"/>
              <a:t>görülen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sistemdir</a:t>
            </a:r>
            <a:r>
              <a:rPr lang="en-GB" dirty="0"/>
              <a:t>. </a:t>
            </a:r>
            <a:r>
              <a:rPr lang="en-GB" dirty="0" err="1"/>
              <a:t>Dişinin</a:t>
            </a:r>
            <a:r>
              <a:rPr lang="en-GB" dirty="0"/>
              <a:t> </a:t>
            </a:r>
            <a:r>
              <a:rPr lang="en-GB" dirty="0" err="1"/>
              <a:t>savunakçı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erkeklerin</a:t>
            </a:r>
            <a:r>
              <a:rPr lang="en-GB" dirty="0"/>
              <a:t> </a:t>
            </a:r>
            <a:r>
              <a:rPr lang="en-GB" dirty="0" err="1"/>
              <a:t>onun</a:t>
            </a:r>
            <a:r>
              <a:rPr lang="en-GB" dirty="0"/>
              <a:t> </a:t>
            </a:r>
            <a:r>
              <a:rPr lang="en-GB" dirty="0" err="1"/>
              <a:t>savunağında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arada</a:t>
            </a:r>
            <a:r>
              <a:rPr lang="en-GB" dirty="0"/>
              <a:t> </a:t>
            </a:r>
            <a:r>
              <a:rPr lang="en-GB" dirty="0" err="1"/>
              <a:t>bulunduğu</a:t>
            </a:r>
            <a:r>
              <a:rPr lang="en-GB" dirty="0"/>
              <a:t> </a:t>
            </a:r>
            <a:r>
              <a:rPr lang="en-GB" dirty="0" err="1"/>
              <a:t>birkaç</a:t>
            </a:r>
            <a:r>
              <a:rPr lang="en-GB" dirty="0"/>
              <a:t> </a:t>
            </a:r>
            <a:r>
              <a:rPr lang="en-GB" dirty="0" err="1"/>
              <a:t>tane</a:t>
            </a:r>
            <a:r>
              <a:rPr lang="en-GB" dirty="0"/>
              <a:t> </a:t>
            </a:r>
            <a:r>
              <a:rPr lang="en-GB" dirty="0" err="1"/>
              <a:t>kaynak</a:t>
            </a:r>
            <a:r>
              <a:rPr lang="en-GB" dirty="0"/>
              <a:t> </a:t>
            </a:r>
            <a:r>
              <a:rPr lang="en-GB" dirty="0" err="1"/>
              <a:t>savunma</a:t>
            </a:r>
            <a:r>
              <a:rPr lang="en-GB" dirty="0"/>
              <a:t> </a:t>
            </a:r>
            <a:r>
              <a:rPr lang="en-GB" dirty="0" err="1"/>
              <a:t>poliandrisini</a:t>
            </a:r>
            <a:r>
              <a:rPr lang="en-GB" dirty="0"/>
              <a:t> </a:t>
            </a:r>
            <a:r>
              <a:rPr lang="en-GB" dirty="0" err="1"/>
              <a:t>örneği</a:t>
            </a:r>
            <a:r>
              <a:rPr lang="en-GB" dirty="0"/>
              <a:t> </a:t>
            </a:r>
            <a:r>
              <a:rPr lang="en-GB" dirty="0" err="1"/>
              <a:t>vardır</a:t>
            </a:r>
            <a:r>
              <a:rPr lang="en-GB" dirty="0"/>
              <a:t>.</a:t>
            </a: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Amerika </a:t>
            </a:r>
            <a:r>
              <a:rPr lang="en-GB" dirty="0" err="1"/>
              <a:t>su</a:t>
            </a:r>
            <a:r>
              <a:rPr lang="en-GB" dirty="0"/>
              <a:t> </a:t>
            </a:r>
            <a:r>
              <a:rPr lang="en-GB" dirty="0" err="1"/>
              <a:t>kuşları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benekli</a:t>
            </a:r>
            <a:r>
              <a:rPr lang="en-GB" dirty="0"/>
              <a:t> </a:t>
            </a:r>
            <a:r>
              <a:rPr lang="en-GB" dirty="0" err="1"/>
              <a:t>düdükçünlerde</a:t>
            </a:r>
            <a:r>
              <a:rPr lang="en-GB" dirty="0"/>
              <a:t> </a:t>
            </a:r>
            <a:r>
              <a:rPr lang="en-GB" dirty="0" err="1"/>
              <a:t>olur</a:t>
            </a:r>
            <a:r>
              <a:rPr lang="en-GB" dirty="0"/>
              <a:t>.</a:t>
            </a: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/>
              <a:t>Mesela</a:t>
            </a:r>
            <a:r>
              <a:rPr lang="en-GB" dirty="0"/>
              <a:t> Galapagos </a:t>
            </a:r>
            <a:r>
              <a:rPr lang="en-GB" dirty="0" err="1"/>
              <a:t>yırtıcı</a:t>
            </a:r>
            <a:r>
              <a:rPr lang="en-GB" dirty="0"/>
              <a:t> </a:t>
            </a:r>
            <a:r>
              <a:rPr lang="en-GB" dirty="0" err="1"/>
              <a:t>kuşlarında</a:t>
            </a:r>
            <a:r>
              <a:rPr lang="en-GB" dirty="0"/>
              <a:t> </a:t>
            </a:r>
            <a:r>
              <a:rPr lang="en-GB" dirty="0" err="1"/>
              <a:t>görülen</a:t>
            </a:r>
            <a:r>
              <a:rPr lang="en-GB" dirty="0"/>
              <a:t> </a:t>
            </a:r>
            <a:r>
              <a:rPr lang="en-GB" dirty="0" err="1"/>
              <a:t>işbirlikçi</a:t>
            </a:r>
            <a:r>
              <a:rPr lang="en-GB" dirty="0"/>
              <a:t> </a:t>
            </a:r>
            <a:r>
              <a:rPr lang="en-GB" dirty="0" err="1"/>
              <a:t>poliandri</a:t>
            </a:r>
            <a:r>
              <a:rPr lang="en-GB" dirty="0"/>
              <a:t> </a:t>
            </a:r>
            <a:r>
              <a:rPr lang="en-GB" dirty="0" err="1"/>
              <a:t>örneğinde</a:t>
            </a:r>
            <a:r>
              <a:rPr lang="en-GB" dirty="0"/>
              <a:t>; </a:t>
            </a:r>
            <a:r>
              <a:rPr lang="en-GB" dirty="0" err="1"/>
              <a:t>dişiler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kaç</a:t>
            </a:r>
            <a:r>
              <a:rPr lang="en-GB" dirty="0"/>
              <a:t> </a:t>
            </a:r>
            <a:r>
              <a:rPr lang="en-GB" dirty="0" err="1"/>
              <a:t>erkeğe</a:t>
            </a:r>
            <a:r>
              <a:rPr lang="en-GB" dirty="0"/>
              <a:t> </a:t>
            </a:r>
            <a:r>
              <a:rPr lang="en-GB" dirty="0" err="1"/>
              <a:t>sahiptir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yavru</a:t>
            </a:r>
            <a:r>
              <a:rPr lang="en-GB" dirty="0"/>
              <a:t> </a:t>
            </a:r>
            <a:r>
              <a:rPr lang="en-GB" dirty="0" err="1"/>
              <a:t>bakımında</a:t>
            </a:r>
            <a:r>
              <a:rPr lang="en-GB" dirty="0"/>
              <a:t> </a:t>
            </a:r>
            <a:r>
              <a:rPr lang="en-GB" dirty="0" err="1"/>
              <a:t>onlarla</a:t>
            </a:r>
            <a:r>
              <a:rPr lang="en-GB" dirty="0"/>
              <a:t> </a:t>
            </a:r>
            <a:r>
              <a:rPr lang="en-GB" dirty="0" err="1"/>
              <a:t>iş</a:t>
            </a:r>
            <a:r>
              <a:rPr lang="en-GB" dirty="0"/>
              <a:t> </a:t>
            </a:r>
            <a:r>
              <a:rPr lang="en-GB" dirty="0" err="1"/>
              <a:t>birliği</a:t>
            </a:r>
            <a:r>
              <a:rPr lang="en-GB" dirty="0"/>
              <a:t> </a:t>
            </a:r>
            <a:r>
              <a:rPr lang="en-GB" dirty="0" err="1"/>
              <a:t>yaparlar</a:t>
            </a:r>
            <a:r>
              <a:rPr lang="en-GB" dirty="0"/>
              <a:t>.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078" y="855676"/>
            <a:ext cx="3302029" cy="4714614"/>
          </a:xfrm>
          <a:prstGeom prst="rect">
            <a:avLst/>
          </a:prstGeom>
          <a:effectLst/>
        </p:spPr>
      </p:pic>
      <p:sp>
        <p:nvSpPr>
          <p:cNvPr id="5" name="Metin kutusu 4"/>
          <p:cNvSpPr txBox="1"/>
          <p:nvPr/>
        </p:nvSpPr>
        <p:spPr>
          <a:xfrm>
            <a:off x="1349866" y="3296873"/>
            <a:ext cx="26186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dirty="0"/>
              <a:t>Arılar </a:t>
            </a:r>
            <a:r>
              <a:rPr lang="tr-TR" dirty="0" err="1"/>
              <a:t>poliandrözdür</a:t>
            </a:r>
            <a:r>
              <a:rPr lang="tr-TR" dirty="0"/>
              <a:t>; kraliçeler 10 ila 20 erkekle çiftleşir.</a:t>
            </a:r>
          </a:p>
        </p:txBody>
      </p:sp>
    </p:spTree>
    <p:extLst>
      <p:ext uri="{BB962C8B-B14F-4D97-AF65-F5344CB8AC3E}">
        <p14:creationId xmlns:p14="http://schemas.microsoft.com/office/powerpoint/2010/main" val="407292446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7328418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Title 1">
            <a:extLst>
              <a:ext uri="{FF2B5EF4-FFF2-40B4-BE49-F238E27FC236}">
                <a16:creationId xmlns:a16="http://schemas.microsoft.com/office/drawing/2014/main" id="{90CA0BDD-B438-4D88-BF42-80A4FFE35D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47823" y="2163679"/>
            <a:ext cx="7703400" cy="572700"/>
          </a:xfrm>
        </p:spPr>
        <p:txBody>
          <a:bodyPr/>
          <a:lstStyle/>
          <a:p>
            <a:r>
              <a:rPr lang="en-GB" dirty="0" err="1">
                <a:solidFill>
                  <a:schemeClr val="accent2"/>
                </a:solidFill>
              </a:rPr>
              <a:t>Eşeyin</a:t>
            </a:r>
            <a:r>
              <a:rPr lang="en-GB" dirty="0">
                <a:solidFill>
                  <a:schemeClr val="accent2"/>
                </a:solidFill>
              </a:rPr>
              <a:t> </a:t>
            </a:r>
            <a:r>
              <a:rPr lang="en-GB" dirty="0" err="1">
                <a:solidFill>
                  <a:schemeClr val="accent2"/>
                </a:solidFill>
              </a:rPr>
              <a:t>Evrimi</a:t>
            </a:r>
            <a:endParaRPr lang="en-GB" dirty="0">
              <a:solidFill>
                <a:schemeClr val="accent2"/>
              </a:solidFill>
            </a:endParaRPr>
          </a:p>
        </p:txBody>
      </p:sp>
      <p:sp>
        <p:nvSpPr>
          <p:cNvPr id="2" name="Dikdörtgen 1"/>
          <p:cNvSpPr/>
          <p:nvPr/>
        </p:nvSpPr>
        <p:spPr>
          <a:xfrm>
            <a:off x="4679223" y="1115990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GB" dirty="0">
                <a:solidFill>
                  <a:schemeClr val="accent2"/>
                </a:solidFill>
              </a:rPr>
              <a:t>NİÇİN BAZI HAYVANLAR ERKEK BAZILARI DİŞİ OLARAK ADLANDIRILIR?</a:t>
            </a:r>
            <a:r>
              <a:rPr lang="tr-TR" dirty="0">
                <a:solidFill>
                  <a:schemeClr val="accent2"/>
                </a:solidFill>
              </a:rPr>
              <a:t>??</a:t>
            </a:r>
            <a:endParaRPr lang="en-GB" dirty="0">
              <a:solidFill>
                <a:schemeClr val="accent2"/>
              </a:solidFill>
            </a:endParaRPr>
          </a:p>
        </p:txBody>
      </p:sp>
      <p:sp>
        <p:nvSpPr>
          <p:cNvPr id="3" name="Dikdörtgen 2"/>
          <p:cNvSpPr/>
          <p:nvPr/>
        </p:nvSpPr>
        <p:spPr>
          <a:xfrm>
            <a:off x="4572000" y="1672085"/>
            <a:ext cx="4572000" cy="33239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Biyologlar </a:t>
            </a:r>
            <a:r>
              <a:rPr lang="en-GB" dirty="0" err="1"/>
              <a:t>erkeklik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dişilik</a:t>
            </a:r>
            <a:r>
              <a:rPr lang="en-GB" dirty="0"/>
              <a:t> </a:t>
            </a:r>
            <a:r>
              <a:rPr lang="en-GB" dirty="0" err="1"/>
              <a:t>tanımlarına</a:t>
            </a:r>
            <a:r>
              <a:rPr lang="en-GB" dirty="0"/>
              <a:t> </a:t>
            </a:r>
            <a:r>
              <a:rPr lang="en-GB" dirty="0" err="1"/>
              <a:t>gametlerin</a:t>
            </a:r>
            <a:r>
              <a:rPr lang="en-GB" dirty="0"/>
              <a:t> </a:t>
            </a:r>
            <a:r>
              <a:rPr lang="en-GB" dirty="0" err="1"/>
              <a:t>büyüklüğüne</a:t>
            </a:r>
            <a:r>
              <a:rPr lang="en-GB" dirty="0"/>
              <a:t> </a:t>
            </a:r>
            <a:r>
              <a:rPr lang="en-GB" dirty="0" err="1"/>
              <a:t>göre</a:t>
            </a:r>
            <a:r>
              <a:rPr lang="en-GB" dirty="0"/>
              <a:t> </a:t>
            </a:r>
            <a:r>
              <a:rPr lang="en-GB" dirty="0" err="1"/>
              <a:t>yapmaktadırlar</a:t>
            </a:r>
            <a:r>
              <a:rPr lang="en-GB" dirty="0"/>
              <a:t>. 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Bütün</a:t>
            </a:r>
            <a:r>
              <a:rPr lang="en-GB" dirty="0"/>
              <a:t> </a:t>
            </a:r>
            <a:r>
              <a:rPr lang="en-GB" dirty="0" err="1"/>
              <a:t>gametler</a:t>
            </a:r>
            <a:r>
              <a:rPr lang="en-GB" dirty="0"/>
              <a:t> </a:t>
            </a:r>
            <a:r>
              <a:rPr lang="en-GB" dirty="0" err="1"/>
              <a:t>eşit</a:t>
            </a:r>
            <a:r>
              <a:rPr lang="en-GB" dirty="0"/>
              <a:t> </a:t>
            </a:r>
            <a:r>
              <a:rPr lang="en-GB" dirty="0" err="1"/>
              <a:t>büyüklükte</a:t>
            </a:r>
            <a:r>
              <a:rPr lang="en-GB" dirty="0"/>
              <a:t> </a:t>
            </a:r>
            <a:r>
              <a:rPr lang="en-GB" dirty="0" err="1"/>
              <a:t>olursa</a:t>
            </a:r>
            <a:r>
              <a:rPr lang="en-GB" dirty="0"/>
              <a:t> (</a:t>
            </a:r>
            <a:r>
              <a:rPr lang="en-GB" dirty="0" err="1"/>
              <a:t>izogami</a:t>
            </a:r>
            <a:r>
              <a:rPr lang="en-GB" dirty="0"/>
              <a:t>) o zaman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tanımı</a:t>
            </a:r>
            <a:r>
              <a:rPr lang="en-GB" dirty="0"/>
              <a:t> </a:t>
            </a:r>
            <a:r>
              <a:rPr lang="en-GB" dirty="0" err="1"/>
              <a:t>yapılamaz</a:t>
            </a:r>
            <a:r>
              <a:rPr lang="en-GB" dirty="0"/>
              <a:t>.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İzogami</a:t>
            </a:r>
            <a:r>
              <a:rPr lang="en-GB" dirty="0"/>
              <a:t>; </a:t>
            </a:r>
            <a:r>
              <a:rPr lang="en-GB" dirty="0" err="1"/>
              <a:t>algler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protistalar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geçerlidir</a:t>
            </a:r>
            <a:r>
              <a:rPr lang="en-GB" dirty="0"/>
              <a:t>. 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Bütün</a:t>
            </a:r>
            <a:r>
              <a:rPr lang="en-GB" dirty="0"/>
              <a:t> </a:t>
            </a:r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anizogamidir</a:t>
            </a:r>
            <a:r>
              <a:rPr lang="en-GB" dirty="0"/>
              <a:t> </a:t>
            </a:r>
            <a:r>
              <a:rPr lang="en-GB" dirty="0" err="1"/>
              <a:t>yani</a:t>
            </a:r>
            <a:r>
              <a:rPr lang="en-GB" dirty="0"/>
              <a:t> </a:t>
            </a:r>
            <a:r>
              <a:rPr lang="en-GB" dirty="0" err="1"/>
              <a:t>küçük</a:t>
            </a:r>
            <a:r>
              <a:rPr lang="en-GB" dirty="0"/>
              <a:t> </a:t>
            </a:r>
            <a:r>
              <a:rPr lang="en-GB" dirty="0" err="1"/>
              <a:t>gamet</a:t>
            </a:r>
            <a:r>
              <a:rPr lang="en-GB" dirty="0"/>
              <a:t> (sperm)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gamete (</a:t>
            </a:r>
            <a:r>
              <a:rPr lang="en-GB" dirty="0" err="1"/>
              <a:t>yumurta</a:t>
            </a:r>
            <a:r>
              <a:rPr lang="en-GB" dirty="0"/>
              <a:t>) </a:t>
            </a:r>
            <a:r>
              <a:rPr lang="en-GB" dirty="0" err="1"/>
              <a:t>sahiptir</a:t>
            </a:r>
            <a:r>
              <a:rPr lang="en-GB" dirty="0"/>
              <a:t>. 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Genel</a:t>
            </a:r>
            <a:r>
              <a:rPr lang="en-GB" dirty="0"/>
              <a:t> </a:t>
            </a:r>
            <a:r>
              <a:rPr lang="en-GB" dirty="0" err="1"/>
              <a:t>kabule</a:t>
            </a:r>
            <a:r>
              <a:rPr lang="en-GB" dirty="0"/>
              <a:t> </a:t>
            </a:r>
            <a:r>
              <a:rPr lang="en-GB" dirty="0" err="1"/>
              <a:t>göre</a:t>
            </a:r>
            <a:r>
              <a:rPr lang="en-GB" dirty="0"/>
              <a:t>,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besince</a:t>
            </a:r>
            <a:r>
              <a:rPr lang="en-GB" dirty="0"/>
              <a:t> </a:t>
            </a:r>
            <a:r>
              <a:rPr lang="en-GB" dirty="0" err="1"/>
              <a:t>zengin</a:t>
            </a:r>
            <a:r>
              <a:rPr lang="en-GB" dirty="0"/>
              <a:t> </a:t>
            </a:r>
            <a:r>
              <a:rPr lang="en-GB" dirty="0" err="1"/>
              <a:t>gametler</a:t>
            </a:r>
            <a:r>
              <a:rPr lang="en-GB" dirty="0"/>
              <a:t> </a:t>
            </a:r>
            <a:r>
              <a:rPr lang="en-GB" dirty="0" err="1"/>
              <a:t>üreten</a:t>
            </a:r>
            <a:r>
              <a:rPr lang="en-GB" dirty="0"/>
              <a:t> </a:t>
            </a:r>
            <a:r>
              <a:rPr lang="en-GB" dirty="0" err="1"/>
              <a:t>organizmalara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, </a:t>
            </a:r>
            <a:r>
              <a:rPr lang="en-GB" dirty="0" err="1"/>
              <a:t>küçük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hareketli</a:t>
            </a:r>
            <a:r>
              <a:rPr lang="en-GB" dirty="0"/>
              <a:t> </a:t>
            </a:r>
            <a:r>
              <a:rPr lang="en-GB" dirty="0" err="1"/>
              <a:t>gametler</a:t>
            </a:r>
            <a:r>
              <a:rPr lang="en-GB" dirty="0"/>
              <a:t> </a:t>
            </a:r>
            <a:r>
              <a:rPr lang="en-GB" dirty="0" err="1"/>
              <a:t>oluşturanlara</a:t>
            </a:r>
            <a:r>
              <a:rPr lang="en-GB" dirty="0"/>
              <a:t> </a:t>
            </a:r>
            <a:r>
              <a:rPr lang="en-GB" dirty="0" err="1"/>
              <a:t>ise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denilmektedir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834576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3294" y="1280370"/>
            <a:ext cx="2577081" cy="308610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103726E9-244B-49F7-8CF0-905690A5461B}"/>
              </a:ext>
            </a:extLst>
          </p:cNvPr>
          <p:cNvSpPr txBox="1">
            <a:spLocks/>
          </p:cNvSpPr>
          <p:nvPr/>
        </p:nvSpPr>
        <p:spPr>
          <a:xfrm>
            <a:off x="746620" y="950070"/>
            <a:ext cx="4782878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Bütün</a:t>
            </a:r>
            <a:r>
              <a:rPr lang="en-GB" dirty="0"/>
              <a:t> </a:t>
            </a:r>
            <a:r>
              <a:rPr lang="en-GB" dirty="0" err="1"/>
              <a:t>evrimde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varyasyon</a:t>
            </a:r>
            <a:r>
              <a:rPr lang="en-GB" dirty="0"/>
              <a:t> </a:t>
            </a:r>
            <a:r>
              <a:rPr lang="en-GB" dirty="0" err="1"/>
              <a:t>burada</a:t>
            </a:r>
            <a:r>
              <a:rPr lang="en-GB" dirty="0"/>
              <a:t> da </a:t>
            </a:r>
            <a:r>
              <a:rPr lang="en-GB" dirty="0" err="1"/>
              <a:t>önemli</a:t>
            </a:r>
            <a:r>
              <a:rPr lang="en-GB" dirty="0"/>
              <a:t> </a:t>
            </a:r>
            <a:r>
              <a:rPr lang="en-GB" dirty="0" err="1"/>
              <a:t>rol</a:t>
            </a:r>
            <a:r>
              <a:rPr lang="en-GB" dirty="0"/>
              <a:t> </a:t>
            </a:r>
            <a:r>
              <a:rPr lang="en-GB" dirty="0" err="1"/>
              <a:t>oynamış</a:t>
            </a:r>
            <a:r>
              <a:rPr lang="en-GB" dirty="0"/>
              <a:t>. </a:t>
            </a:r>
            <a:r>
              <a:rPr lang="en-GB" dirty="0" err="1"/>
              <a:t>Ortalamadan</a:t>
            </a:r>
            <a:r>
              <a:rPr lang="en-GB" dirty="0"/>
              <a:t> </a:t>
            </a:r>
            <a:r>
              <a:rPr lang="en-GB" dirty="0" err="1"/>
              <a:t>biraz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küçük</a:t>
            </a:r>
            <a:r>
              <a:rPr lang="en-GB" dirty="0"/>
              <a:t> </a:t>
            </a:r>
            <a:r>
              <a:rPr lang="en-GB" dirty="0" err="1"/>
              <a:t>olan</a:t>
            </a:r>
            <a:r>
              <a:rPr lang="en-GB" dirty="0"/>
              <a:t> </a:t>
            </a:r>
            <a:r>
              <a:rPr lang="en-GB" dirty="0" err="1"/>
              <a:t>gametler</a:t>
            </a:r>
            <a:r>
              <a:rPr lang="en-GB" dirty="0"/>
              <a:t>, </a:t>
            </a:r>
            <a:r>
              <a:rPr lang="en-GB" dirty="0" err="1"/>
              <a:t>diğerlerinden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çevik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hızlıdır</a:t>
            </a:r>
            <a:r>
              <a:rPr lang="en-GB" dirty="0"/>
              <a:t>. Bu </a:t>
            </a:r>
            <a:r>
              <a:rPr lang="en-GB" dirty="0" err="1"/>
              <a:t>arada</a:t>
            </a:r>
            <a:r>
              <a:rPr lang="en-GB" dirty="0"/>
              <a:t> da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yönünden</a:t>
            </a:r>
            <a:r>
              <a:rPr lang="en-GB" dirty="0"/>
              <a:t> </a:t>
            </a:r>
            <a:r>
              <a:rPr lang="en-GB" dirty="0" err="1"/>
              <a:t>zengin</a:t>
            </a:r>
            <a:r>
              <a:rPr lang="en-GB" dirty="0"/>
              <a:t> </a:t>
            </a:r>
            <a:r>
              <a:rPr lang="en-GB" dirty="0" err="1"/>
              <a:t>gametler</a:t>
            </a:r>
            <a:r>
              <a:rPr lang="en-GB" dirty="0"/>
              <a:t> </a:t>
            </a:r>
            <a:r>
              <a:rPr lang="en-GB" dirty="0" err="1"/>
              <a:t>aynı</a:t>
            </a:r>
            <a:r>
              <a:rPr lang="en-GB" dirty="0"/>
              <a:t> </a:t>
            </a:r>
            <a:r>
              <a:rPr lang="en-GB" dirty="0" err="1"/>
              <a:t>zamanda</a:t>
            </a:r>
            <a:r>
              <a:rPr lang="en-GB" dirty="0"/>
              <a:t> </a:t>
            </a:r>
            <a:r>
              <a:rPr lang="en-GB" dirty="0" err="1"/>
              <a:t>zigotun</a:t>
            </a:r>
            <a:r>
              <a:rPr lang="en-GB" dirty="0"/>
              <a:t> </a:t>
            </a:r>
            <a:r>
              <a:rPr lang="en-GB" dirty="0" err="1"/>
              <a:t>gelişimini</a:t>
            </a:r>
            <a:r>
              <a:rPr lang="en-GB" dirty="0"/>
              <a:t> </a:t>
            </a:r>
            <a:r>
              <a:rPr lang="en-GB" dirty="0" err="1"/>
              <a:t>etkileyebilir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döllerin</a:t>
            </a:r>
            <a:r>
              <a:rPr lang="en-GB" dirty="0"/>
              <a:t> </a:t>
            </a:r>
            <a:r>
              <a:rPr lang="en-GB" dirty="0" err="1"/>
              <a:t>kaderini</a:t>
            </a:r>
            <a:r>
              <a:rPr lang="en-GB" dirty="0"/>
              <a:t> </a:t>
            </a:r>
            <a:r>
              <a:rPr lang="tr-TR" dirty="0"/>
              <a:t>kontrol</a:t>
            </a:r>
            <a:r>
              <a:rPr lang="en-GB" dirty="0"/>
              <a:t> </a:t>
            </a:r>
            <a:r>
              <a:rPr lang="en-GB" dirty="0" err="1"/>
              <a:t>halinde</a:t>
            </a:r>
            <a:r>
              <a:rPr lang="en-GB" dirty="0"/>
              <a:t> </a:t>
            </a:r>
            <a:r>
              <a:rPr lang="en-GB" dirty="0" err="1"/>
              <a:t>tutarlar</a:t>
            </a:r>
            <a:r>
              <a:rPr lang="en-GB" dirty="0"/>
              <a:t>. </a:t>
            </a:r>
            <a:endParaRPr lang="tr-TR" dirty="0"/>
          </a:p>
          <a:p>
            <a:pPr algn="just"/>
            <a:endParaRPr lang="en-GB" dirty="0"/>
          </a:p>
          <a:p>
            <a:pPr algn="just"/>
            <a:r>
              <a:rPr lang="en-GB" dirty="0" err="1"/>
              <a:t>Süreç</a:t>
            </a:r>
            <a:r>
              <a:rPr lang="en-GB" dirty="0"/>
              <a:t> </a:t>
            </a:r>
            <a:r>
              <a:rPr lang="en-GB" dirty="0" err="1"/>
              <a:t>içerisinde</a:t>
            </a:r>
            <a:r>
              <a:rPr lang="en-GB" dirty="0"/>
              <a:t> </a:t>
            </a:r>
            <a:r>
              <a:rPr lang="en-GB" dirty="0" err="1"/>
              <a:t>küçük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gametler</a:t>
            </a:r>
            <a:r>
              <a:rPr lang="en-GB" dirty="0"/>
              <a:t> </a:t>
            </a:r>
            <a:r>
              <a:rPr lang="en-GB" dirty="0" err="1"/>
              <a:t>oluşmuş</a:t>
            </a:r>
            <a:r>
              <a:rPr lang="en-GB" dirty="0"/>
              <a:t>, </a:t>
            </a:r>
            <a:r>
              <a:rPr lang="en-GB" dirty="0" err="1"/>
              <a:t>orta</a:t>
            </a:r>
            <a:r>
              <a:rPr lang="en-GB" dirty="0"/>
              <a:t> </a:t>
            </a:r>
            <a:r>
              <a:rPr lang="en-GB" dirty="0" err="1"/>
              <a:t>boyutlular</a:t>
            </a:r>
            <a:r>
              <a:rPr lang="en-GB" dirty="0"/>
              <a:t> </a:t>
            </a:r>
            <a:r>
              <a:rPr lang="en-GB" dirty="0" err="1"/>
              <a:t>elenmiş</a:t>
            </a:r>
            <a:r>
              <a:rPr lang="en-GB" dirty="0"/>
              <a:t> </a:t>
            </a:r>
            <a:r>
              <a:rPr lang="en-GB" dirty="0" err="1"/>
              <a:t>bu</a:t>
            </a:r>
            <a:r>
              <a:rPr lang="en-GB" dirty="0"/>
              <a:t> da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eşeylerin</a:t>
            </a:r>
            <a:r>
              <a:rPr lang="en-GB" dirty="0"/>
              <a:t> </a:t>
            </a:r>
            <a:r>
              <a:rPr lang="en-GB" dirty="0" err="1"/>
              <a:t>oluşmasını</a:t>
            </a:r>
            <a:r>
              <a:rPr lang="en-GB" dirty="0"/>
              <a:t> </a:t>
            </a:r>
            <a:r>
              <a:rPr lang="en-GB" dirty="0" err="1"/>
              <a:t>sağlamıştır</a:t>
            </a:r>
            <a:r>
              <a:rPr lang="en-GB" dirty="0"/>
              <a:t>.</a:t>
            </a:r>
            <a:endParaRPr lang="tr-TR" dirty="0"/>
          </a:p>
          <a:p>
            <a:pPr algn="just"/>
            <a:endParaRPr lang="tr-TR" dirty="0"/>
          </a:p>
          <a:p>
            <a:pPr algn="just"/>
            <a:r>
              <a:rPr lang="en-GB" dirty="0" err="1"/>
              <a:t>Bazı</a:t>
            </a:r>
            <a:r>
              <a:rPr lang="en-GB" dirty="0"/>
              <a:t> </a:t>
            </a:r>
            <a:r>
              <a:rPr lang="en-GB" dirty="0" err="1"/>
              <a:t>hayvanlar</a:t>
            </a:r>
            <a:r>
              <a:rPr lang="en-GB" dirty="0"/>
              <a:t> hem </a:t>
            </a:r>
            <a:r>
              <a:rPr lang="en-GB" dirty="0" err="1"/>
              <a:t>yumurta</a:t>
            </a:r>
            <a:r>
              <a:rPr lang="en-GB" dirty="0"/>
              <a:t> hem sperm </a:t>
            </a:r>
            <a:r>
              <a:rPr lang="en-GB" dirty="0" err="1"/>
              <a:t>üretebilir</a:t>
            </a:r>
            <a:r>
              <a:rPr lang="en-GB" dirty="0"/>
              <a:t> </a:t>
            </a:r>
            <a:r>
              <a:rPr lang="en-GB" dirty="0" err="1"/>
              <a:t>bunlar</a:t>
            </a:r>
            <a:r>
              <a:rPr lang="en-GB" dirty="0"/>
              <a:t> </a:t>
            </a:r>
            <a:r>
              <a:rPr lang="en-GB" dirty="0" err="1"/>
              <a:t>erseliktirler</a:t>
            </a:r>
            <a:r>
              <a:rPr lang="en-GB" dirty="0"/>
              <a:t>. </a:t>
            </a:r>
          </a:p>
          <a:p>
            <a:pPr algn="just"/>
            <a:endParaRPr lang="en-GB" dirty="0"/>
          </a:p>
          <a:p>
            <a:pPr algn="just"/>
            <a:r>
              <a:rPr lang="en-GB" dirty="0" err="1"/>
              <a:t>Erseliklik</a:t>
            </a:r>
            <a:r>
              <a:rPr lang="en-GB" dirty="0"/>
              <a:t>, </a:t>
            </a:r>
            <a:r>
              <a:rPr lang="en-GB" dirty="0" err="1"/>
              <a:t>aynı</a:t>
            </a:r>
            <a:r>
              <a:rPr lang="en-GB" dirty="0"/>
              <a:t> </a:t>
            </a:r>
            <a:r>
              <a:rPr lang="en-GB" dirty="0" err="1"/>
              <a:t>anda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olan</a:t>
            </a:r>
            <a:r>
              <a:rPr lang="en-GB" dirty="0"/>
              <a:t> </a:t>
            </a:r>
            <a:r>
              <a:rPr lang="en-GB" dirty="0" err="1"/>
              <a:t>bazı</a:t>
            </a:r>
            <a:r>
              <a:rPr lang="en-GB" dirty="0"/>
              <a:t> </a:t>
            </a:r>
            <a:r>
              <a:rPr lang="en-GB" dirty="0" err="1"/>
              <a:t>deniz</a:t>
            </a:r>
            <a:r>
              <a:rPr lang="en-GB" dirty="0"/>
              <a:t> </a:t>
            </a:r>
            <a:r>
              <a:rPr lang="en-GB" dirty="0" err="1"/>
              <a:t>salyangozları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hayvanlarda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(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zamanlı</a:t>
            </a:r>
            <a:r>
              <a:rPr lang="en-GB" dirty="0"/>
              <a:t> </a:t>
            </a:r>
            <a:r>
              <a:rPr lang="en-GB" dirty="0" err="1"/>
              <a:t>erselikler</a:t>
            </a:r>
            <a:r>
              <a:rPr lang="en-GB" dirty="0"/>
              <a:t>)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önce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eşey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sonra</a:t>
            </a:r>
            <a:r>
              <a:rPr lang="en-GB" dirty="0"/>
              <a:t> </a:t>
            </a:r>
            <a:r>
              <a:rPr lang="en-GB" dirty="0" err="1"/>
              <a:t>ise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eşeyin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hayvanlar</a:t>
            </a:r>
            <a:r>
              <a:rPr lang="en-GB" dirty="0"/>
              <a:t> (</a:t>
            </a:r>
            <a:r>
              <a:rPr lang="en-GB" dirty="0" err="1"/>
              <a:t>sıralı</a:t>
            </a:r>
            <a:r>
              <a:rPr lang="en-GB" dirty="0"/>
              <a:t> </a:t>
            </a:r>
            <a:r>
              <a:rPr lang="en-GB" dirty="0" err="1"/>
              <a:t>erselikler</a:t>
            </a:r>
            <a:r>
              <a:rPr lang="en-GB" dirty="0"/>
              <a:t>) </a:t>
            </a:r>
            <a:r>
              <a:rPr lang="en-GB" dirty="0" err="1"/>
              <a:t>olmak</a:t>
            </a:r>
            <a:r>
              <a:rPr lang="en-GB" dirty="0"/>
              <a:t> </a:t>
            </a:r>
            <a:r>
              <a:rPr lang="en-GB" dirty="0" err="1"/>
              <a:t>üzere</a:t>
            </a:r>
            <a:r>
              <a:rPr lang="en-GB" dirty="0"/>
              <a:t> </a:t>
            </a:r>
            <a:r>
              <a:rPr lang="en-GB" dirty="0" err="1"/>
              <a:t>ikiye</a:t>
            </a:r>
            <a:r>
              <a:rPr lang="en-GB" dirty="0"/>
              <a:t> </a:t>
            </a:r>
            <a:r>
              <a:rPr lang="en-GB" dirty="0" err="1"/>
              <a:t>ayrılır</a:t>
            </a:r>
            <a:r>
              <a:rPr lang="en-GB" dirty="0"/>
              <a:t>.</a:t>
            </a:r>
          </a:p>
          <a:p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627831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702" y="919290"/>
            <a:ext cx="3321859" cy="1698074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3702" y="2617364"/>
            <a:ext cx="3329283" cy="163980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7" name="Content Placeholder 2">
            <a:extLst>
              <a:ext uri="{FF2B5EF4-FFF2-40B4-BE49-F238E27FC236}">
                <a16:creationId xmlns:a16="http://schemas.microsoft.com/office/drawing/2014/main" id="{6D2DD597-FDC9-4F03-B72B-4EC390D6E64E}"/>
              </a:ext>
            </a:extLst>
          </p:cNvPr>
          <p:cNvSpPr txBox="1">
            <a:spLocks/>
          </p:cNvSpPr>
          <p:nvPr/>
        </p:nvSpPr>
        <p:spPr>
          <a:xfrm>
            <a:off x="4488109" y="1264508"/>
            <a:ext cx="4538445" cy="26904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Örneğin; </a:t>
            </a:r>
            <a:r>
              <a:rPr lang="en-GB" dirty="0" err="1"/>
              <a:t>palyaço</a:t>
            </a:r>
            <a:r>
              <a:rPr lang="en-GB" dirty="0"/>
              <a:t> </a:t>
            </a:r>
            <a:r>
              <a:rPr lang="en-GB" dirty="0" err="1"/>
              <a:t>balığı</a:t>
            </a:r>
            <a:r>
              <a:rPr lang="en-GB" dirty="0"/>
              <a:t> ilk </a:t>
            </a:r>
            <a:r>
              <a:rPr lang="en-GB" dirty="0" err="1"/>
              <a:t>ergin</a:t>
            </a:r>
            <a:r>
              <a:rPr lang="en-GB" dirty="0"/>
              <a:t> </a:t>
            </a:r>
            <a:r>
              <a:rPr lang="en-GB" dirty="0" err="1"/>
              <a:t>dönemde</a:t>
            </a:r>
            <a:r>
              <a:rPr lang="en-GB" dirty="0"/>
              <a:t> </a:t>
            </a:r>
            <a:r>
              <a:rPr lang="en-GB" dirty="0" err="1"/>
              <a:t>erkektir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büyüdükçe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olurlar</a:t>
            </a:r>
            <a:r>
              <a:rPr lang="en-GB" dirty="0"/>
              <a:t>. Buna </a:t>
            </a:r>
            <a:r>
              <a:rPr lang="en-GB" dirty="0" err="1"/>
              <a:t>protandröz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u="sng" dirty="0" err="1"/>
              <a:t>erkek</a:t>
            </a:r>
            <a:r>
              <a:rPr lang="en-GB" u="sng" dirty="0"/>
              <a:t> </a:t>
            </a:r>
            <a:r>
              <a:rPr lang="en-GB" u="sng" dirty="0" err="1"/>
              <a:t>öncü</a:t>
            </a:r>
            <a:r>
              <a:rPr lang="en-GB" u="sng" dirty="0"/>
              <a:t> </a:t>
            </a:r>
            <a:r>
              <a:rPr lang="en-GB" u="sng" dirty="0" err="1"/>
              <a:t>erseliklik</a:t>
            </a:r>
            <a:r>
              <a:rPr lang="en-GB" u="sng" dirty="0"/>
              <a:t> </a:t>
            </a:r>
            <a:r>
              <a:rPr lang="en-GB" dirty="0" err="1"/>
              <a:t>denir</a:t>
            </a:r>
            <a:r>
              <a:rPr lang="en-GB" dirty="0"/>
              <a:t>. </a:t>
            </a:r>
            <a:br>
              <a:rPr lang="en-GB" dirty="0"/>
            </a:b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Tam </a:t>
            </a:r>
            <a:r>
              <a:rPr lang="en-GB" dirty="0" err="1"/>
              <a:t>tersi</a:t>
            </a:r>
            <a:r>
              <a:rPr lang="en-GB" dirty="0"/>
              <a:t>, </a:t>
            </a:r>
            <a:r>
              <a:rPr lang="en-GB" dirty="0" err="1"/>
              <a:t>çırçır</a:t>
            </a:r>
            <a:r>
              <a:rPr lang="en-GB" dirty="0"/>
              <a:t> </a:t>
            </a:r>
            <a:r>
              <a:rPr lang="en-GB" dirty="0" err="1"/>
              <a:t>balıkları</a:t>
            </a:r>
            <a:r>
              <a:rPr lang="en-GB" dirty="0"/>
              <a:t> </a:t>
            </a:r>
            <a:r>
              <a:rPr lang="en-GB" dirty="0" err="1"/>
              <a:t>küçükken</a:t>
            </a:r>
            <a:r>
              <a:rPr lang="en-GB" dirty="0"/>
              <a:t> </a:t>
            </a:r>
            <a:r>
              <a:rPr lang="en-GB" dirty="0" err="1"/>
              <a:t>dişidir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büyüdükçe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olurlar</a:t>
            </a:r>
            <a:r>
              <a:rPr lang="en-GB" dirty="0"/>
              <a:t>; </a:t>
            </a:r>
            <a:r>
              <a:rPr lang="en-GB" dirty="0" err="1"/>
              <a:t>buna</a:t>
            </a:r>
            <a:r>
              <a:rPr lang="en-GB" dirty="0"/>
              <a:t> </a:t>
            </a:r>
            <a:r>
              <a:rPr lang="en-GB" dirty="0" err="1"/>
              <a:t>protojinöz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u="sng" dirty="0" err="1"/>
              <a:t>dişi</a:t>
            </a:r>
            <a:r>
              <a:rPr lang="en-GB" u="sng" dirty="0"/>
              <a:t> </a:t>
            </a:r>
            <a:r>
              <a:rPr lang="en-GB" u="sng" dirty="0" err="1"/>
              <a:t>önce</a:t>
            </a:r>
            <a:r>
              <a:rPr lang="en-GB" u="sng" dirty="0"/>
              <a:t> </a:t>
            </a:r>
            <a:r>
              <a:rPr lang="en-GB" u="sng" dirty="0" err="1"/>
              <a:t>erseliklik</a:t>
            </a:r>
            <a:r>
              <a:rPr lang="en-GB" u="sng" dirty="0"/>
              <a:t> </a:t>
            </a:r>
            <a:r>
              <a:rPr lang="en-GB" dirty="0" err="1"/>
              <a:t>denir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056662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C4D8926D-ED75-454F-99C6-F8340F24E20C}"/>
              </a:ext>
            </a:extLst>
          </p:cNvPr>
          <p:cNvSpPr txBox="1">
            <a:spLocks/>
          </p:cNvSpPr>
          <p:nvPr/>
        </p:nvSpPr>
        <p:spPr>
          <a:xfrm>
            <a:off x="305526" y="1599642"/>
            <a:ext cx="4190973" cy="23123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1400" dirty="0" err="1"/>
              <a:t>Eşeyli</a:t>
            </a:r>
            <a:r>
              <a:rPr lang="en-GB" sz="1400" dirty="0"/>
              <a:t> </a:t>
            </a:r>
            <a:r>
              <a:rPr lang="en-GB" sz="1400" dirty="0" err="1"/>
              <a:t>üreme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iki</a:t>
            </a:r>
            <a:r>
              <a:rPr lang="en-GB" sz="1400" dirty="0"/>
              <a:t> </a:t>
            </a:r>
            <a:r>
              <a:rPr lang="en-GB" sz="1400" dirty="0" err="1"/>
              <a:t>istisna</a:t>
            </a:r>
            <a:r>
              <a:rPr lang="en-GB" sz="1400" dirty="0"/>
              <a:t> </a:t>
            </a:r>
            <a:r>
              <a:rPr lang="en-GB" sz="1400" dirty="0" err="1"/>
              <a:t>dışında</a:t>
            </a:r>
            <a:r>
              <a:rPr lang="en-GB" sz="1400" dirty="0"/>
              <a:t>, </a:t>
            </a:r>
            <a:r>
              <a:rPr lang="en-GB" sz="1400" dirty="0" err="1"/>
              <a:t>kuşlar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memeliler</a:t>
            </a:r>
            <a:r>
              <a:rPr lang="en-GB" sz="1400" dirty="0"/>
              <a:t> </a:t>
            </a:r>
            <a:r>
              <a:rPr lang="en-GB" sz="1400" dirty="0" err="1"/>
              <a:t>için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hayat</a:t>
            </a:r>
            <a:r>
              <a:rPr lang="en-GB" sz="1400" dirty="0"/>
              <a:t> </a:t>
            </a:r>
            <a:r>
              <a:rPr lang="en-GB" sz="1400" dirty="0" err="1"/>
              <a:t>gerçeğidir</a:t>
            </a:r>
            <a:r>
              <a:rPr lang="en-GB" sz="1400" dirty="0"/>
              <a:t>. </a:t>
            </a:r>
            <a:r>
              <a:rPr lang="en-GB" sz="1400" dirty="0" err="1"/>
              <a:t>Bununla</a:t>
            </a:r>
            <a:r>
              <a:rPr lang="en-GB" sz="1400" dirty="0"/>
              <a:t> </a:t>
            </a:r>
            <a:r>
              <a:rPr lang="en-GB" sz="1400" dirty="0" err="1"/>
              <a:t>birlikte</a:t>
            </a:r>
            <a:r>
              <a:rPr lang="en-GB" sz="1400" dirty="0"/>
              <a:t>; </a:t>
            </a:r>
            <a:r>
              <a:rPr lang="en-GB" sz="1400" dirty="0" err="1"/>
              <a:t>balıklarda</a:t>
            </a:r>
            <a:r>
              <a:rPr lang="en-GB" sz="1400" dirty="0"/>
              <a:t> </a:t>
            </a:r>
            <a:r>
              <a:rPr lang="en-GB" sz="1400" dirty="0" err="1"/>
              <a:t>sayısız</a:t>
            </a:r>
            <a:r>
              <a:rPr lang="en-GB" sz="1400" dirty="0"/>
              <a:t>, </a:t>
            </a:r>
            <a:r>
              <a:rPr lang="en-GB" sz="1400" dirty="0" err="1"/>
              <a:t>amfibi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sürüngenlerde</a:t>
            </a:r>
            <a:r>
              <a:rPr lang="en-GB" sz="1400" dirty="0"/>
              <a:t> </a:t>
            </a:r>
            <a:r>
              <a:rPr lang="en-GB" sz="1400" dirty="0" err="1"/>
              <a:t>ise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kaç</a:t>
            </a:r>
            <a:r>
              <a:rPr lang="en-GB" sz="1400" dirty="0"/>
              <a:t> </a:t>
            </a:r>
            <a:r>
              <a:rPr lang="en-GB" sz="1400" dirty="0" err="1"/>
              <a:t>eşeysiz</a:t>
            </a:r>
            <a:r>
              <a:rPr lang="en-GB" sz="1400" dirty="0"/>
              <a:t> </a:t>
            </a:r>
            <a:r>
              <a:rPr lang="en-GB" sz="1400" dirty="0" err="1"/>
              <a:t>üreme</a:t>
            </a:r>
            <a:r>
              <a:rPr lang="en-GB" sz="1400" dirty="0"/>
              <a:t> </a:t>
            </a:r>
            <a:r>
              <a:rPr lang="en-GB" sz="1400" dirty="0" err="1"/>
              <a:t>örneği</a:t>
            </a:r>
            <a:r>
              <a:rPr lang="en-GB" sz="1400" dirty="0"/>
              <a:t> </a:t>
            </a:r>
            <a:r>
              <a:rPr lang="en-GB" sz="1400" dirty="0" err="1"/>
              <a:t>vardır</a:t>
            </a:r>
            <a:r>
              <a:rPr lang="en-GB" sz="1400" dirty="0"/>
              <a:t>.</a:t>
            </a:r>
          </a:p>
          <a:p>
            <a:pPr marL="0" indent="0" algn="just">
              <a:buFont typeface="Karla"/>
              <a:buNone/>
            </a:pPr>
            <a:endParaRPr lang="en-GB" sz="1400" dirty="0"/>
          </a:p>
          <a:p>
            <a:pPr algn="just"/>
            <a:r>
              <a:rPr lang="en-GB" sz="1400" dirty="0" err="1"/>
              <a:t>Omurgasızlarda</a:t>
            </a:r>
            <a:r>
              <a:rPr lang="en-GB" sz="1400" dirty="0"/>
              <a:t> </a:t>
            </a:r>
            <a:r>
              <a:rPr lang="en-GB" sz="1400" dirty="0" err="1"/>
              <a:t>eşeysiz</a:t>
            </a:r>
            <a:r>
              <a:rPr lang="en-GB" sz="1400" dirty="0"/>
              <a:t> </a:t>
            </a:r>
            <a:r>
              <a:rPr lang="en-GB" sz="1400" dirty="0" err="1"/>
              <a:t>üreme</a:t>
            </a:r>
            <a:r>
              <a:rPr lang="en-GB" sz="1400" dirty="0"/>
              <a:t> </a:t>
            </a:r>
            <a:r>
              <a:rPr lang="en-GB" sz="1400" dirty="0" err="1"/>
              <a:t>daha</a:t>
            </a:r>
            <a:r>
              <a:rPr lang="en-GB" sz="1400" dirty="0"/>
              <a:t> </a:t>
            </a:r>
            <a:r>
              <a:rPr lang="en-GB" sz="1400" dirty="0" err="1"/>
              <a:t>yaygındır</a:t>
            </a:r>
            <a:r>
              <a:rPr lang="en-GB" sz="1400" dirty="0"/>
              <a:t>.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7476" y="1806822"/>
            <a:ext cx="3362325" cy="1362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72540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2C5E5AC-351A-4242-AD7F-02785E636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5130570" cy="514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7ADAF60-4909-4CB3-8F27-9EB1CF2AE7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01842" y="-1"/>
            <a:ext cx="3842158" cy="4899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78321981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E8AAD3FF-8A67-4E81-8B22-D8F99548E4A3}"/>
              </a:ext>
            </a:extLst>
          </p:cNvPr>
          <p:cNvSpPr txBox="1">
            <a:spLocks/>
          </p:cNvSpPr>
          <p:nvPr/>
        </p:nvSpPr>
        <p:spPr>
          <a:xfrm>
            <a:off x="4706225" y="901520"/>
            <a:ext cx="422805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 err="1"/>
              <a:t>Eşeyli</a:t>
            </a:r>
            <a:r>
              <a:rPr lang="en-GB" dirty="0"/>
              <a:t> </a:t>
            </a:r>
            <a:r>
              <a:rPr lang="en-GB" dirty="0" err="1"/>
              <a:t>üremenin</a:t>
            </a:r>
            <a:r>
              <a:rPr lang="en-GB" dirty="0"/>
              <a:t> </a:t>
            </a:r>
            <a:r>
              <a:rPr lang="en-GB" dirty="0" err="1"/>
              <a:t>hayvanlarda</a:t>
            </a:r>
            <a:r>
              <a:rPr lang="en-GB" dirty="0"/>
              <a:t> </a:t>
            </a:r>
            <a:r>
              <a:rPr lang="en-GB" dirty="0" err="1"/>
              <a:t>yaygın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muhtemelen</a:t>
            </a:r>
            <a:r>
              <a:rPr lang="en-GB" dirty="0"/>
              <a:t> </a:t>
            </a:r>
            <a:r>
              <a:rPr lang="en-GB" dirty="0" err="1"/>
              <a:t>esas</a:t>
            </a:r>
            <a:r>
              <a:rPr lang="en-GB" dirty="0"/>
              <a:t> </a:t>
            </a:r>
            <a:r>
              <a:rPr lang="en-GB" dirty="0" err="1"/>
              <a:t>olduğunun</a:t>
            </a:r>
            <a:r>
              <a:rPr lang="en-GB" dirty="0"/>
              <a:t> </a:t>
            </a:r>
            <a:r>
              <a:rPr lang="en-GB" dirty="0" err="1"/>
              <a:t>saptanmasıyla</a:t>
            </a:r>
            <a:r>
              <a:rPr lang="en-GB" dirty="0"/>
              <a:t>,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sistemlerinin</a:t>
            </a:r>
            <a:r>
              <a:rPr lang="en-GB" dirty="0"/>
              <a:t> </a:t>
            </a:r>
            <a:r>
              <a:rPr lang="en-GB" dirty="0" err="1"/>
              <a:t>evriminin</a:t>
            </a:r>
            <a:r>
              <a:rPr lang="en-GB" dirty="0"/>
              <a:t>, </a:t>
            </a:r>
            <a:r>
              <a:rPr lang="en-GB" dirty="0" err="1"/>
              <a:t>muhtemelen</a:t>
            </a:r>
            <a:r>
              <a:rPr lang="en-GB" dirty="0"/>
              <a:t> </a:t>
            </a:r>
            <a:r>
              <a:rPr lang="en-GB" dirty="0" err="1"/>
              <a:t>ilkin</a:t>
            </a:r>
            <a:r>
              <a:rPr lang="en-GB" dirty="0"/>
              <a:t> </a:t>
            </a:r>
            <a:r>
              <a:rPr lang="en-GB" dirty="0" err="1"/>
              <a:t>spermin</a:t>
            </a:r>
            <a:r>
              <a:rPr lang="en-GB" dirty="0"/>
              <a:t> </a:t>
            </a:r>
            <a:r>
              <a:rPr lang="en-GB" dirty="0" err="1"/>
              <a:t>döllemek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ilkin</a:t>
            </a:r>
            <a:r>
              <a:rPr lang="en-GB" dirty="0"/>
              <a:t> </a:t>
            </a:r>
            <a:r>
              <a:rPr lang="en-GB" dirty="0" err="1"/>
              <a:t>yumurtayı</a:t>
            </a:r>
            <a:r>
              <a:rPr lang="en-GB" dirty="0"/>
              <a:t> </a:t>
            </a:r>
            <a:r>
              <a:rPr lang="en-GB" dirty="0" err="1"/>
              <a:t>aradığı</a:t>
            </a:r>
            <a:r>
              <a:rPr lang="en-GB" dirty="0"/>
              <a:t> </a:t>
            </a:r>
            <a:r>
              <a:rPr lang="en-GB" dirty="0" err="1"/>
              <a:t>okyanusta</a:t>
            </a:r>
            <a:r>
              <a:rPr lang="en-GB" dirty="0"/>
              <a:t> </a:t>
            </a:r>
            <a:r>
              <a:rPr lang="en-GB" dirty="0" err="1"/>
              <a:t>yüzen</a:t>
            </a:r>
            <a:r>
              <a:rPr lang="en-GB" dirty="0"/>
              <a:t> </a:t>
            </a:r>
            <a:r>
              <a:rPr lang="en-GB" dirty="0" err="1"/>
              <a:t>protist</a:t>
            </a:r>
            <a:r>
              <a:rPr lang="en-GB" dirty="0"/>
              <a:t> </a:t>
            </a:r>
            <a:r>
              <a:rPr lang="en-GB" dirty="0" err="1"/>
              <a:t>ataları</a:t>
            </a:r>
            <a:r>
              <a:rPr lang="en-GB" dirty="0"/>
              <a:t> </a:t>
            </a:r>
            <a:r>
              <a:rPr lang="en-GB" dirty="0" err="1"/>
              <a:t>arasında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evrimsel</a:t>
            </a:r>
            <a:r>
              <a:rPr lang="en-GB" dirty="0"/>
              <a:t> </a:t>
            </a:r>
            <a:r>
              <a:rPr lang="en-GB" dirty="0" err="1"/>
              <a:t>kökeninden</a:t>
            </a:r>
            <a:r>
              <a:rPr lang="en-GB" dirty="0"/>
              <a:t> </a:t>
            </a:r>
            <a:r>
              <a:rPr lang="en-GB" dirty="0" err="1"/>
              <a:t>önce</a:t>
            </a:r>
            <a:r>
              <a:rPr lang="en-GB" dirty="0"/>
              <a:t> </a:t>
            </a:r>
            <a:r>
              <a:rPr lang="en-GB" dirty="0" err="1"/>
              <a:t>başladığı</a:t>
            </a:r>
            <a:r>
              <a:rPr lang="en-GB" dirty="0"/>
              <a:t> </a:t>
            </a:r>
            <a:r>
              <a:rPr lang="en-GB" dirty="0" err="1"/>
              <a:t>açıktır</a:t>
            </a:r>
            <a:r>
              <a:rPr lang="en-GB" dirty="0"/>
              <a:t>. </a:t>
            </a:r>
            <a:br>
              <a:rPr lang="en-GB" dirty="0"/>
            </a:br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Bu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bulma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spermler</a:t>
            </a:r>
            <a:r>
              <a:rPr lang="en-GB" dirty="0"/>
              <a:t> </a:t>
            </a:r>
            <a:r>
              <a:rPr lang="en-GB" dirty="0" err="1"/>
              <a:t>arasındaki</a:t>
            </a:r>
            <a:r>
              <a:rPr lang="en-GB" dirty="0"/>
              <a:t> </a:t>
            </a:r>
            <a:r>
              <a:rPr lang="en-GB" dirty="0" err="1"/>
              <a:t>yarışmada</a:t>
            </a:r>
            <a:r>
              <a:rPr lang="en-GB" dirty="0"/>
              <a:t> </a:t>
            </a:r>
            <a:r>
              <a:rPr lang="en-GB" dirty="0" err="1"/>
              <a:t>kimyasal</a:t>
            </a:r>
            <a:r>
              <a:rPr lang="en-GB" dirty="0"/>
              <a:t> </a:t>
            </a:r>
            <a:r>
              <a:rPr lang="en-GB" dirty="0" err="1"/>
              <a:t>işaretlerinin</a:t>
            </a:r>
            <a:r>
              <a:rPr lang="en-GB" dirty="0"/>
              <a:t> </a:t>
            </a:r>
            <a:r>
              <a:rPr lang="en-GB" dirty="0" err="1"/>
              <a:t>kullanımının</a:t>
            </a:r>
            <a:r>
              <a:rPr lang="en-GB" dirty="0"/>
              <a:t> </a:t>
            </a:r>
            <a:r>
              <a:rPr lang="en-GB" dirty="0" err="1"/>
              <a:t>atasal</a:t>
            </a:r>
            <a:r>
              <a:rPr lang="en-GB" dirty="0"/>
              <a:t> </a:t>
            </a:r>
            <a:r>
              <a:rPr lang="en-GB" dirty="0" err="1"/>
              <a:t>davranış</a:t>
            </a:r>
            <a:r>
              <a:rPr lang="en-GB" dirty="0"/>
              <a:t> </a:t>
            </a:r>
            <a:r>
              <a:rPr lang="en-GB" dirty="0" err="1"/>
              <a:t>özelliği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anlamına</a:t>
            </a:r>
            <a:r>
              <a:rPr lang="en-GB" dirty="0"/>
              <a:t> </a:t>
            </a:r>
            <a:r>
              <a:rPr lang="en-GB" dirty="0" err="1"/>
              <a:t>gelir</a:t>
            </a:r>
            <a:r>
              <a:rPr lang="en-GB" dirty="0"/>
              <a:t>.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7008" y="901520"/>
            <a:ext cx="3323656" cy="332653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6040442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65695" cy="4060272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78305" y="1083228"/>
            <a:ext cx="2365695" cy="4060272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7" name="Metin kutusu 6"/>
          <p:cNvSpPr txBox="1"/>
          <p:nvPr/>
        </p:nvSpPr>
        <p:spPr>
          <a:xfrm>
            <a:off x="2634142" y="1167172"/>
            <a:ext cx="3464654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tr-TR" dirty="0"/>
              <a:t>Dişi </a:t>
            </a:r>
            <a:r>
              <a:rPr lang="tr-TR" dirty="0" err="1"/>
              <a:t>mormon</a:t>
            </a:r>
            <a:r>
              <a:rPr lang="tr-TR" dirty="0"/>
              <a:t> çekirgeleri </a:t>
            </a:r>
            <a:r>
              <a:rPr lang="tr-TR" dirty="0" err="1"/>
              <a:t>spermatoforlarını</a:t>
            </a:r>
            <a:r>
              <a:rPr lang="tr-TR" dirty="0"/>
              <a:t> yerler.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tr-TR" dirty="0" err="1"/>
              <a:t>Spermatofor</a:t>
            </a:r>
            <a:r>
              <a:rPr lang="tr-TR" dirty="0"/>
              <a:t>, birçok </a:t>
            </a:r>
            <a:r>
              <a:rPr lang="tr-TR" dirty="0" err="1"/>
              <a:t>eklembacaklı</a:t>
            </a:r>
            <a:r>
              <a:rPr lang="tr-TR" dirty="0"/>
              <a:t> türün ürettiği sperm paketleridir.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tr-TR" dirty="0" err="1"/>
              <a:t>Mormon</a:t>
            </a:r>
            <a:r>
              <a:rPr lang="tr-TR" dirty="0"/>
              <a:t> çekirgesi örneğinde </a:t>
            </a:r>
            <a:r>
              <a:rPr lang="tr-TR" dirty="0" err="1"/>
              <a:t>spermatofor</a:t>
            </a:r>
            <a:r>
              <a:rPr lang="tr-TR" dirty="0"/>
              <a:t> besince zengindir ve çiftleşmeden sonra dişiye kalır.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tr-TR" dirty="0" err="1"/>
              <a:t>Mormon</a:t>
            </a:r>
            <a:r>
              <a:rPr lang="tr-TR" dirty="0"/>
              <a:t> çekirgesinde </a:t>
            </a:r>
            <a:r>
              <a:rPr lang="tr-TR" dirty="0" err="1"/>
              <a:t>spermatofor</a:t>
            </a:r>
            <a:r>
              <a:rPr lang="tr-TR" dirty="0"/>
              <a:t> yapmak maliyetli olduğu için erkek, eşini özenle seçer.</a:t>
            </a:r>
          </a:p>
        </p:txBody>
      </p:sp>
    </p:spTree>
    <p:extLst>
      <p:ext uri="{BB962C8B-B14F-4D97-AF65-F5344CB8AC3E}">
        <p14:creationId xmlns:p14="http://schemas.microsoft.com/office/powerpoint/2010/main" val="202481196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36308</TotalTime>
  <Words>1083</Words>
  <Application>Microsoft Office PowerPoint</Application>
  <PresentationFormat>Ekran Gösterisi (16:9)</PresentationFormat>
  <Paragraphs>107</Paragraphs>
  <Slides>22</Slides>
  <Notes>20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22</vt:i4>
      </vt:variant>
    </vt:vector>
  </HeadingPairs>
  <TitlesOfParts>
    <vt:vector size="27" baseType="lpstr">
      <vt:lpstr>Arial</vt:lpstr>
      <vt:lpstr>Karla</vt:lpstr>
      <vt:lpstr>Livvic</vt:lpstr>
      <vt:lpstr>Pangolin</vt:lpstr>
      <vt:lpstr>Doodle World Wildlife Day by Slidesgo</vt:lpstr>
      <vt:lpstr>Yaban Hayvan Davranışları</vt:lpstr>
      <vt:lpstr>YABAN HAYVANLARINDA ÇİFTLEŞME SİSTEMLERİ</vt:lpstr>
      <vt:lpstr>Eşeyin Evrimi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KUR YAPMA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MONOGAMİ</vt:lpstr>
      <vt:lpstr>PowerPoint Sunusu</vt:lpstr>
      <vt:lpstr>Polijini</vt:lpstr>
      <vt:lpstr>Lek</vt:lpstr>
      <vt:lpstr>Poliandri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173</cp:revision>
  <dcterms:modified xsi:type="dcterms:W3CDTF">2025-10-28T23:18:13Z</dcterms:modified>
</cp:coreProperties>
</file>