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Lst>
  <p:notesMasterIdLst>
    <p:notesMasterId r:id="rId17"/>
  </p:notesMasterIdLst>
  <p:sldIdLst>
    <p:sldId id="256" r:id="rId2"/>
    <p:sldId id="896" r:id="rId3"/>
    <p:sldId id="897" r:id="rId4"/>
    <p:sldId id="899" r:id="rId5"/>
    <p:sldId id="900" r:id="rId6"/>
    <p:sldId id="901" r:id="rId7"/>
    <p:sldId id="902" r:id="rId8"/>
    <p:sldId id="903" r:id="rId9"/>
    <p:sldId id="904" r:id="rId10"/>
    <p:sldId id="905" r:id="rId11"/>
    <p:sldId id="906" r:id="rId12"/>
    <p:sldId id="907" r:id="rId13"/>
    <p:sldId id="908" r:id="rId14"/>
    <p:sldId id="909" r:id="rId15"/>
    <p:sldId id="910" r:id="rId16"/>
  </p:sldIdLst>
  <p:sldSz cx="9144000" cy="5143500" type="screen16x9"/>
  <p:notesSz cx="6858000" cy="9144000"/>
  <p:embeddedFontLst>
    <p:embeddedFont>
      <p:font typeface="Pangolin" panose="020B0604020202020204" charset="-94"/>
      <p:regular r:id="rId18"/>
    </p:embeddedFont>
    <p:embeddedFont>
      <p:font typeface="Livvic" panose="020B0604020202020204" charset="-94"/>
      <p:regular r:id="rId19"/>
      <p:bold r:id="rId20"/>
      <p:italic r:id="rId21"/>
      <p:boldItalic r:id="rId2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FE3B4B0-1B62-4D6B-9856-71B32C4E76D6}">
  <a:tblStyle styleId="{9FE3B4B0-1B62-4D6B-9856-71B32C4E76D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14" d="100"/>
          <a:sy n="114" d="100"/>
        </p:scale>
        <p:origin x="714" y="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font" Target="fonts/font1.fntdata"/><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font" Target="fonts/font4.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notesMaster" Target="notesMasters/notesMaster1.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3.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font" Target="fonts/font2.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68829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91211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123431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09777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1691821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90296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8765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45411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70900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2952289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14099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26416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87122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863593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6899375">
            <a:off x="8061236" y="-485385"/>
            <a:ext cx="632425" cy="1859063"/>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2"/>
          <p:cNvGrpSpPr/>
          <p:nvPr/>
        </p:nvGrpSpPr>
        <p:grpSpPr>
          <a:xfrm rot="1532969">
            <a:off x="-90476" y="-314878"/>
            <a:ext cx="1314393" cy="32663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2"/>
          <p:cNvGrpSpPr/>
          <p:nvPr/>
        </p:nvGrpSpPr>
        <p:grpSpPr>
          <a:xfrm rot="3399176">
            <a:off x="-272663" y="1854518"/>
            <a:ext cx="1390981" cy="2079876"/>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2"/>
          <p:cNvGrpSpPr/>
          <p:nvPr/>
        </p:nvGrpSpPr>
        <p:grpSpPr>
          <a:xfrm rot="1332574">
            <a:off x="-76687" y="3209346"/>
            <a:ext cx="1983900" cy="2376562"/>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2"/>
          <p:cNvGrpSpPr/>
          <p:nvPr/>
        </p:nvGrpSpPr>
        <p:grpSpPr>
          <a:xfrm rot="2799819">
            <a:off x="1144385" y="3851423"/>
            <a:ext cx="2184672" cy="2617131"/>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2"/>
          <p:cNvGrpSpPr/>
          <p:nvPr/>
        </p:nvGrpSpPr>
        <p:grpSpPr>
          <a:xfrm rot="7199969">
            <a:off x="7924497" y="-382652"/>
            <a:ext cx="1731720" cy="1745533"/>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2"/>
          <p:cNvGrpSpPr/>
          <p:nvPr/>
        </p:nvGrpSpPr>
        <p:grpSpPr>
          <a:xfrm rot="-9462706">
            <a:off x="8814915" y="243839"/>
            <a:ext cx="944567" cy="2347269"/>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2"/>
          <p:cNvGrpSpPr/>
          <p:nvPr/>
        </p:nvGrpSpPr>
        <p:grpSpPr>
          <a:xfrm rot="-3751962" flipH="1">
            <a:off x="8300878" y="3734388"/>
            <a:ext cx="1253328" cy="188874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2"/>
          <p:cNvGrpSpPr/>
          <p:nvPr/>
        </p:nvGrpSpPr>
        <p:grpSpPr>
          <a:xfrm rot="-4324977" flipH="1">
            <a:off x="8087221" y="4491604"/>
            <a:ext cx="952740" cy="1435756"/>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7" name="Google Shape;2277;p2"/>
          <p:cNvSpPr txBox="1">
            <a:spLocks noGrp="1"/>
          </p:cNvSpPr>
          <p:nvPr>
            <p:ph type="subTitle" idx="1"/>
          </p:nvPr>
        </p:nvSpPr>
        <p:spPr>
          <a:xfrm>
            <a:off x="3754450" y="3417925"/>
            <a:ext cx="4446300" cy="43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278" name="Google Shape;2278;p2"/>
          <p:cNvSpPr txBox="1">
            <a:spLocks noGrp="1"/>
          </p:cNvSpPr>
          <p:nvPr>
            <p:ph type="ctrTitle"/>
          </p:nvPr>
        </p:nvSpPr>
        <p:spPr>
          <a:xfrm>
            <a:off x="3754450" y="1082800"/>
            <a:ext cx="4676400" cy="21672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grpSp>
        <p:nvGrpSpPr>
          <p:cNvPr id="2279" name="Google Shape;2279;p2"/>
          <p:cNvGrpSpPr/>
          <p:nvPr/>
        </p:nvGrpSpPr>
        <p:grpSpPr>
          <a:xfrm rot="-3751962" flipH="1">
            <a:off x="8148478" y="3581988"/>
            <a:ext cx="1253328" cy="188874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2"/>
          <p:cNvGrpSpPr/>
          <p:nvPr/>
        </p:nvGrpSpPr>
        <p:grpSpPr>
          <a:xfrm rot="-4324977" flipH="1">
            <a:off x="7934821" y="4339204"/>
            <a:ext cx="952740" cy="1435756"/>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406"/>
        <p:cNvGrpSpPr/>
        <p:nvPr/>
      </p:nvGrpSpPr>
      <p:grpSpPr>
        <a:xfrm>
          <a:off x="0" y="0"/>
          <a:ext cx="0" cy="0"/>
          <a:chOff x="0" y="0"/>
          <a:chExt cx="0" cy="0"/>
        </a:xfrm>
      </p:grpSpPr>
      <p:grpSp>
        <p:nvGrpSpPr>
          <p:cNvPr id="3407" name="Google Shape;3407;p4"/>
          <p:cNvGrpSpPr/>
          <p:nvPr/>
        </p:nvGrpSpPr>
        <p:grpSpPr>
          <a:xfrm rot="2855698">
            <a:off x="-481655" y="4062892"/>
            <a:ext cx="962823" cy="143967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4"/>
          <p:cNvGrpSpPr/>
          <p:nvPr/>
        </p:nvGrpSpPr>
        <p:grpSpPr>
          <a:xfrm rot="-7755976">
            <a:off x="7562149" y="-838089"/>
            <a:ext cx="1727792" cy="2069695"/>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8" name="Google Shape;4088;p4"/>
          <p:cNvSpPr txBox="1">
            <a:spLocks noGrp="1"/>
          </p:cNvSpPr>
          <p:nvPr>
            <p:ph type="body" idx="1"/>
          </p:nvPr>
        </p:nvSpPr>
        <p:spPr>
          <a:xfrm>
            <a:off x="713100" y="1147950"/>
            <a:ext cx="7809000" cy="352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Karla"/>
              <a:buChar char="●"/>
              <a:defRPr sz="1200"/>
            </a:lvl1pPr>
            <a:lvl2pPr marL="914400" lvl="1" indent="-304800" rtl="0">
              <a:spcBef>
                <a:spcPts val="0"/>
              </a:spcBef>
              <a:spcAft>
                <a:spcPts val="0"/>
              </a:spcAft>
              <a:buSzPts val="1200"/>
              <a:buFont typeface="Karla"/>
              <a:buChar char="○"/>
              <a:defRPr sz="1200"/>
            </a:lvl2pPr>
            <a:lvl3pPr marL="1371600" lvl="2" indent="-304800" rtl="0">
              <a:spcBef>
                <a:spcPts val="0"/>
              </a:spcBef>
              <a:spcAft>
                <a:spcPts val="0"/>
              </a:spcAft>
              <a:buSzPts val="1200"/>
              <a:buFont typeface="Karla"/>
              <a:buChar char="■"/>
              <a:defRPr sz="1200"/>
            </a:lvl3pPr>
            <a:lvl4pPr marL="1828800" lvl="3" indent="-304800" rtl="0">
              <a:spcBef>
                <a:spcPts val="0"/>
              </a:spcBef>
              <a:spcAft>
                <a:spcPts val="0"/>
              </a:spcAft>
              <a:buSzPts val="1200"/>
              <a:buFont typeface="Karla"/>
              <a:buChar char="●"/>
              <a:defRPr sz="1200"/>
            </a:lvl4pPr>
            <a:lvl5pPr marL="2286000" lvl="4" indent="-304800" rtl="0">
              <a:spcBef>
                <a:spcPts val="0"/>
              </a:spcBef>
              <a:spcAft>
                <a:spcPts val="0"/>
              </a:spcAft>
              <a:buSzPts val="1200"/>
              <a:buFont typeface="Karla"/>
              <a:buChar char="○"/>
              <a:defRPr sz="1200"/>
            </a:lvl5pPr>
            <a:lvl6pPr marL="2743200" lvl="5" indent="-304800" rtl="0">
              <a:spcBef>
                <a:spcPts val="0"/>
              </a:spcBef>
              <a:spcAft>
                <a:spcPts val="0"/>
              </a:spcAft>
              <a:buSzPts val="1200"/>
              <a:buFont typeface="Karla"/>
              <a:buChar char="■"/>
              <a:defRPr sz="1200"/>
            </a:lvl6pPr>
            <a:lvl7pPr marL="3200400" lvl="6" indent="-304800" rtl="0">
              <a:spcBef>
                <a:spcPts val="0"/>
              </a:spcBef>
              <a:spcAft>
                <a:spcPts val="0"/>
              </a:spcAft>
              <a:buSzPts val="1200"/>
              <a:buFont typeface="Karla"/>
              <a:buChar char="●"/>
              <a:defRPr sz="1200"/>
            </a:lvl7pPr>
            <a:lvl8pPr marL="3657600" lvl="7" indent="-304800" rtl="0">
              <a:spcBef>
                <a:spcPts val="0"/>
              </a:spcBef>
              <a:spcAft>
                <a:spcPts val="0"/>
              </a:spcAft>
              <a:buSzPts val="1200"/>
              <a:buFont typeface="Karla"/>
              <a:buChar char="○"/>
              <a:defRPr sz="1200"/>
            </a:lvl8pPr>
            <a:lvl9pPr marL="4114800" lvl="8" indent="-304800" rtl="0">
              <a:spcBef>
                <a:spcPts val="0"/>
              </a:spcBef>
              <a:spcAft>
                <a:spcPts val="0"/>
              </a:spcAft>
              <a:buSzPts val="1200"/>
              <a:buFont typeface="Karla"/>
              <a:buChar char="■"/>
              <a:defRPr sz="1200"/>
            </a:lvl9pPr>
          </a:lstStyle>
          <a:p>
            <a:endParaRPr/>
          </a:p>
        </p:txBody>
      </p:sp>
      <p:sp>
        <p:nvSpPr>
          <p:cNvPr id="4089" name="Google Shape;4089;p4"/>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5093400" y="1363150"/>
            <a:ext cx="3337500" cy="1052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5093400" y="2530789"/>
            <a:ext cx="3337500" cy="1216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hank you">
  <p:cSld name="CUSTOM_3">
    <p:spTree>
      <p:nvGrpSpPr>
        <p:cNvPr id="1" name="Shape 23618"/>
        <p:cNvGrpSpPr/>
        <p:nvPr/>
      </p:nvGrpSpPr>
      <p:grpSpPr>
        <a:xfrm>
          <a:off x="0" y="0"/>
          <a:ext cx="0" cy="0"/>
          <a:chOff x="0" y="0"/>
          <a:chExt cx="0" cy="0"/>
        </a:xfrm>
      </p:grpSpPr>
      <p:sp>
        <p:nvSpPr>
          <p:cNvPr id="23619" name="Google Shape;23619;p31"/>
          <p:cNvSpPr txBox="1"/>
          <p:nvPr/>
        </p:nvSpPr>
        <p:spPr>
          <a:xfrm>
            <a:off x="5531850" y="2963000"/>
            <a:ext cx="2587500" cy="1157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Livvic"/>
                <a:ea typeface="Livvic"/>
                <a:cs typeface="Livvic"/>
                <a:sym typeface="Livvic"/>
              </a:rPr>
              <a:t>CREDITS: This presentation template was created by </a:t>
            </a:r>
            <a:r>
              <a:rPr lang="en" sz="12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1"/>
                </a:solidFill>
                <a:latin typeface="Livvic"/>
                <a:ea typeface="Livvic"/>
                <a:cs typeface="Livvic"/>
                <a:sym typeface="Livvic"/>
              </a:rPr>
              <a:t>, including icons by </a:t>
            </a:r>
            <a:r>
              <a:rPr lang="en" sz="12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a:solidFill>
                  <a:schemeClr val="dk1"/>
                </a:solidFill>
                <a:latin typeface="Livvic"/>
                <a:ea typeface="Livvic"/>
                <a:cs typeface="Livvic"/>
                <a:sym typeface="Livvic"/>
              </a:rPr>
              <a:t>, and infographics &amp; images by </a:t>
            </a:r>
            <a:r>
              <a:rPr lang="en" sz="12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200" b="1">
                <a:solidFill>
                  <a:schemeClr val="dk1"/>
                </a:solidFill>
                <a:latin typeface="Livvic"/>
                <a:ea typeface="Livvic"/>
                <a:cs typeface="Livvic"/>
                <a:sym typeface="Livvic"/>
              </a:rPr>
              <a:t> </a:t>
            </a:r>
            <a:endParaRPr sz="12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447725" y="2036248"/>
            <a:ext cx="3218700" cy="1106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4800"/>
            </a:lvl1pPr>
            <a:lvl2pPr lvl="1" rtl="0">
              <a:spcBef>
                <a:spcPts val="0"/>
              </a:spcBef>
              <a:spcAft>
                <a:spcPts val="0"/>
              </a:spcAft>
              <a:buNone/>
              <a:defRPr sz="4800">
                <a:solidFill>
                  <a:schemeClr val="lt1"/>
                </a:solidFill>
              </a:defRPr>
            </a:lvl2pPr>
            <a:lvl3pPr lvl="2" rtl="0">
              <a:spcBef>
                <a:spcPts val="0"/>
              </a:spcBef>
              <a:spcAft>
                <a:spcPts val="0"/>
              </a:spcAft>
              <a:buNone/>
              <a:defRPr sz="4800">
                <a:solidFill>
                  <a:schemeClr val="lt1"/>
                </a:solidFill>
              </a:defRPr>
            </a:lvl3pPr>
            <a:lvl4pPr lvl="3" rtl="0">
              <a:spcBef>
                <a:spcPts val="0"/>
              </a:spcBef>
              <a:spcAft>
                <a:spcPts val="0"/>
              </a:spcAft>
              <a:buNone/>
              <a:defRPr sz="4800">
                <a:solidFill>
                  <a:schemeClr val="lt1"/>
                </a:solidFill>
              </a:defRPr>
            </a:lvl4pPr>
            <a:lvl5pPr lvl="4" rtl="0">
              <a:spcBef>
                <a:spcPts val="0"/>
              </a:spcBef>
              <a:spcAft>
                <a:spcPts val="0"/>
              </a:spcAft>
              <a:buNone/>
              <a:defRPr sz="4800">
                <a:solidFill>
                  <a:schemeClr val="lt1"/>
                </a:solidFill>
              </a:defRPr>
            </a:lvl5pPr>
            <a:lvl6pPr lvl="5" rtl="0">
              <a:spcBef>
                <a:spcPts val="0"/>
              </a:spcBef>
              <a:spcAft>
                <a:spcPts val="0"/>
              </a:spcAft>
              <a:buNone/>
              <a:defRPr sz="4800">
                <a:solidFill>
                  <a:schemeClr val="lt1"/>
                </a:solidFill>
              </a:defRPr>
            </a:lvl6pPr>
            <a:lvl7pPr lvl="6" rtl="0">
              <a:spcBef>
                <a:spcPts val="0"/>
              </a:spcBef>
              <a:spcAft>
                <a:spcPts val="0"/>
              </a:spcAft>
              <a:buNone/>
              <a:defRPr sz="4800">
                <a:solidFill>
                  <a:schemeClr val="lt1"/>
                </a:solidFill>
              </a:defRPr>
            </a:lvl7pPr>
            <a:lvl8pPr lvl="7" rtl="0">
              <a:spcBef>
                <a:spcPts val="0"/>
              </a:spcBef>
              <a:spcAft>
                <a:spcPts val="0"/>
              </a:spcAft>
              <a:buNone/>
              <a:defRPr sz="4800">
                <a:solidFill>
                  <a:schemeClr val="lt1"/>
                </a:solidFill>
              </a:defRPr>
            </a:lvl8pPr>
            <a:lvl9pPr lvl="8" rtl="0">
              <a:spcBef>
                <a:spcPts val="0"/>
              </a:spcBef>
              <a:spcAft>
                <a:spcPts val="0"/>
              </a:spcAft>
              <a:buNone/>
              <a:defRPr sz="4800">
                <a:solidFill>
                  <a:schemeClr val="lt1"/>
                </a:solidFill>
              </a:defRPr>
            </a:lvl9pPr>
          </a:lstStyle>
          <a:p>
            <a:endParaRPr/>
          </a:p>
        </p:txBody>
      </p:sp>
      <p:sp>
        <p:nvSpPr>
          <p:cNvPr id="23621" name="Google Shape;23621;p31"/>
          <p:cNvSpPr txBox="1">
            <a:spLocks noGrp="1"/>
          </p:cNvSpPr>
          <p:nvPr>
            <p:ph type="subTitle" idx="1"/>
          </p:nvPr>
        </p:nvSpPr>
        <p:spPr>
          <a:xfrm>
            <a:off x="5531850" y="528900"/>
            <a:ext cx="2404800" cy="832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5531850" y="1358100"/>
            <a:ext cx="2587800" cy="83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1">
  <p:cSld name="CUSTOM_12">
    <p:spTree>
      <p:nvGrpSpPr>
        <p:cNvPr id="1" name="Shape 23623"/>
        <p:cNvGrpSpPr/>
        <p:nvPr/>
      </p:nvGrpSpPr>
      <p:grpSpPr>
        <a:xfrm>
          <a:off x="0" y="0"/>
          <a:ext cx="0" cy="0"/>
          <a:chOff x="0" y="0"/>
          <a:chExt cx="0" cy="0"/>
        </a:xfrm>
      </p:grpSpPr>
      <p:grpSp>
        <p:nvGrpSpPr>
          <p:cNvPr id="23624" name="Google Shape;23624;p32"/>
          <p:cNvGrpSpPr/>
          <p:nvPr/>
        </p:nvGrpSpPr>
        <p:grpSpPr>
          <a:xfrm rot="4104748">
            <a:off x="778888" y="3800389"/>
            <a:ext cx="855475" cy="2126022"/>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32"/>
          <p:cNvGrpSpPr/>
          <p:nvPr/>
        </p:nvGrpSpPr>
        <p:grpSpPr>
          <a:xfrm rot="-4707076">
            <a:off x="-229050" y="3868270"/>
            <a:ext cx="1341864" cy="1352567"/>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4" name="Google Shape;23934;p32"/>
          <p:cNvGrpSpPr/>
          <p:nvPr/>
        </p:nvGrpSpPr>
        <p:grpSpPr>
          <a:xfrm rot="2733277">
            <a:off x="66161" y="3253428"/>
            <a:ext cx="343396" cy="721918"/>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8" name="Google Shape;24028;p32"/>
          <p:cNvGrpSpPr/>
          <p:nvPr/>
        </p:nvGrpSpPr>
        <p:grpSpPr>
          <a:xfrm rot="-6436084" flipH="1">
            <a:off x="8312753" y="444146"/>
            <a:ext cx="493951" cy="630340"/>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2" name="Google Shape;24122;p32"/>
          <p:cNvGrpSpPr/>
          <p:nvPr/>
        </p:nvGrpSpPr>
        <p:grpSpPr>
          <a:xfrm rot="-6708193" flipH="1">
            <a:off x="6925973" y="-407060"/>
            <a:ext cx="1342021" cy="1353564"/>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24287"/>
        <p:cNvGrpSpPr/>
        <p:nvPr/>
      </p:nvGrpSpPr>
      <p:grpSpPr>
        <a:xfrm>
          <a:off x="0" y="0"/>
          <a:ext cx="0" cy="0"/>
          <a:chOff x="0" y="0"/>
          <a:chExt cx="0" cy="0"/>
        </a:xfrm>
      </p:grpSpPr>
      <p:grpSp>
        <p:nvGrpSpPr>
          <p:cNvPr id="24288" name="Google Shape;24288;p33"/>
          <p:cNvGrpSpPr/>
          <p:nvPr/>
        </p:nvGrpSpPr>
        <p:grpSpPr>
          <a:xfrm rot="-8099870">
            <a:off x="8363525" y="-83978"/>
            <a:ext cx="855478" cy="2125961"/>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3" name="Google Shape;24433;p33"/>
          <p:cNvGrpSpPr/>
          <p:nvPr/>
        </p:nvGrpSpPr>
        <p:grpSpPr>
          <a:xfrm rot="-4222989">
            <a:off x="532966" y="3022705"/>
            <a:ext cx="493916" cy="629833"/>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7" name="Google Shape;24527;p33"/>
          <p:cNvGrpSpPr/>
          <p:nvPr/>
        </p:nvGrpSpPr>
        <p:grpSpPr>
          <a:xfrm rot="-3951173">
            <a:off x="-192427" y="3849681"/>
            <a:ext cx="1341857" cy="1352560"/>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2" name="Google Shape;24692;p33"/>
          <p:cNvGrpSpPr/>
          <p:nvPr/>
        </p:nvGrpSpPr>
        <p:grpSpPr>
          <a:xfrm rot="-6899375">
            <a:off x="7208511" y="-903135"/>
            <a:ext cx="632425" cy="1859063"/>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4" name="Google Shape;24944;p33"/>
          <p:cNvGrpSpPr/>
          <p:nvPr/>
        </p:nvGrpSpPr>
        <p:grpSpPr>
          <a:xfrm rot="-9406349">
            <a:off x="7483579" y="-665998"/>
            <a:ext cx="1567105" cy="1877273"/>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25426"/>
        <p:cNvGrpSpPr/>
        <p:nvPr/>
      </p:nvGrpSpPr>
      <p:grpSpPr>
        <a:xfrm>
          <a:off x="0" y="0"/>
          <a:ext cx="0" cy="0"/>
          <a:chOff x="0" y="0"/>
          <a:chExt cx="0" cy="0"/>
        </a:xfrm>
      </p:grpSpPr>
      <p:grpSp>
        <p:nvGrpSpPr>
          <p:cNvPr id="25427" name="Google Shape;25427;p34"/>
          <p:cNvGrpSpPr/>
          <p:nvPr/>
        </p:nvGrpSpPr>
        <p:grpSpPr>
          <a:xfrm rot="8100000">
            <a:off x="7290915" y="-558984"/>
            <a:ext cx="1557440" cy="1865695"/>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9" name="Google Shape;25909;p34"/>
          <p:cNvGrpSpPr/>
          <p:nvPr/>
        </p:nvGrpSpPr>
        <p:grpSpPr>
          <a:xfrm rot="938236">
            <a:off x="-342368" y="1718528"/>
            <a:ext cx="795358" cy="1014260"/>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3" name="Google Shape;26003;p34"/>
          <p:cNvGrpSpPr/>
          <p:nvPr/>
        </p:nvGrpSpPr>
        <p:grpSpPr>
          <a:xfrm rot="2938522">
            <a:off x="700260" y="1589759"/>
            <a:ext cx="352730" cy="741593"/>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300" y="452325"/>
            <a:ext cx="77034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8" r:id="rId3"/>
    <p:sldLayoutId id="2147483669" r:id="rId4"/>
    <p:sldLayoutId id="2147483677" r:id="rId5"/>
    <p:sldLayoutId id="2147483678" r:id="rId6"/>
    <p:sldLayoutId id="2147483679" r:id="rId7"/>
    <p:sldLayoutId id="2147483680"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4697700" y="4398586"/>
            <a:ext cx="4446300" cy="43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smtClean="0"/>
              <a:t>Dr. Etkin ŞAFAK</a:t>
            </a:r>
            <a:endParaRPr dirty="0"/>
          </a:p>
        </p:txBody>
      </p:sp>
      <p:sp>
        <p:nvSpPr>
          <p:cNvPr id="26106" name="Google Shape;26106;p37"/>
          <p:cNvSpPr txBox="1">
            <a:spLocks noGrp="1"/>
          </p:cNvSpPr>
          <p:nvPr>
            <p:ph type="ctrTitle"/>
          </p:nvPr>
        </p:nvSpPr>
        <p:spPr>
          <a:xfrm>
            <a:off x="3192387" y="954290"/>
            <a:ext cx="5389550" cy="216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tr-TR" dirty="0" smtClean="0"/>
              <a:t>Wild </a:t>
            </a:r>
            <a:r>
              <a:rPr lang="tr-TR" dirty="0" err="1" smtClean="0"/>
              <a:t>Animal</a:t>
            </a:r>
            <a:r>
              <a:rPr lang="tr-TR" dirty="0" smtClean="0"/>
              <a:t> </a:t>
            </a:r>
            <a:r>
              <a:rPr lang="tr-TR" dirty="0" err="1" smtClean="0"/>
              <a:t>Behaviors</a:t>
            </a:r>
            <a:endParaRPr dirty="0"/>
          </a:p>
        </p:txBody>
      </p:sp>
      <p:grpSp>
        <p:nvGrpSpPr>
          <p:cNvPr id="26107" name="Google Shape;26107;p37"/>
          <p:cNvGrpSpPr/>
          <p:nvPr/>
        </p:nvGrpSpPr>
        <p:grpSpPr>
          <a:xfrm>
            <a:off x="713101" y="1205625"/>
            <a:ext cx="2678008" cy="2663767"/>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 name="Content Placeholder 2">
            <a:extLst>
              <a:ext uri="{FF2B5EF4-FFF2-40B4-BE49-F238E27FC236}">
                <a16:creationId xmlns:a16="http://schemas.microsoft.com/office/drawing/2014/main" id="{7C408643-F45E-4712-B573-AB350FF7FA1C}"/>
              </a:ext>
            </a:extLst>
          </p:cNvPr>
          <p:cNvSpPr txBox="1">
            <a:spLocks/>
          </p:cNvSpPr>
          <p:nvPr/>
        </p:nvSpPr>
        <p:spPr>
          <a:xfrm>
            <a:off x="4849509" y="1177575"/>
            <a:ext cx="4294491" cy="286429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t>The underwater entrance to the den protects them from predators</a:t>
            </a:r>
            <a:r>
              <a:rPr lang="en-US" dirty="0" smtClean="0"/>
              <a:t>.</a:t>
            </a:r>
            <a:endParaRPr lang="tr-TR" dirty="0" smtClean="0"/>
          </a:p>
          <a:p>
            <a:pPr algn="just">
              <a:buFont typeface="Arial" panose="020B0604020202020204" pitchFamily="34" charset="0"/>
              <a:buChar char="•"/>
            </a:pPr>
            <a:endParaRPr lang="tr-TR" dirty="0"/>
          </a:p>
          <a:p>
            <a:pPr algn="just">
              <a:buFont typeface="Arial" panose="020B0604020202020204" pitchFamily="34" charset="0"/>
              <a:buChar char="•"/>
            </a:pPr>
            <a:endParaRPr lang="en-GB" dirty="0" smtClean="0"/>
          </a:p>
          <a:p>
            <a:pPr algn="just">
              <a:buFont typeface="Arial" panose="020B0604020202020204" pitchFamily="34" charset="0"/>
              <a:buChar char="•"/>
            </a:pPr>
            <a:r>
              <a:rPr lang="tr-TR" dirty="0" smtClean="0"/>
              <a:t>B</a:t>
            </a:r>
            <a:r>
              <a:rPr lang="en-US" dirty="0" err="1" smtClean="0"/>
              <a:t>eavers</a:t>
            </a:r>
            <a:r>
              <a:rPr lang="en-US" dirty="0"/>
              <a:t>; It is notable for their persistence in the construction of dams across large distances of streams and rivers and their ability to protect their dams even during flooding situations.</a:t>
            </a:r>
            <a:endParaRPr lang="en-GB" dirty="0"/>
          </a:p>
        </p:txBody>
      </p:sp>
      <p:pic>
        <p:nvPicPr>
          <p:cNvPr id="4" name="Resim 3"/>
          <p:cNvPicPr>
            <a:picLocks noChangeAspect="1"/>
          </p:cNvPicPr>
          <p:nvPr/>
        </p:nvPicPr>
        <p:blipFill>
          <a:blip r:embed="rId3"/>
          <a:stretch>
            <a:fillRect/>
          </a:stretch>
        </p:blipFill>
        <p:spPr>
          <a:xfrm>
            <a:off x="1064633" y="964078"/>
            <a:ext cx="3289253" cy="3205250"/>
          </a:xfrm>
          <a:prstGeom prst="rect">
            <a:avLst/>
          </a:prstGeom>
          <a:effectLst>
            <a:softEdge rad="127000"/>
          </a:effectLst>
        </p:spPr>
      </p:pic>
    </p:spTree>
    <p:extLst>
      <p:ext uri="{BB962C8B-B14F-4D97-AF65-F5344CB8AC3E}">
        <p14:creationId xmlns:p14="http://schemas.microsoft.com/office/powerpoint/2010/main" val="99490921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Title 1">
            <a:extLst>
              <a:ext uri="{FF2B5EF4-FFF2-40B4-BE49-F238E27FC236}">
                <a16:creationId xmlns:a16="http://schemas.microsoft.com/office/drawing/2014/main" id="{A82A612F-67F3-4B8E-B183-5A7AFE594D3B}"/>
              </a:ext>
            </a:extLst>
          </p:cNvPr>
          <p:cNvSpPr>
            <a:spLocks noGrp="1"/>
          </p:cNvSpPr>
          <p:nvPr>
            <p:ph type="title"/>
          </p:nvPr>
        </p:nvSpPr>
        <p:spPr>
          <a:xfrm>
            <a:off x="3110214" y="197045"/>
            <a:ext cx="7703400" cy="572700"/>
          </a:xfrm>
        </p:spPr>
        <p:txBody>
          <a:bodyPr/>
          <a:lstStyle/>
          <a:p>
            <a:r>
              <a:rPr lang="en-GB" dirty="0"/>
              <a:t>Magpie Nests</a:t>
            </a:r>
            <a:endParaRPr lang="en-GB" dirty="0"/>
          </a:p>
        </p:txBody>
      </p:sp>
      <p:sp>
        <p:nvSpPr>
          <p:cNvPr id="7" name="Content Placeholder 2">
            <a:extLst>
              <a:ext uri="{FF2B5EF4-FFF2-40B4-BE49-F238E27FC236}">
                <a16:creationId xmlns:a16="http://schemas.microsoft.com/office/drawing/2014/main" id="{B671E52D-59E4-4D6D-89D8-A56B3C5673BE}"/>
              </a:ext>
            </a:extLst>
          </p:cNvPr>
          <p:cNvSpPr txBox="1">
            <a:spLocks/>
          </p:cNvSpPr>
          <p:nvPr/>
        </p:nvSpPr>
        <p:spPr>
          <a:xfrm>
            <a:off x="720300" y="1152475"/>
            <a:ext cx="2480100"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dirty="0" smtClean="0"/>
              <a:t>Magpies </a:t>
            </a:r>
            <a:r>
              <a:rPr lang="en-US" dirty="0"/>
              <a:t>build their nests on branches like many birds. Although it looks sloppy, it is quite robust and resistant to winds that blow the high branches around.</a:t>
            </a:r>
            <a:r>
              <a:rPr lang="en-GB" dirty="0" smtClean="0"/>
              <a:t/>
            </a:r>
            <a:br>
              <a:rPr lang="en-GB" dirty="0" smtClean="0"/>
            </a:br>
            <a:endParaRPr lang="en-GB" dirty="0" smtClean="0"/>
          </a:p>
          <a:p>
            <a:pPr algn="just"/>
            <a:r>
              <a:rPr lang="en-US" dirty="0"/>
              <a:t>The main danger to magpies is that their eggs are eaten by crows, and against this, magpies build a litter roof over their nests, unlike the traditional bowl-shaped nests of birds.</a:t>
            </a:r>
            <a:endParaRPr lang="en-GB" dirty="0"/>
          </a:p>
        </p:txBody>
      </p:sp>
      <p:pic>
        <p:nvPicPr>
          <p:cNvPr id="2" name="Resim 1"/>
          <p:cNvPicPr>
            <a:picLocks noChangeAspect="1"/>
          </p:cNvPicPr>
          <p:nvPr/>
        </p:nvPicPr>
        <p:blipFill>
          <a:blip r:embed="rId3"/>
          <a:stretch>
            <a:fillRect/>
          </a:stretch>
        </p:blipFill>
        <p:spPr>
          <a:xfrm>
            <a:off x="4262605" y="1319841"/>
            <a:ext cx="4207380" cy="1992702"/>
          </a:xfrm>
          <a:prstGeom prst="rect">
            <a:avLst/>
          </a:prstGeom>
        </p:spPr>
      </p:pic>
      <p:sp>
        <p:nvSpPr>
          <p:cNvPr id="10" name="Metin kutusu 9"/>
          <p:cNvSpPr txBox="1"/>
          <p:nvPr/>
        </p:nvSpPr>
        <p:spPr>
          <a:xfrm>
            <a:off x="4262604" y="3505304"/>
            <a:ext cx="4207381" cy="830997"/>
          </a:xfrm>
          <a:prstGeom prst="rect">
            <a:avLst/>
          </a:prstGeom>
          <a:noFill/>
        </p:spPr>
        <p:txBody>
          <a:bodyPr wrap="square" rtlCol="0">
            <a:spAutoFit/>
          </a:bodyPr>
          <a:lstStyle/>
          <a:p>
            <a:pPr algn="just"/>
            <a:r>
              <a:rPr lang="en-US" sz="1200" dirty="0" smtClean="0">
                <a:solidFill>
                  <a:schemeClr val="dk1"/>
                </a:solidFill>
                <a:latin typeface="Livvic"/>
                <a:ea typeface="Livvic"/>
                <a:cs typeface="Livvic"/>
                <a:sym typeface="Livvic"/>
              </a:rPr>
              <a:t>In </a:t>
            </a:r>
            <a:r>
              <a:rPr lang="en-US" sz="1200" dirty="0">
                <a:solidFill>
                  <a:schemeClr val="dk1"/>
                </a:solidFill>
                <a:latin typeface="Livvic"/>
                <a:ea typeface="Livvic"/>
                <a:cs typeface="Livvic"/>
                <a:sym typeface="Livvic"/>
              </a:rPr>
              <a:t>habitats without crows, magpies build open-top nests (A). In the case of crows, magpie community members build a covered nest, as they eat magpie eggs and chicks (B).</a:t>
            </a:r>
            <a:endParaRPr lang="tr-TR" sz="1200" dirty="0">
              <a:solidFill>
                <a:schemeClr val="dk1"/>
              </a:solidFill>
              <a:latin typeface="Livvic"/>
              <a:ea typeface="Livvic"/>
              <a:cs typeface="Livvic"/>
              <a:sym typeface="Livvic"/>
            </a:endParaRPr>
          </a:p>
        </p:txBody>
      </p:sp>
    </p:spTree>
    <p:extLst>
      <p:ext uri="{BB962C8B-B14F-4D97-AF65-F5344CB8AC3E}">
        <p14:creationId xmlns:p14="http://schemas.microsoft.com/office/powerpoint/2010/main" val="419171081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Resim 1"/>
          <p:cNvPicPr>
            <a:picLocks noChangeAspect="1"/>
          </p:cNvPicPr>
          <p:nvPr/>
        </p:nvPicPr>
        <p:blipFill>
          <a:blip r:embed="rId3"/>
          <a:stretch>
            <a:fillRect/>
          </a:stretch>
        </p:blipFill>
        <p:spPr>
          <a:xfrm>
            <a:off x="1052849" y="914486"/>
            <a:ext cx="3317815" cy="3279414"/>
          </a:xfrm>
          <a:prstGeom prst="rect">
            <a:avLst/>
          </a:prstGeom>
          <a:effectLst>
            <a:softEdge rad="127000"/>
          </a:effectLst>
        </p:spPr>
      </p:pic>
      <p:sp>
        <p:nvSpPr>
          <p:cNvPr id="1614" name="Content Placeholder 2">
            <a:extLst>
              <a:ext uri="{FF2B5EF4-FFF2-40B4-BE49-F238E27FC236}">
                <a16:creationId xmlns:a16="http://schemas.microsoft.com/office/drawing/2014/main" id="{78E59BA3-2F85-473E-BBF8-1A1D4F6F504D}"/>
              </a:ext>
            </a:extLst>
          </p:cNvPr>
          <p:cNvSpPr txBox="1">
            <a:spLocks/>
          </p:cNvSpPr>
          <p:nvPr/>
        </p:nvSpPr>
        <p:spPr>
          <a:xfrm>
            <a:off x="4550948" y="1095245"/>
            <a:ext cx="4308816" cy="3028950"/>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smtClean="0"/>
              <a:t>Like </a:t>
            </a:r>
            <a:r>
              <a:rPr lang="en-US" dirty="0"/>
              <a:t>wasps and hornets, European Paper Wasps chew the plant parts they collect to build a cellular nest and glue them with saliva. Each cell contains an egg and the developing larvae are fed by the adults in the nest.</a:t>
            </a:r>
            <a:r>
              <a:rPr lang="en-GB" dirty="0" smtClean="0"/>
              <a:t>. </a:t>
            </a:r>
            <a:r>
              <a:rPr lang="en-GB" dirty="0" smtClean="0"/>
              <a:t/>
            </a:r>
            <a:br>
              <a:rPr lang="en-GB" dirty="0" smtClean="0"/>
            </a:br>
            <a:endParaRPr lang="en-GB" dirty="0" smtClean="0"/>
          </a:p>
          <a:p>
            <a:pPr algn="just">
              <a:buFont typeface="Arial" panose="020B0604020202020204" pitchFamily="34" charset="0"/>
              <a:buChar char="•"/>
            </a:pPr>
            <a:r>
              <a:rPr lang="en-US" dirty="0"/>
              <a:t>Minor pattern differences in nest construction can lead to large variations in nest shape. Sometimes it can be a flat honeycomb, sometimes a rope-like nest.</a:t>
            </a:r>
            <a:endParaRPr lang="en-GB" dirty="0"/>
          </a:p>
        </p:txBody>
      </p:sp>
      <p:sp>
        <p:nvSpPr>
          <p:cNvPr id="1616" name="Title 1">
            <a:extLst>
              <a:ext uri="{FF2B5EF4-FFF2-40B4-BE49-F238E27FC236}">
                <a16:creationId xmlns:a16="http://schemas.microsoft.com/office/drawing/2014/main" id="{A3E681AD-BA77-4424-81D5-CA2667355FD0}"/>
              </a:ext>
            </a:extLst>
          </p:cNvPr>
          <p:cNvSpPr>
            <a:spLocks noGrp="1"/>
          </p:cNvSpPr>
          <p:nvPr>
            <p:ph type="title"/>
          </p:nvPr>
        </p:nvSpPr>
        <p:spPr>
          <a:xfrm>
            <a:off x="1156364" y="40820"/>
            <a:ext cx="7703400" cy="572700"/>
          </a:xfrm>
        </p:spPr>
        <p:txBody>
          <a:bodyPr/>
          <a:lstStyle/>
          <a:p>
            <a:r>
              <a:rPr lang="en-GB" dirty="0"/>
              <a:t>EUROPEAN PAPER </a:t>
            </a:r>
            <a:r>
              <a:rPr lang="en-GB" dirty="0" smtClean="0"/>
              <a:t>BUMBLEBEE </a:t>
            </a:r>
            <a:r>
              <a:rPr lang="tr-TR" dirty="0" smtClean="0"/>
              <a:t>NESTS</a:t>
            </a:r>
            <a:endParaRPr lang="en-GB" dirty="0"/>
          </a:p>
        </p:txBody>
      </p:sp>
      <p:sp>
        <p:nvSpPr>
          <p:cNvPr id="3" name="Dikdörtgen 2"/>
          <p:cNvSpPr/>
          <p:nvPr/>
        </p:nvSpPr>
        <p:spPr>
          <a:xfrm>
            <a:off x="1156363" y="3178237"/>
            <a:ext cx="3130411" cy="1015663"/>
          </a:xfrm>
          <a:prstGeom prst="rect">
            <a:avLst/>
          </a:prstGeom>
          <a:solidFill>
            <a:srgbClr val="FFFFFF"/>
          </a:solidFill>
        </p:spPr>
        <p:txBody>
          <a:bodyPr wrap="square">
            <a:spAutoFit/>
          </a:bodyPr>
          <a:lstStyle/>
          <a:p>
            <a:pPr algn="just"/>
            <a:r>
              <a:rPr lang="en-US" sz="1200" dirty="0"/>
              <a:t>A wasp nest. The nest is made of chewed plant material and is connected from the substrate by weak links or flower stalk. The queen lays her eggs in cells in the comb, and then the workers feed the larvae.</a:t>
            </a:r>
            <a:endParaRPr lang="tr-TR" sz="1200" dirty="0"/>
          </a:p>
        </p:txBody>
      </p:sp>
    </p:spTree>
    <p:extLst>
      <p:ext uri="{BB962C8B-B14F-4D97-AF65-F5344CB8AC3E}">
        <p14:creationId xmlns:p14="http://schemas.microsoft.com/office/powerpoint/2010/main" val="79022108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8" name="Title 1">
            <a:extLst>
              <a:ext uri="{FF2B5EF4-FFF2-40B4-BE49-F238E27FC236}">
                <a16:creationId xmlns:a16="http://schemas.microsoft.com/office/drawing/2014/main" id="{166B34E5-20DB-4B58-9D6A-787CF13D84B8}"/>
              </a:ext>
            </a:extLst>
          </p:cNvPr>
          <p:cNvSpPr txBox="1">
            <a:spLocks/>
          </p:cNvSpPr>
          <p:nvPr/>
        </p:nvSpPr>
        <p:spPr>
          <a:xfrm>
            <a:off x="2834325" y="199531"/>
            <a:ext cx="77034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Pangolin"/>
              <a:buNone/>
              <a:defRPr sz="2800" b="0" i="0" u="none" strike="noStrike" cap="none">
                <a:solidFill>
                  <a:schemeClr val="dk1"/>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Pangolin"/>
              <a:buNone/>
              <a:defRPr sz="2800" b="0" i="0" u="none" strike="noStrike" cap="none">
                <a:solidFill>
                  <a:schemeClr val="dk1"/>
                </a:solidFill>
                <a:latin typeface="Pangolin"/>
                <a:ea typeface="Pangolin"/>
                <a:cs typeface="Pangolin"/>
                <a:sym typeface="Pangolin"/>
              </a:defRPr>
            </a:lvl2pPr>
            <a:lvl3pPr marR="0" lvl="2" algn="l" rtl="0">
              <a:lnSpc>
                <a:spcPct val="100000"/>
              </a:lnSpc>
              <a:spcBef>
                <a:spcPts val="0"/>
              </a:spcBef>
              <a:spcAft>
                <a:spcPts val="0"/>
              </a:spcAft>
              <a:buClr>
                <a:schemeClr val="dk1"/>
              </a:buClr>
              <a:buSzPts val="2800"/>
              <a:buFont typeface="Pangolin"/>
              <a:buNone/>
              <a:defRPr sz="2800" b="0" i="0" u="none" strike="noStrike" cap="none">
                <a:solidFill>
                  <a:schemeClr val="dk1"/>
                </a:solidFill>
                <a:latin typeface="Pangolin"/>
                <a:ea typeface="Pangolin"/>
                <a:cs typeface="Pangolin"/>
                <a:sym typeface="Pangolin"/>
              </a:defRPr>
            </a:lvl3pPr>
            <a:lvl4pPr marR="0" lvl="3" algn="l" rtl="0">
              <a:lnSpc>
                <a:spcPct val="100000"/>
              </a:lnSpc>
              <a:spcBef>
                <a:spcPts val="0"/>
              </a:spcBef>
              <a:spcAft>
                <a:spcPts val="0"/>
              </a:spcAft>
              <a:buClr>
                <a:schemeClr val="dk1"/>
              </a:buClr>
              <a:buSzPts val="2800"/>
              <a:buFont typeface="Pangolin"/>
              <a:buNone/>
              <a:defRPr sz="2800" b="0" i="0" u="none" strike="noStrike" cap="none">
                <a:solidFill>
                  <a:schemeClr val="dk1"/>
                </a:solidFill>
                <a:latin typeface="Pangolin"/>
                <a:ea typeface="Pangolin"/>
                <a:cs typeface="Pangolin"/>
                <a:sym typeface="Pangolin"/>
              </a:defRPr>
            </a:lvl4pPr>
            <a:lvl5pPr marR="0" lvl="4" algn="l" rtl="0">
              <a:lnSpc>
                <a:spcPct val="100000"/>
              </a:lnSpc>
              <a:spcBef>
                <a:spcPts val="0"/>
              </a:spcBef>
              <a:spcAft>
                <a:spcPts val="0"/>
              </a:spcAft>
              <a:buClr>
                <a:schemeClr val="dk1"/>
              </a:buClr>
              <a:buSzPts val="2800"/>
              <a:buFont typeface="Pangolin"/>
              <a:buNone/>
              <a:defRPr sz="2800" b="0" i="0" u="none" strike="noStrike" cap="none">
                <a:solidFill>
                  <a:schemeClr val="dk1"/>
                </a:solidFill>
                <a:latin typeface="Pangolin"/>
                <a:ea typeface="Pangolin"/>
                <a:cs typeface="Pangolin"/>
                <a:sym typeface="Pangolin"/>
              </a:defRPr>
            </a:lvl5pPr>
            <a:lvl6pPr marR="0" lvl="5" algn="l" rtl="0">
              <a:lnSpc>
                <a:spcPct val="100000"/>
              </a:lnSpc>
              <a:spcBef>
                <a:spcPts val="0"/>
              </a:spcBef>
              <a:spcAft>
                <a:spcPts val="0"/>
              </a:spcAft>
              <a:buClr>
                <a:schemeClr val="dk1"/>
              </a:buClr>
              <a:buSzPts val="2800"/>
              <a:buFont typeface="Pangolin"/>
              <a:buNone/>
              <a:defRPr sz="2800" b="0" i="0" u="none" strike="noStrike" cap="none">
                <a:solidFill>
                  <a:schemeClr val="dk1"/>
                </a:solidFill>
                <a:latin typeface="Pangolin"/>
                <a:ea typeface="Pangolin"/>
                <a:cs typeface="Pangolin"/>
                <a:sym typeface="Pangolin"/>
              </a:defRPr>
            </a:lvl6pPr>
            <a:lvl7pPr marR="0" lvl="6" algn="l" rtl="0">
              <a:lnSpc>
                <a:spcPct val="100000"/>
              </a:lnSpc>
              <a:spcBef>
                <a:spcPts val="0"/>
              </a:spcBef>
              <a:spcAft>
                <a:spcPts val="0"/>
              </a:spcAft>
              <a:buClr>
                <a:schemeClr val="dk1"/>
              </a:buClr>
              <a:buSzPts val="2800"/>
              <a:buFont typeface="Pangolin"/>
              <a:buNone/>
              <a:defRPr sz="2800" b="0" i="0" u="none" strike="noStrike" cap="none">
                <a:solidFill>
                  <a:schemeClr val="dk1"/>
                </a:solidFill>
                <a:latin typeface="Pangolin"/>
                <a:ea typeface="Pangolin"/>
                <a:cs typeface="Pangolin"/>
                <a:sym typeface="Pangolin"/>
              </a:defRPr>
            </a:lvl7pPr>
            <a:lvl8pPr marR="0" lvl="7" algn="l" rtl="0">
              <a:lnSpc>
                <a:spcPct val="100000"/>
              </a:lnSpc>
              <a:spcBef>
                <a:spcPts val="0"/>
              </a:spcBef>
              <a:spcAft>
                <a:spcPts val="0"/>
              </a:spcAft>
              <a:buClr>
                <a:schemeClr val="dk1"/>
              </a:buClr>
              <a:buSzPts val="2800"/>
              <a:buFont typeface="Pangolin"/>
              <a:buNone/>
              <a:defRPr sz="2800" b="0" i="0" u="none" strike="noStrike" cap="none">
                <a:solidFill>
                  <a:schemeClr val="dk1"/>
                </a:solidFill>
                <a:latin typeface="Pangolin"/>
                <a:ea typeface="Pangolin"/>
                <a:cs typeface="Pangolin"/>
                <a:sym typeface="Pangolin"/>
              </a:defRPr>
            </a:lvl8pPr>
            <a:lvl9pPr marR="0" lvl="8" algn="l" rtl="0">
              <a:lnSpc>
                <a:spcPct val="100000"/>
              </a:lnSpc>
              <a:spcBef>
                <a:spcPts val="0"/>
              </a:spcBef>
              <a:spcAft>
                <a:spcPts val="0"/>
              </a:spcAft>
              <a:buClr>
                <a:schemeClr val="dk1"/>
              </a:buClr>
              <a:buSzPts val="2800"/>
              <a:buFont typeface="Pangolin"/>
              <a:buNone/>
              <a:defRPr sz="2800" b="0" i="0" u="none" strike="noStrike" cap="none">
                <a:solidFill>
                  <a:schemeClr val="dk1"/>
                </a:solidFill>
                <a:latin typeface="Pangolin"/>
                <a:ea typeface="Pangolin"/>
                <a:cs typeface="Pangolin"/>
                <a:sym typeface="Pangolin"/>
              </a:defRPr>
            </a:lvl9pPr>
          </a:lstStyle>
          <a:p>
            <a:r>
              <a:rPr lang="en-GB" dirty="0" smtClean="0"/>
              <a:t>TERMITE </a:t>
            </a:r>
            <a:r>
              <a:rPr lang="tr-TR" dirty="0" smtClean="0"/>
              <a:t>MOUNDS</a:t>
            </a:r>
            <a:endParaRPr lang="en-GB" dirty="0"/>
          </a:p>
        </p:txBody>
      </p:sp>
      <p:sp>
        <p:nvSpPr>
          <p:cNvPr id="9" name="Content Placeholder 2">
            <a:extLst>
              <a:ext uri="{FF2B5EF4-FFF2-40B4-BE49-F238E27FC236}">
                <a16:creationId xmlns:a16="http://schemas.microsoft.com/office/drawing/2014/main" id="{1FF4378F-6C49-4193-A5D2-E81BF6106966}"/>
              </a:ext>
            </a:extLst>
          </p:cNvPr>
          <p:cNvSpPr txBox="1">
            <a:spLocks/>
          </p:cNvSpPr>
          <p:nvPr/>
        </p:nvSpPr>
        <p:spPr>
          <a:xfrm>
            <a:off x="720299" y="1152475"/>
            <a:ext cx="3692309" cy="3416400"/>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sz="1400" dirty="0"/>
              <a:t>Most termites build mounds using a mixture of excrement, saliva, mud, and a little bit of chewed </a:t>
            </a:r>
            <a:r>
              <a:rPr lang="en-US" sz="1400" dirty="0" smtClean="0"/>
              <a:t>vegetation.</a:t>
            </a:r>
            <a:endParaRPr lang="tr-TR" sz="1400" dirty="0" smtClean="0"/>
          </a:p>
          <a:p>
            <a:pPr algn="just"/>
            <a:endParaRPr lang="tr-TR" sz="1400" dirty="0"/>
          </a:p>
          <a:p>
            <a:pPr algn="just"/>
            <a:r>
              <a:rPr lang="en-US" sz="1400" dirty="0" smtClean="0"/>
              <a:t>Although </a:t>
            </a:r>
            <a:r>
              <a:rPr lang="en-US" sz="1400" dirty="0"/>
              <a:t>each animal is only a few millimeters long, thousands of termites can work together to build enormous nests that are higher than humans</a:t>
            </a:r>
            <a:r>
              <a:rPr lang="en-US" sz="1400" dirty="0" smtClean="0"/>
              <a:t>.</a:t>
            </a:r>
            <a:endParaRPr lang="tr-TR" sz="1400" dirty="0" smtClean="0"/>
          </a:p>
          <a:p>
            <a:pPr algn="just"/>
            <a:endParaRPr lang="en-GB" sz="1400" dirty="0" smtClean="0"/>
          </a:p>
          <a:p>
            <a:pPr algn="just"/>
            <a:r>
              <a:rPr lang="en-US" sz="1400" dirty="0"/>
              <a:t>Such large nests, where many animals live, also bring great architectural problems.</a:t>
            </a:r>
            <a:endParaRPr lang="en-GB" sz="1400" dirty="0"/>
          </a:p>
        </p:txBody>
      </p:sp>
      <p:pic>
        <p:nvPicPr>
          <p:cNvPr id="4" name="Resim 3"/>
          <p:cNvPicPr>
            <a:picLocks noChangeAspect="1"/>
          </p:cNvPicPr>
          <p:nvPr/>
        </p:nvPicPr>
        <p:blipFill>
          <a:blip r:embed="rId3"/>
          <a:stretch>
            <a:fillRect/>
          </a:stretch>
        </p:blipFill>
        <p:spPr>
          <a:xfrm>
            <a:off x="5578679" y="1152475"/>
            <a:ext cx="2820537" cy="3223471"/>
          </a:xfrm>
          <a:prstGeom prst="rect">
            <a:avLst/>
          </a:prstGeom>
          <a:effectLst>
            <a:softEdge rad="127000"/>
          </a:effectLst>
        </p:spPr>
      </p:pic>
    </p:spTree>
    <p:extLst>
      <p:ext uri="{BB962C8B-B14F-4D97-AF65-F5344CB8AC3E}">
        <p14:creationId xmlns:p14="http://schemas.microsoft.com/office/powerpoint/2010/main" val="229174742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Resim 3"/>
          <p:cNvPicPr>
            <a:picLocks noChangeAspect="1"/>
          </p:cNvPicPr>
          <p:nvPr/>
        </p:nvPicPr>
        <p:blipFill>
          <a:blip r:embed="rId3"/>
          <a:stretch>
            <a:fillRect/>
          </a:stretch>
        </p:blipFill>
        <p:spPr>
          <a:xfrm>
            <a:off x="1071658" y="890139"/>
            <a:ext cx="3265449" cy="3287578"/>
          </a:xfrm>
          <a:prstGeom prst="rect">
            <a:avLst/>
          </a:prstGeom>
        </p:spPr>
      </p:pic>
      <p:sp>
        <p:nvSpPr>
          <p:cNvPr id="1617" name="Content Placeholder 2">
            <a:extLst>
              <a:ext uri="{FF2B5EF4-FFF2-40B4-BE49-F238E27FC236}">
                <a16:creationId xmlns:a16="http://schemas.microsoft.com/office/drawing/2014/main" id="{F787099F-13C7-4A56-B1B6-FD78B894E0BF}"/>
              </a:ext>
            </a:extLst>
          </p:cNvPr>
          <p:cNvSpPr txBox="1">
            <a:spLocks/>
          </p:cNvSpPr>
          <p:nvPr/>
        </p:nvSpPr>
        <p:spPr>
          <a:xfrm>
            <a:off x="4444752" y="1102573"/>
            <a:ext cx="4699248" cy="3608525"/>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t>While oxygen is depleted in the nest, carbon dioxide and water will accumulate as a result of thermite metabolism. Therefore, the nest must be self-supporting against collapse while providing a pore structure to allow air exchange. Architectural solution of termites; to construct special corridors for air flow and to provide convection movement of air to maintain a suitable microclimate inside the slot.</a:t>
            </a:r>
            <a:r>
              <a:rPr lang="en-GB" dirty="0" smtClean="0"/>
              <a:t/>
            </a:r>
            <a:br>
              <a:rPr lang="en-GB" dirty="0" smtClean="0"/>
            </a:br>
            <a:endParaRPr lang="en-GB" dirty="0" smtClean="0"/>
          </a:p>
          <a:p>
            <a:pPr algn="just">
              <a:buFont typeface="Arial" panose="020B0604020202020204" pitchFamily="34" charset="0"/>
              <a:buChar char="•"/>
            </a:pPr>
            <a:r>
              <a:rPr lang="en-US" dirty="0"/>
              <a:t>This giant mound protects them from greedy animals like anteaters.</a:t>
            </a:r>
            <a:endParaRPr lang="en-GB" dirty="0"/>
          </a:p>
        </p:txBody>
      </p:sp>
      <p:sp>
        <p:nvSpPr>
          <p:cNvPr id="2" name="Dikdörtgen 1"/>
          <p:cNvSpPr/>
          <p:nvPr/>
        </p:nvSpPr>
        <p:spPr>
          <a:xfrm>
            <a:off x="1071657" y="2609720"/>
            <a:ext cx="3265449" cy="1615827"/>
          </a:xfrm>
          <a:prstGeom prst="rect">
            <a:avLst/>
          </a:prstGeom>
          <a:solidFill>
            <a:srgbClr val="FFFFFF"/>
          </a:solidFill>
        </p:spPr>
        <p:txBody>
          <a:bodyPr wrap="square">
            <a:spAutoFit/>
          </a:bodyPr>
          <a:lstStyle/>
          <a:p>
            <a:pPr algn="just"/>
            <a:r>
              <a:rPr lang="en-US" sz="1100" dirty="0"/>
              <a:t>Airflow, temperature and gas exchange in a termite mound. Oxygen enters the slot along with fresh air. As the termites metabolize, they use up the oxygen and release carbon dioxide, water and heat into the entire nest. The air circulation in the nest ensures the continuity of sufficient oxygen for the continuation of life, while preventing the accumulation of water and carbon dioxide.</a:t>
            </a:r>
            <a:endParaRPr lang="tr-TR" sz="1100" dirty="0"/>
          </a:p>
        </p:txBody>
      </p:sp>
    </p:spTree>
    <p:extLst>
      <p:ext uri="{BB962C8B-B14F-4D97-AF65-F5344CB8AC3E}">
        <p14:creationId xmlns:p14="http://schemas.microsoft.com/office/powerpoint/2010/main" val="84375249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you!</a:t>
            </a:r>
            <a:endParaRPr/>
          </a:p>
        </p:txBody>
      </p:sp>
      <p:sp>
        <p:nvSpPr>
          <p:cNvPr id="45510" name="Google Shape;45510;p69"/>
          <p:cNvSpPr txBox="1">
            <a:spLocks noGrp="1"/>
          </p:cNvSpPr>
          <p:nvPr>
            <p:ph type="subTitle" idx="1"/>
          </p:nvPr>
        </p:nvSpPr>
        <p:spPr>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r-TR" dirty="0" err="1" smtClean="0"/>
              <a:t>Any</a:t>
            </a:r>
            <a:r>
              <a:rPr lang="tr-TR" dirty="0" smtClean="0"/>
              <a:t> </a:t>
            </a:r>
            <a:r>
              <a:rPr lang="tr-TR" dirty="0" err="1" smtClean="0"/>
              <a:t>Questions</a:t>
            </a:r>
            <a:r>
              <a:rPr lang="tr-TR" dirty="0" smtClean="0"/>
              <a:t> </a:t>
            </a:r>
            <a:r>
              <a:rPr lang="en" dirty="0" smtClean="0"/>
              <a:t>?</a:t>
            </a:r>
            <a:endParaRPr dirty="0"/>
          </a:p>
        </p:txBody>
      </p:sp>
      <p:sp>
        <p:nvSpPr>
          <p:cNvPr id="45511" name="Google Shape;45511;p69"/>
          <p:cNvSpPr txBox="1">
            <a:spLocks noGrp="1"/>
          </p:cNvSpPr>
          <p:nvPr>
            <p:ph type="subTitle" idx="2"/>
          </p:nvPr>
        </p:nvSpPr>
        <p:spPr>
          <a:xfrm>
            <a:off x="5531849" y="1755101"/>
            <a:ext cx="2739695" cy="118602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smtClean="0"/>
              <a:t>Dr. Etkin ŞAFAK</a:t>
            </a:r>
          </a:p>
          <a:p>
            <a:pPr marL="0" lvl="0" indent="0" algn="l" rtl="0">
              <a:spcBef>
                <a:spcPts val="0"/>
              </a:spcBef>
              <a:spcAft>
                <a:spcPts val="0"/>
              </a:spcAft>
              <a:buNone/>
            </a:pPr>
            <a:r>
              <a:rPr lang="tr-TR" dirty="0" err="1" smtClean="0"/>
              <a:t>esafak</a:t>
            </a:r>
            <a:r>
              <a:rPr lang="en" dirty="0" smtClean="0"/>
              <a:t>@</a:t>
            </a:r>
            <a:r>
              <a:rPr lang="tr-TR" dirty="0" smtClean="0"/>
              <a:t>ankara.edu.tr</a:t>
            </a:r>
            <a:r>
              <a:rPr lang="en" dirty="0" smtClean="0"/>
              <a:t> </a:t>
            </a:r>
            <a:endParaRPr dirty="0"/>
          </a:p>
          <a:p>
            <a:pPr marL="0" lvl="0" indent="0" algn="l" rtl="0">
              <a:spcBef>
                <a:spcPts val="0"/>
              </a:spcBef>
              <a:spcAft>
                <a:spcPts val="0"/>
              </a:spcAft>
              <a:buNone/>
            </a:pPr>
            <a:r>
              <a:rPr lang="tr-TR" dirty="0" smtClean="0"/>
              <a:t>Ankara </a:t>
            </a:r>
            <a:r>
              <a:rPr lang="tr-TR" dirty="0" err="1" smtClean="0"/>
              <a:t>University</a:t>
            </a:r>
            <a:endParaRPr lang="tr-TR" dirty="0" smtClean="0"/>
          </a:p>
          <a:p>
            <a:pPr marL="0" lvl="0" indent="0" algn="l" rtl="0">
              <a:spcBef>
                <a:spcPts val="0"/>
              </a:spcBef>
              <a:spcAft>
                <a:spcPts val="0"/>
              </a:spcAft>
              <a:buNone/>
            </a:pPr>
            <a:r>
              <a:rPr lang="tr-TR" dirty="0" err="1" smtClean="0"/>
              <a:t>Faculty</a:t>
            </a:r>
            <a:r>
              <a:rPr lang="tr-TR" dirty="0" smtClean="0"/>
              <a:t> of </a:t>
            </a:r>
            <a:r>
              <a:rPr lang="tr-TR" dirty="0" err="1" smtClean="0"/>
              <a:t>Veterinary</a:t>
            </a:r>
            <a:r>
              <a:rPr lang="tr-TR" dirty="0" smtClean="0"/>
              <a:t> </a:t>
            </a:r>
            <a:r>
              <a:rPr lang="tr-TR" dirty="0" err="1" smtClean="0"/>
              <a:t>Medicine</a:t>
            </a:r>
            <a:endParaRPr lang="tr-TR" dirty="0" smtClean="0"/>
          </a:p>
          <a:p>
            <a:pPr marL="0" lvl="0" indent="0" algn="l" rtl="0">
              <a:spcBef>
                <a:spcPts val="0"/>
              </a:spcBef>
              <a:spcAft>
                <a:spcPts val="0"/>
              </a:spcAft>
              <a:buNone/>
            </a:pPr>
            <a:r>
              <a:rPr lang="tr-TR" dirty="0" err="1" smtClean="0"/>
              <a:t>Department</a:t>
            </a:r>
            <a:r>
              <a:rPr lang="tr-TR" dirty="0" smtClean="0"/>
              <a:t> of </a:t>
            </a:r>
            <a:r>
              <a:rPr lang="tr-TR" dirty="0" err="1" smtClean="0"/>
              <a:t>Physiology</a:t>
            </a:r>
            <a:endParaRPr dirty="0"/>
          </a:p>
        </p:txBody>
      </p:sp>
      <p:sp>
        <p:nvSpPr>
          <p:cNvPr id="45512" name="Google Shape;45512;p69"/>
          <p:cNvSpPr/>
          <p:nvPr/>
        </p:nvSpPr>
        <p:spPr>
          <a:xfrm flipH="1">
            <a:off x="3711658" y="761813"/>
            <a:ext cx="1207875" cy="1198278"/>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69"/>
          <p:cNvSpPr/>
          <p:nvPr/>
        </p:nvSpPr>
        <p:spPr>
          <a:xfrm>
            <a:off x="927012" y="2967754"/>
            <a:ext cx="2143185" cy="1361829"/>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14" name="Google Shape;45514;p69"/>
          <p:cNvGrpSpPr/>
          <p:nvPr/>
        </p:nvGrpSpPr>
        <p:grpSpPr>
          <a:xfrm rot="481225">
            <a:off x="3753971" y="3006802"/>
            <a:ext cx="1341854" cy="1352558"/>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9" name="Google Shape;45679;p69"/>
          <p:cNvGrpSpPr/>
          <p:nvPr/>
        </p:nvGrpSpPr>
        <p:grpSpPr>
          <a:xfrm rot="-4940713" flipH="1">
            <a:off x="1075830" y="856967"/>
            <a:ext cx="1660578" cy="1998143"/>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69"/>
          <p:cNvGrpSpPr/>
          <p:nvPr/>
        </p:nvGrpSpPr>
        <p:grpSpPr>
          <a:xfrm rot="-2376691" flipH="1">
            <a:off x="2145369" y="26204"/>
            <a:ext cx="1187744" cy="2954799"/>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6" name="Google Shape;46306;p69"/>
          <p:cNvGrpSpPr/>
          <p:nvPr/>
        </p:nvGrpSpPr>
        <p:grpSpPr>
          <a:xfrm>
            <a:off x="1257097" y="1630186"/>
            <a:ext cx="3638880" cy="1907268"/>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336" name="Google Shape;46336;p69"/>
          <p:cNvGrpSpPr/>
          <p:nvPr/>
        </p:nvGrpSpPr>
        <p:grpSpPr>
          <a:xfrm>
            <a:off x="673233" y="3067073"/>
            <a:ext cx="2465780" cy="1206377"/>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1" name="Google Shape;46591;p69"/>
          <p:cNvGrpSpPr/>
          <p:nvPr/>
        </p:nvGrpSpPr>
        <p:grpSpPr>
          <a:xfrm flipH="1">
            <a:off x="3868955" y="589391"/>
            <a:ext cx="939607" cy="1421017"/>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Metin kutusu 1"/>
          <p:cNvSpPr txBox="1"/>
          <p:nvPr/>
        </p:nvSpPr>
        <p:spPr>
          <a:xfrm>
            <a:off x="1862356" y="2348113"/>
            <a:ext cx="2659310" cy="307777"/>
          </a:xfrm>
          <a:prstGeom prst="rect">
            <a:avLst/>
          </a:prstGeom>
          <a:noFill/>
        </p:spPr>
        <p:txBody>
          <a:bodyPr wrap="square" rtlCol="0">
            <a:spAutoFit/>
          </a:bodyPr>
          <a:lstStyle/>
          <a:p>
            <a:r>
              <a:rPr lang="tr-TR" dirty="0" err="1" smtClean="0"/>
              <a:t>Thank</a:t>
            </a:r>
            <a:r>
              <a:rPr lang="tr-TR" dirty="0" smtClean="0"/>
              <a:t> </a:t>
            </a:r>
            <a:r>
              <a:rPr lang="tr-TR" dirty="0" err="1" smtClean="0"/>
              <a:t>you</a:t>
            </a:r>
            <a:r>
              <a:rPr lang="tr-TR" dirty="0" smtClean="0"/>
              <a:t> </a:t>
            </a:r>
            <a:r>
              <a:rPr lang="tr-TR" dirty="0" err="1" smtClean="0"/>
              <a:t>for</a:t>
            </a:r>
            <a:r>
              <a:rPr lang="tr-TR" dirty="0" smtClean="0"/>
              <a:t> </a:t>
            </a:r>
            <a:r>
              <a:rPr lang="tr-TR" dirty="0" err="1" smtClean="0"/>
              <a:t>listening</a:t>
            </a:r>
            <a:r>
              <a:rPr lang="tr-TR" dirty="0" smtClean="0"/>
              <a:t>!!!</a:t>
            </a:r>
            <a:endParaRPr lang="tr-TR" dirty="0"/>
          </a:p>
        </p:txBody>
      </p:sp>
    </p:spTree>
    <p:extLst>
      <p:ext uri="{BB962C8B-B14F-4D97-AF65-F5344CB8AC3E}">
        <p14:creationId xmlns:p14="http://schemas.microsoft.com/office/powerpoint/2010/main" val="287921705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Resim 1"/>
          <p:cNvPicPr>
            <a:picLocks noChangeAspect="1"/>
          </p:cNvPicPr>
          <p:nvPr/>
        </p:nvPicPr>
        <p:blipFill>
          <a:blip r:embed="rId3"/>
          <a:stretch>
            <a:fillRect/>
          </a:stretch>
        </p:blipFill>
        <p:spPr>
          <a:xfrm>
            <a:off x="1060006" y="920601"/>
            <a:ext cx="3310658" cy="3323426"/>
          </a:xfrm>
          <a:prstGeom prst="rect">
            <a:avLst/>
          </a:prstGeom>
          <a:effectLst>
            <a:softEdge rad="127000"/>
          </a:effectLst>
        </p:spPr>
      </p:pic>
      <p:sp>
        <p:nvSpPr>
          <p:cNvPr id="1615" name="Title 1">
            <a:extLst>
              <a:ext uri="{FF2B5EF4-FFF2-40B4-BE49-F238E27FC236}">
                <a16:creationId xmlns:a16="http://schemas.microsoft.com/office/drawing/2014/main" id="{1E71831C-D740-4386-9E09-88F2893DF10B}"/>
              </a:ext>
            </a:extLst>
          </p:cNvPr>
          <p:cNvSpPr>
            <a:spLocks noGrp="1"/>
          </p:cNvSpPr>
          <p:nvPr>
            <p:ph type="title"/>
          </p:nvPr>
        </p:nvSpPr>
        <p:spPr>
          <a:xfrm>
            <a:off x="4558105" y="943580"/>
            <a:ext cx="4521667" cy="572700"/>
          </a:xfrm>
        </p:spPr>
        <p:txBody>
          <a:bodyPr/>
          <a:lstStyle/>
          <a:p>
            <a:pPr algn="ctr"/>
            <a:r>
              <a:rPr lang="en-US" sz="2000" dirty="0"/>
              <a:t>NESTING BEHAVIORS IN WILD ANIMALS</a:t>
            </a:r>
            <a:endParaRPr lang="en-GB" sz="2000" dirty="0"/>
          </a:p>
        </p:txBody>
      </p:sp>
      <p:sp>
        <p:nvSpPr>
          <p:cNvPr id="1616" name="Content Placeholder 2">
            <a:extLst>
              <a:ext uri="{FF2B5EF4-FFF2-40B4-BE49-F238E27FC236}">
                <a16:creationId xmlns:a16="http://schemas.microsoft.com/office/drawing/2014/main" id="{65B9AA91-D2CF-44E0-8B6E-B00B00E0BE5A}"/>
              </a:ext>
            </a:extLst>
          </p:cNvPr>
          <p:cNvSpPr txBox="1">
            <a:spLocks/>
          </p:cNvSpPr>
          <p:nvPr/>
        </p:nvSpPr>
        <p:spPr>
          <a:xfrm>
            <a:off x="4558104" y="1727100"/>
            <a:ext cx="4049001" cy="3416400"/>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t>The main importance of mating and reproduction is the production of offspring</a:t>
            </a:r>
            <a:r>
              <a:rPr lang="en-US" dirty="0" smtClean="0"/>
              <a:t>.</a:t>
            </a:r>
            <a:endParaRPr lang="tr-TR" dirty="0" smtClean="0"/>
          </a:p>
          <a:p>
            <a:pPr algn="just">
              <a:buFont typeface="Arial" panose="020B0604020202020204" pitchFamily="34" charset="0"/>
              <a:buChar char="•"/>
            </a:pPr>
            <a:endParaRPr lang="en-GB" dirty="0" smtClean="0"/>
          </a:p>
          <a:p>
            <a:pPr algn="just">
              <a:buFont typeface="Arial" panose="020B0604020202020204" pitchFamily="34" charset="0"/>
              <a:buChar char="•"/>
            </a:pPr>
            <a:r>
              <a:rPr lang="en-US" dirty="0"/>
              <a:t>Nest building behavior in animals is instinctive</a:t>
            </a:r>
            <a:r>
              <a:rPr lang="en-US" dirty="0" smtClean="0"/>
              <a:t>.</a:t>
            </a:r>
            <a:endParaRPr lang="tr-TR" dirty="0" smtClean="0"/>
          </a:p>
          <a:p>
            <a:pPr algn="just">
              <a:buFont typeface="Arial" panose="020B0604020202020204" pitchFamily="34" charset="0"/>
              <a:buChar char="•"/>
            </a:pPr>
            <a:endParaRPr lang="en-GB" sz="1350" dirty="0" smtClean="0"/>
          </a:p>
          <a:p>
            <a:pPr algn="just">
              <a:buFont typeface="Arial" panose="020B0604020202020204" pitchFamily="34" charset="0"/>
              <a:buChar char="•"/>
            </a:pPr>
            <a:r>
              <a:rPr lang="en-US" dirty="0"/>
              <a:t>For example, finding and transporting materials for nesting in birds and giving the nest its special shape are instinctive.</a:t>
            </a:r>
            <a:endParaRPr lang="en-GB" dirty="0"/>
          </a:p>
        </p:txBody>
      </p:sp>
    </p:spTree>
    <p:extLst>
      <p:ext uri="{BB962C8B-B14F-4D97-AF65-F5344CB8AC3E}">
        <p14:creationId xmlns:p14="http://schemas.microsoft.com/office/powerpoint/2010/main" val="411172394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2" name="Resim 1"/>
          <p:cNvPicPr>
            <a:picLocks noChangeAspect="1"/>
          </p:cNvPicPr>
          <p:nvPr/>
        </p:nvPicPr>
        <p:blipFill>
          <a:blip r:embed="rId3"/>
          <a:stretch>
            <a:fillRect/>
          </a:stretch>
        </p:blipFill>
        <p:spPr>
          <a:xfrm>
            <a:off x="5050172" y="1235199"/>
            <a:ext cx="3287991" cy="2975106"/>
          </a:xfrm>
          <a:prstGeom prst="rect">
            <a:avLst/>
          </a:prstGeom>
          <a:effectLst>
            <a:softEdge rad="127000"/>
          </a:effectLst>
        </p:spPr>
      </p:pic>
      <p:sp>
        <p:nvSpPr>
          <p:cNvPr id="7" name="Content Placeholder 2">
            <a:extLst>
              <a:ext uri="{FF2B5EF4-FFF2-40B4-BE49-F238E27FC236}">
                <a16:creationId xmlns:a16="http://schemas.microsoft.com/office/drawing/2014/main" id="{674DE552-83C5-449A-A645-9F79125DBC5B}"/>
              </a:ext>
            </a:extLst>
          </p:cNvPr>
          <p:cNvSpPr txBox="1">
            <a:spLocks/>
          </p:cNvSpPr>
          <p:nvPr/>
        </p:nvSpPr>
        <p:spPr>
          <a:xfrm>
            <a:off x="815828" y="1398784"/>
            <a:ext cx="3605170" cy="2811521"/>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r>
              <a:rPr lang="en-US" dirty="0"/>
              <a:t>Fish </a:t>
            </a:r>
            <a:r>
              <a:rPr lang="tr-TR" dirty="0" err="1" smtClean="0"/>
              <a:t>also</a:t>
            </a:r>
            <a:r>
              <a:rPr lang="tr-TR" dirty="0" smtClean="0"/>
              <a:t> </a:t>
            </a:r>
            <a:r>
              <a:rPr lang="en-US" dirty="0" smtClean="0"/>
              <a:t>make </a:t>
            </a:r>
            <a:r>
              <a:rPr lang="en-US" dirty="0"/>
              <a:t>their nests instinctively</a:t>
            </a:r>
            <a:r>
              <a:rPr lang="en-US" dirty="0" smtClean="0"/>
              <a:t>.</a:t>
            </a:r>
            <a:endParaRPr lang="tr-TR" dirty="0" smtClean="0"/>
          </a:p>
          <a:p>
            <a:endParaRPr lang="tr-TR" dirty="0"/>
          </a:p>
          <a:p>
            <a:r>
              <a:rPr lang="en-US" dirty="0"/>
              <a:t>An example is the male sunfish. The male sunfish nests at the bottom of the lake</a:t>
            </a:r>
            <a:r>
              <a:rPr lang="en-US" dirty="0" smtClean="0"/>
              <a:t>.</a:t>
            </a:r>
            <a:endParaRPr lang="tr-TR" dirty="0" smtClean="0"/>
          </a:p>
          <a:p>
            <a:endParaRPr lang="tr-TR" dirty="0"/>
          </a:p>
          <a:p>
            <a:r>
              <a:rPr lang="en-US" dirty="0"/>
              <a:t>The female fish lays her eggs in this nest and these eggs are fertilized by the male fish. Only male fish take care of the eggs</a:t>
            </a:r>
            <a:r>
              <a:rPr lang="en-US" dirty="0" smtClean="0"/>
              <a:t>.</a:t>
            </a:r>
            <a:endParaRPr lang="tr-TR" dirty="0" smtClean="0"/>
          </a:p>
          <a:p>
            <a:endParaRPr lang="tr-TR" dirty="0"/>
          </a:p>
          <a:p>
            <a:r>
              <a:rPr lang="en-US" dirty="0"/>
              <a:t>For example; The male fish oxygenates the eggs with his tail fin and protects the eggs until they hatch.</a:t>
            </a:r>
            <a:endParaRPr lang="en-GB" dirty="0"/>
          </a:p>
        </p:txBody>
      </p:sp>
    </p:spTree>
    <p:extLst>
      <p:ext uri="{BB962C8B-B14F-4D97-AF65-F5344CB8AC3E}">
        <p14:creationId xmlns:p14="http://schemas.microsoft.com/office/powerpoint/2010/main" val="310242174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Resim 3"/>
          <p:cNvPicPr>
            <a:picLocks noChangeAspect="1"/>
          </p:cNvPicPr>
          <p:nvPr/>
        </p:nvPicPr>
        <p:blipFill>
          <a:blip r:embed="rId3"/>
          <a:stretch>
            <a:fillRect/>
          </a:stretch>
        </p:blipFill>
        <p:spPr>
          <a:xfrm>
            <a:off x="1073791" y="948106"/>
            <a:ext cx="3229761" cy="3246389"/>
          </a:xfrm>
          <a:prstGeom prst="rect">
            <a:avLst/>
          </a:prstGeom>
        </p:spPr>
      </p:pic>
      <p:sp>
        <p:nvSpPr>
          <p:cNvPr id="1617" name="Title 1">
            <a:extLst>
              <a:ext uri="{FF2B5EF4-FFF2-40B4-BE49-F238E27FC236}">
                <a16:creationId xmlns:a16="http://schemas.microsoft.com/office/drawing/2014/main" id="{C31E136C-E2A4-4D46-987D-6ECD07A69DCE}"/>
              </a:ext>
            </a:extLst>
          </p:cNvPr>
          <p:cNvSpPr>
            <a:spLocks noGrp="1"/>
          </p:cNvSpPr>
          <p:nvPr>
            <p:ph type="title"/>
          </p:nvPr>
        </p:nvSpPr>
        <p:spPr>
          <a:xfrm>
            <a:off x="5530375" y="948106"/>
            <a:ext cx="4976370" cy="1017270"/>
          </a:xfrm>
        </p:spPr>
        <p:txBody>
          <a:bodyPr/>
          <a:lstStyle/>
          <a:p>
            <a:r>
              <a:rPr lang="en-GB" dirty="0"/>
              <a:t>HABITAT SELECTION</a:t>
            </a:r>
            <a:endParaRPr lang="en-GB" dirty="0"/>
          </a:p>
        </p:txBody>
      </p:sp>
      <p:sp>
        <p:nvSpPr>
          <p:cNvPr id="1618" name="Content Placeholder 2">
            <a:extLst>
              <a:ext uri="{FF2B5EF4-FFF2-40B4-BE49-F238E27FC236}">
                <a16:creationId xmlns:a16="http://schemas.microsoft.com/office/drawing/2014/main" id="{E15BCBF9-824F-4162-85B5-1417A5A7E5D1}"/>
              </a:ext>
            </a:extLst>
          </p:cNvPr>
          <p:cNvSpPr txBox="1">
            <a:spLocks/>
          </p:cNvSpPr>
          <p:nvPr/>
        </p:nvSpPr>
        <p:spPr>
          <a:xfrm>
            <a:off x="5100506" y="1711353"/>
            <a:ext cx="3323194" cy="285752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sz="1200" dirty="0"/>
              <a:t>The choice of habitat for nesting is largely a matter of finding the appropriate microclimate for the development of the offspring and the correct protection from predators and parasites</a:t>
            </a:r>
            <a:r>
              <a:rPr lang="en-US" sz="1200" dirty="0" smtClean="0"/>
              <a:t>.</a:t>
            </a:r>
            <a:endParaRPr lang="tr-TR" sz="1200" dirty="0" smtClean="0"/>
          </a:p>
          <a:p>
            <a:pPr algn="just">
              <a:buFont typeface="Arial" panose="020B0604020202020204" pitchFamily="34" charset="0"/>
              <a:buChar char="•"/>
            </a:pPr>
            <a:endParaRPr lang="en-GB" sz="1200" dirty="0" smtClean="0"/>
          </a:p>
          <a:p>
            <a:pPr algn="just">
              <a:buFont typeface="Arial" panose="020B0604020202020204" pitchFamily="34" charset="0"/>
              <a:buChar char="•"/>
            </a:pPr>
            <a:r>
              <a:rPr lang="en-US" sz="1200" dirty="0"/>
              <a:t>There are also some behavioral strategies developed to acquire suitable habitats (navigation</a:t>
            </a:r>
            <a:r>
              <a:rPr lang="en-US" sz="1200" dirty="0" smtClean="0"/>
              <a:t>).</a:t>
            </a:r>
            <a:endParaRPr lang="tr-TR" sz="1200" dirty="0" smtClean="0"/>
          </a:p>
          <a:p>
            <a:pPr algn="just">
              <a:buFont typeface="Arial" panose="020B0604020202020204" pitchFamily="34" charset="0"/>
              <a:buChar char="•"/>
            </a:pPr>
            <a:endParaRPr lang="en-GB" sz="1200" dirty="0" smtClean="0"/>
          </a:p>
          <a:p>
            <a:pPr algn="just">
              <a:buFont typeface="Arial" panose="020B0604020202020204" pitchFamily="34" charset="0"/>
              <a:buChar char="•"/>
            </a:pPr>
            <a:r>
              <a:rPr lang="en-US" sz="1200" dirty="0" smtClean="0"/>
              <a:t>If </a:t>
            </a:r>
            <a:r>
              <a:rPr lang="en-US" sz="1200" dirty="0"/>
              <a:t>suitable nesting sites are few, then aggressive competition with other animals may be the first step in nesting.</a:t>
            </a:r>
            <a:endParaRPr lang="en-GB" dirty="0"/>
          </a:p>
        </p:txBody>
      </p:sp>
    </p:spTree>
    <p:extLst>
      <p:ext uri="{BB962C8B-B14F-4D97-AF65-F5344CB8AC3E}">
        <p14:creationId xmlns:p14="http://schemas.microsoft.com/office/powerpoint/2010/main" val="7918219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3" name="Resim 2"/>
          <p:cNvPicPr>
            <a:picLocks noChangeAspect="1"/>
          </p:cNvPicPr>
          <p:nvPr/>
        </p:nvPicPr>
        <p:blipFill>
          <a:blip r:embed="rId3"/>
          <a:stretch>
            <a:fillRect/>
          </a:stretch>
        </p:blipFill>
        <p:spPr>
          <a:xfrm>
            <a:off x="5298759" y="1152475"/>
            <a:ext cx="3219783" cy="3556933"/>
          </a:xfrm>
          <a:prstGeom prst="rect">
            <a:avLst/>
          </a:prstGeom>
          <a:effectLst>
            <a:softEdge rad="127000"/>
          </a:effectLst>
        </p:spPr>
      </p:pic>
      <p:sp>
        <p:nvSpPr>
          <p:cNvPr id="5" name="Content Placeholder 2">
            <a:extLst>
              <a:ext uri="{FF2B5EF4-FFF2-40B4-BE49-F238E27FC236}">
                <a16:creationId xmlns:a16="http://schemas.microsoft.com/office/drawing/2014/main" id="{AE50C2E9-7234-42B8-92D1-AC59C2D26CBD}"/>
              </a:ext>
            </a:extLst>
          </p:cNvPr>
          <p:cNvSpPr txBox="1">
            <a:spLocks/>
          </p:cNvSpPr>
          <p:nvPr/>
        </p:nvSpPr>
        <p:spPr>
          <a:xfrm>
            <a:off x="720300" y="1152475"/>
            <a:ext cx="3985924"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sz="1400" dirty="0"/>
              <a:t>Consider the animals that make their nests in tree holes. Holes in hollow trees, used as nests for many species, are classic examples of competition for nesting sites</a:t>
            </a:r>
            <a:r>
              <a:rPr lang="en-US" sz="1400" dirty="0" smtClean="0"/>
              <a:t>.</a:t>
            </a:r>
            <a:endParaRPr lang="tr-TR" sz="1400" dirty="0" smtClean="0"/>
          </a:p>
          <a:p>
            <a:pPr algn="just"/>
            <a:endParaRPr lang="en-GB" sz="1400" dirty="0" smtClean="0"/>
          </a:p>
          <a:p>
            <a:pPr algn="just"/>
            <a:r>
              <a:rPr lang="en-US" sz="1400" dirty="0"/>
              <a:t>Hollow-nesting birds such as woodpeckers have improved nesting sites, and some scientists have suggested that their introduction into North America has resulted in the decline and extinction of the Carolina budgerigar due to competition for nesting sites.</a:t>
            </a:r>
            <a:endParaRPr lang="en-GB" sz="1400" dirty="0"/>
          </a:p>
        </p:txBody>
      </p:sp>
    </p:spTree>
    <p:extLst>
      <p:ext uri="{BB962C8B-B14F-4D97-AF65-F5344CB8AC3E}">
        <p14:creationId xmlns:p14="http://schemas.microsoft.com/office/powerpoint/2010/main" val="313460445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Resim 2"/>
          <p:cNvPicPr>
            <a:picLocks noChangeAspect="1"/>
          </p:cNvPicPr>
          <p:nvPr/>
        </p:nvPicPr>
        <p:blipFill>
          <a:blip r:embed="rId3"/>
          <a:stretch>
            <a:fillRect/>
          </a:stretch>
        </p:blipFill>
        <p:spPr>
          <a:xfrm>
            <a:off x="1103059" y="928573"/>
            <a:ext cx="3242438" cy="3299477"/>
          </a:xfrm>
          <a:prstGeom prst="rect">
            <a:avLst/>
          </a:prstGeom>
          <a:effectLst>
            <a:softEdge rad="127000"/>
          </a:effectLst>
        </p:spPr>
      </p:pic>
      <p:sp>
        <p:nvSpPr>
          <p:cNvPr id="1616" name="Content Placeholder 2">
            <a:extLst>
              <a:ext uri="{FF2B5EF4-FFF2-40B4-BE49-F238E27FC236}">
                <a16:creationId xmlns:a16="http://schemas.microsoft.com/office/drawing/2014/main" id="{4912042E-41BC-47EA-BF3C-49B98536A025}"/>
              </a:ext>
            </a:extLst>
          </p:cNvPr>
          <p:cNvSpPr txBox="1">
            <a:spLocks/>
          </p:cNvSpPr>
          <p:nvPr/>
        </p:nvSpPr>
        <p:spPr>
          <a:xfrm>
            <a:off x="4605555" y="928573"/>
            <a:ext cx="4247110" cy="30289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t>The honey bee swarm lands on a branch and sends their scouts for potential good nesting sites</a:t>
            </a:r>
            <a:r>
              <a:rPr lang="en-US" dirty="0" smtClean="0"/>
              <a:t>.</a:t>
            </a:r>
            <a:endParaRPr lang="tr-TR" dirty="0" smtClean="0"/>
          </a:p>
          <a:p>
            <a:pPr algn="just">
              <a:buFont typeface="Arial" panose="020B0604020202020204" pitchFamily="34" charset="0"/>
              <a:buChar char="•"/>
            </a:pPr>
            <a:endParaRPr lang="tr-TR" dirty="0"/>
          </a:p>
          <a:p>
            <a:pPr algn="just">
              <a:buFont typeface="Arial" panose="020B0604020202020204" pitchFamily="34" charset="0"/>
              <a:buChar char="•"/>
            </a:pPr>
            <a:r>
              <a:rPr lang="en-US" dirty="0"/>
              <a:t>Nesting sites are mostly related to size, and the dancing bees on the bee swarm make an impressive selection to determine the best nesting site</a:t>
            </a:r>
            <a:r>
              <a:rPr lang="en-US" dirty="0" smtClean="0"/>
              <a:t>.</a:t>
            </a:r>
            <a:endParaRPr lang="tr-TR" dirty="0" smtClean="0"/>
          </a:p>
          <a:p>
            <a:pPr algn="just">
              <a:buFont typeface="Arial" panose="020B0604020202020204" pitchFamily="34" charset="0"/>
              <a:buChar char="•"/>
            </a:pPr>
            <a:endParaRPr lang="tr-TR" dirty="0"/>
          </a:p>
          <a:p>
            <a:pPr algn="just">
              <a:buFont typeface="Arial" panose="020B0604020202020204" pitchFamily="34" charset="0"/>
              <a:buChar char="•"/>
            </a:pPr>
            <a:r>
              <a:rPr lang="en-US" dirty="0"/>
              <a:t>In habitats lacking adequate nesting sites, honeybees result in nesting in marginal places, such as hanging their honeycombs from a tree branch; these marginal nests cannot survive the winter.</a:t>
            </a:r>
            <a:endParaRPr lang="en-GB" dirty="0"/>
          </a:p>
        </p:txBody>
      </p:sp>
    </p:spTree>
    <p:extLst>
      <p:ext uri="{BB962C8B-B14F-4D97-AF65-F5344CB8AC3E}">
        <p14:creationId xmlns:p14="http://schemas.microsoft.com/office/powerpoint/2010/main" val="57565502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4" name="Content Placeholder 2">
            <a:extLst>
              <a:ext uri="{FF2B5EF4-FFF2-40B4-BE49-F238E27FC236}">
                <a16:creationId xmlns:a16="http://schemas.microsoft.com/office/drawing/2014/main" id="{F658F7E9-C4E9-4AE5-85E5-216A9D5D42C0}"/>
              </a:ext>
            </a:extLst>
          </p:cNvPr>
          <p:cNvSpPr txBox="1">
            <a:spLocks/>
          </p:cNvSpPr>
          <p:nvPr/>
        </p:nvSpPr>
        <p:spPr>
          <a:xfrm>
            <a:off x="1164916" y="1311865"/>
            <a:ext cx="3516141"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sz="1400" dirty="0" smtClean="0"/>
              <a:t>The </a:t>
            </a:r>
            <a:r>
              <a:rPr lang="en-US" sz="1400" dirty="0"/>
              <a:t>simplest shelter is obtained by occupying protected places such as caves, tree hollows or crevices between rocks</a:t>
            </a:r>
            <a:r>
              <a:rPr lang="en-US" sz="1400" dirty="0" smtClean="0"/>
              <a:t>.</a:t>
            </a:r>
            <a:endParaRPr lang="tr-TR" sz="1400" dirty="0" smtClean="0"/>
          </a:p>
          <a:p>
            <a:pPr algn="just"/>
            <a:endParaRPr lang="tr-TR" sz="1400" dirty="0"/>
          </a:p>
          <a:p>
            <a:pPr algn="just"/>
            <a:r>
              <a:rPr lang="en-US" sz="1400" dirty="0"/>
              <a:t>The beauty of these shelters is that they are effortless, requiring no time or energy to make changes to create more livable spaces.</a:t>
            </a:r>
            <a:endParaRPr lang="en-GB" sz="1400" dirty="0"/>
          </a:p>
        </p:txBody>
      </p:sp>
      <p:sp>
        <p:nvSpPr>
          <p:cNvPr id="6" name="Title 1">
            <a:extLst>
              <a:ext uri="{FF2B5EF4-FFF2-40B4-BE49-F238E27FC236}">
                <a16:creationId xmlns:a16="http://schemas.microsoft.com/office/drawing/2014/main" id="{EB2CBE2F-B212-42FB-B700-B8AFF0070AF7}"/>
              </a:ext>
            </a:extLst>
          </p:cNvPr>
          <p:cNvSpPr>
            <a:spLocks noGrp="1"/>
          </p:cNvSpPr>
          <p:nvPr>
            <p:ph type="title"/>
          </p:nvPr>
        </p:nvSpPr>
        <p:spPr>
          <a:xfrm>
            <a:off x="326017" y="292934"/>
            <a:ext cx="7703400" cy="572700"/>
          </a:xfrm>
        </p:spPr>
        <p:txBody>
          <a:bodyPr/>
          <a:lstStyle/>
          <a:p>
            <a:r>
              <a:rPr lang="en-US" dirty="0"/>
              <a:t>NEST BUILDING AND ANIMAL ARCHITECTURE</a:t>
            </a:r>
            <a:endParaRPr lang="en-GB" dirty="0"/>
          </a:p>
        </p:txBody>
      </p:sp>
      <p:pic>
        <p:nvPicPr>
          <p:cNvPr id="7" name="Resim 6"/>
          <p:cNvPicPr>
            <a:picLocks noChangeAspect="1"/>
          </p:cNvPicPr>
          <p:nvPr/>
        </p:nvPicPr>
        <p:blipFill>
          <a:blip r:embed="rId3"/>
          <a:stretch>
            <a:fillRect/>
          </a:stretch>
        </p:blipFill>
        <p:spPr>
          <a:xfrm>
            <a:off x="5016617" y="1311865"/>
            <a:ext cx="3012800" cy="3713977"/>
          </a:xfrm>
          <a:prstGeom prst="rect">
            <a:avLst/>
          </a:prstGeom>
          <a:effectLst>
            <a:softEdge rad="127000"/>
          </a:effectLst>
        </p:spPr>
      </p:pic>
    </p:spTree>
    <p:extLst>
      <p:ext uri="{BB962C8B-B14F-4D97-AF65-F5344CB8AC3E}">
        <p14:creationId xmlns:p14="http://schemas.microsoft.com/office/powerpoint/2010/main" val="109182131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Title 1">
            <a:extLst>
              <a:ext uri="{FF2B5EF4-FFF2-40B4-BE49-F238E27FC236}">
                <a16:creationId xmlns:a16="http://schemas.microsoft.com/office/drawing/2014/main" id="{DE2B5EDB-B356-4221-87E2-09FB56D10034}"/>
              </a:ext>
            </a:extLst>
          </p:cNvPr>
          <p:cNvSpPr>
            <a:spLocks noGrp="1"/>
          </p:cNvSpPr>
          <p:nvPr>
            <p:ph type="title"/>
          </p:nvPr>
        </p:nvSpPr>
        <p:spPr>
          <a:xfrm>
            <a:off x="5706368" y="739291"/>
            <a:ext cx="7703400" cy="572700"/>
          </a:xfrm>
        </p:spPr>
        <p:txBody>
          <a:bodyPr/>
          <a:lstStyle/>
          <a:p>
            <a:r>
              <a:rPr lang="tr-TR" dirty="0" smtClean="0"/>
              <a:t>Bat</a:t>
            </a:r>
            <a:r>
              <a:rPr lang="en-GB" dirty="0" smtClean="0"/>
              <a:t> </a:t>
            </a:r>
            <a:r>
              <a:rPr lang="tr-TR" dirty="0" err="1" smtClean="0"/>
              <a:t>Roosts</a:t>
            </a:r>
            <a:endParaRPr lang="en-GB" dirty="0"/>
          </a:p>
        </p:txBody>
      </p:sp>
      <p:sp>
        <p:nvSpPr>
          <p:cNvPr id="1614" name="Content Placeholder 2">
            <a:extLst>
              <a:ext uri="{FF2B5EF4-FFF2-40B4-BE49-F238E27FC236}">
                <a16:creationId xmlns:a16="http://schemas.microsoft.com/office/drawing/2014/main" id="{2B73CE00-8CDD-486F-8BC1-D7776C51CB39}"/>
              </a:ext>
            </a:extLst>
          </p:cNvPr>
          <p:cNvSpPr txBox="1">
            <a:spLocks/>
          </p:cNvSpPr>
          <p:nvPr/>
        </p:nvSpPr>
        <p:spPr>
          <a:xfrm>
            <a:off x="4804914" y="1311991"/>
            <a:ext cx="3981096" cy="3416400"/>
          </a:xfrm>
          <a:prstGeom prst="rect">
            <a:avLst/>
          </a:prstGeom>
          <a:noFill/>
          <a:ln>
            <a:noFill/>
          </a:ln>
        </p:spPr>
        <p:txBody>
          <a:bodyPr spcFirstLastPara="1" wrap="square" lIns="91425" tIns="91425" rIns="91425" bIns="91425" anchor="t" anchorCtr="0">
            <a:normAutofit fontScale="85000" lnSpcReduction="2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tr-TR" dirty="0" err="1" smtClean="0"/>
              <a:t>Bats</a:t>
            </a:r>
            <a:r>
              <a:rPr lang="tr-TR" dirty="0" smtClean="0"/>
              <a:t> can be </a:t>
            </a:r>
            <a:r>
              <a:rPr lang="tr-TR" dirty="0" err="1" smtClean="0"/>
              <a:t>given</a:t>
            </a:r>
            <a:r>
              <a:rPr lang="tr-TR" dirty="0" smtClean="0"/>
              <a:t> as </a:t>
            </a:r>
            <a:r>
              <a:rPr lang="tr-TR" dirty="0" err="1" smtClean="0"/>
              <a:t>the</a:t>
            </a:r>
            <a:r>
              <a:rPr lang="tr-TR" dirty="0" smtClean="0"/>
              <a:t> </a:t>
            </a:r>
            <a:r>
              <a:rPr lang="tr-TR" dirty="0" err="1" smtClean="0"/>
              <a:t>simplest</a:t>
            </a:r>
            <a:r>
              <a:rPr lang="tr-TR" dirty="0" smtClean="0"/>
              <a:t> </a:t>
            </a:r>
            <a:r>
              <a:rPr lang="tr-TR" dirty="0" err="1" smtClean="0"/>
              <a:t>example</a:t>
            </a:r>
            <a:r>
              <a:rPr lang="tr-TR" dirty="0" smtClean="0"/>
              <a:t> of </a:t>
            </a:r>
            <a:r>
              <a:rPr lang="tr-TR" dirty="0" err="1" smtClean="0"/>
              <a:t>nesting</a:t>
            </a:r>
            <a:r>
              <a:rPr lang="tr-TR" dirty="0" smtClean="0"/>
              <a:t>.</a:t>
            </a:r>
            <a:endParaRPr lang="tr-TR" dirty="0"/>
          </a:p>
          <a:p>
            <a:pPr algn="just">
              <a:buFont typeface="Arial" panose="020B0604020202020204" pitchFamily="34" charset="0"/>
              <a:buChar char="•"/>
            </a:pPr>
            <a:endParaRPr lang="tr-TR" dirty="0" smtClean="0"/>
          </a:p>
          <a:p>
            <a:pPr algn="just">
              <a:buFont typeface="Arial" panose="020B0604020202020204" pitchFamily="34" charset="0"/>
              <a:buChar char="•"/>
            </a:pPr>
            <a:r>
              <a:rPr lang="en-US" dirty="0" smtClean="0"/>
              <a:t>Most </a:t>
            </a:r>
            <a:r>
              <a:rPr lang="en-US" dirty="0"/>
              <a:t>bat species live in sheltered places such as tree cavities and caves and do not change these </a:t>
            </a:r>
            <a:r>
              <a:rPr lang="en-US" dirty="0" smtClean="0"/>
              <a:t>nests.</a:t>
            </a:r>
            <a:endParaRPr lang="tr-TR" dirty="0"/>
          </a:p>
          <a:p>
            <a:pPr algn="just">
              <a:buFont typeface="Arial" panose="020B0604020202020204" pitchFamily="34" charset="0"/>
              <a:buChar char="•"/>
            </a:pPr>
            <a:endParaRPr lang="tr-TR" dirty="0" smtClean="0"/>
          </a:p>
          <a:p>
            <a:pPr algn="just">
              <a:buFont typeface="Arial" panose="020B0604020202020204" pitchFamily="34" charset="0"/>
              <a:buChar char="•"/>
            </a:pPr>
            <a:r>
              <a:rPr lang="en-US" dirty="0" smtClean="0"/>
              <a:t>The </a:t>
            </a:r>
            <a:r>
              <a:rPr lang="en-US" dirty="0"/>
              <a:t>lack of such regulation is simply the control of the microclimate that comes with choosing the appropriate location and perhaps not taking advantage of the temperature and humidity created by the group </a:t>
            </a:r>
            <a:r>
              <a:rPr lang="en-US" dirty="0" smtClean="0"/>
              <a:t>members.</a:t>
            </a:r>
            <a:endParaRPr lang="tr-TR" dirty="0"/>
          </a:p>
          <a:p>
            <a:pPr algn="just">
              <a:buFont typeface="Arial" panose="020B0604020202020204" pitchFamily="34" charset="0"/>
              <a:buChar char="•"/>
            </a:pPr>
            <a:endParaRPr lang="tr-TR" dirty="0" smtClean="0"/>
          </a:p>
          <a:p>
            <a:pPr algn="just">
              <a:buFont typeface="Arial" panose="020B0604020202020204" pitchFamily="34" charset="0"/>
              <a:buChar char="•"/>
            </a:pPr>
            <a:r>
              <a:rPr lang="en-US" dirty="0" smtClean="0"/>
              <a:t>Leaf-nosed </a:t>
            </a:r>
            <a:r>
              <a:rPr lang="en-US" dirty="0"/>
              <a:t>bats, on the other hand, prefer broad leaves for their burrows. Arrange these nests by cutting leaves so they fold and protect bats.</a:t>
            </a:r>
            <a:endParaRPr lang="en-GB" dirty="0"/>
          </a:p>
        </p:txBody>
      </p:sp>
      <p:pic>
        <p:nvPicPr>
          <p:cNvPr id="2" name="Resim 1"/>
          <p:cNvPicPr>
            <a:picLocks noChangeAspect="1"/>
          </p:cNvPicPr>
          <p:nvPr/>
        </p:nvPicPr>
        <p:blipFill>
          <a:blip r:embed="rId3"/>
          <a:stretch>
            <a:fillRect/>
          </a:stretch>
        </p:blipFill>
        <p:spPr>
          <a:xfrm>
            <a:off x="1065721" y="948636"/>
            <a:ext cx="3281992" cy="3209296"/>
          </a:xfrm>
          <a:prstGeom prst="rect">
            <a:avLst/>
          </a:prstGeom>
          <a:effectLst>
            <a:softEdge rad="127000"/>
          </a:effectLst>
        </p:spPr>
      </p:pic>
    </p:spTree>
    <p:extLst>
      <p:ext uri="{BB962C8B-B14F-4D97-AF65-F5344CB8AC3E}">
        <p14:creationId xmlns:p14="http://schemas.microsoft.com/office/powerpoint/2010/main" val="180145825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3" name="Resim 2"/>
          <p:cNvPicPr>
            <a:picLocks noChangeAspect="1"/>
          </p:cNvPicPr>
          <p:nvPr/>
        </p:nvPicPr>
        <p:blipFill>
          <a:blip r:embed="rId3"/>
          <a:stretch>
            <a:fillRect/>
          </a:stretch>
        </p:blipFill>
        <p:spPr>
          <a:xfrm>
            <a:off x="6012634" y="2986480"/>
            <a:ext cx="2351190" cy="1602863"/>
          </a:xfrm>
          <a:prstGeom prst="rect">
            <a:avLst/>
          </a:prstGeom>
          <a:effectLst>
            <a:softEdge rad="127000"/>
          </a:effectLst>
        </p:spPr>
      </p:pic>
      <p:pic>
        <p:nvPicPr>
          <p:cNvPr id="5" name="Resim 4"/>
          <p:cNvPicPr>
            <a:picLocks noChangeAspect="1"/>
          </p:cNvPicPr>
          <p:nvPr/>
        </p:nvPicPr>
        <p:blipFill>
          <a:blip r:embed="rId4"/>
          <a:stretch>
            <a:fillRect/>
          </a:stretch>
        </p:blipFill>
        <p:spPr>
          <a:xfrm>
            <a:off x="6012634" y="1383617"/>
            <a:ext cx="2351190" cy="1602863"/>
          </a:xfrm>
          <a:prstGeom prst="rect">
            <a:avLst/>
          </a:prstGeom>
          <a:effectLst>
            <a:softEdge rad="127000"/>
          </a:effectLst>
        </p:spPr>
      </p:pic>
      <p:sp>
        <p:nvSpPr>
          <p:cNvPr id="8" name="Content Placeholder 2">
            <a:extLst>
              <a:ext uri="{FF2B5EF4-FFF2-40B4-BE49-F238E27FC236}">
                <a16:creationId xmlns:a16="http://schemas.microsoft.com/office/drawing/2014/main" id="{82B23005-0C2C-432E-8291-71F7E1A73B34}"/>
              </a:ext>
            </a:extLst>
          </p:cNvPr>
          <p:cNvSpPr txBox="1">
            <a:spLocks/>
          </p:cNvSpPr>
          <p:nvPr/>
        </p:nvSpPr>
        <p:spPr>
          <a:xfrm>
            <a:off x="1197846" y="1674495"/>
            <a:ext cx="4132251" cy="3588545"/>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dirty="0"/>
              <a:t>Beavers are among the most famous animal engineers. The beaver structure usually includes a dam and a den, but if there are no trees around a stream or pond, beavers simply dig a hole from a mound of earth; this flexibility of construction gives them a wide variety of habitats</a:t>
            </a:r>
            <a:r>
              <a:rPr lang="en-US" dirty="0" smtClean="0"/>
              <a:t>.</a:t>
            </a:r>
            <a:endParaRPr lang="tr-TR" dirty="0" smtClean="0"/>
          </a:p>
          <a:p>
            <a:pPr algn="just"/>
            <a:endParaRPr lang="en-GB" dirty="0" smtClean="0"/>
          </a:p>
          <a:p>
            <a:pPr algn="just"/>
            <a:r>
              <a:rPr lang="en-US" dirty="0"/>
              <a:t>Digging beavers, the pioneers of North America to settle in Europe, are common in the grassland ecosystem</a:t>
            </a:r>
            <a:r>
              <a:rPr lang="en-US" dirty="0" smtClean="0"/>
              <a:t>.</a:t>
            </a:r>
            <a:endParaRPr lang="tr-TR" dirty="0" smtClean="0"/>
          </a:p>
          <a:p>
            <a:pPr algn="just"/>
            <a:endParaRPr lang="en-GB" dirty="0" smtClean="0"/>
          </a:p>
          <a:p>
            <a:pPr algn="just"/>
            <a:r>
              <a:rPr lang="en-US" dirty="0"/>
              <a:t>The dam and dam are usually made from the branches and stumps of softwood deciduous trees such as poplar and aspen. The mud can be used to fill cracks and to hold the in-house construction together.</a:t>
            </a:r>
            <a:endParaRPr lang="en-GB" dirty="0"/>
          </a:p>
        </p:txBody>
      </p:sp>
      <p:sp>
        <p:nvSpPr>
          <p:cNvPr id="2" name="Dikdörtgen 1"/>
          <p:cNvSpPr/>
          <p:nvPr/>
        </p:nvSpPr>
        <p:spPr>
          <a:xfrm>
            <a:off x="2059154" y="364775"/>
            <a:ext cx="2409634" cy="461665"/>
          </a:xfrm>
          <a:prstGeom prst="rect">
            <a:avLst/>
          </a:prstGeom>
        </p:spPr>
        <p:txBody>
          <a:bodyPr wrap="none">
            <a:spAutoFit/>
          </a:bodyPr>
          <a:lstStyle/>
          <a:p>
            <a:r>
              <a:rPr lang="tr-TR" sz="2400" b="1" dirty="0" smtClean="0"/>
              <a:t>BEAVER DENS</a:t>
            </a:r>
            <a:endParaRPr lang="tr-TR" sz="2400" b="1" dirty="0"/>
          </a:p>
        </p:txBody>
      </p:sp>
    </p:spTree>
    <p:extLst>
      <p:ext uri="{BB962C8B-B14F-4D97-AF65-F5344CB8AC3E}">
        <p14:creationId xmlns:p14="http://schemas.microsoft.com/office/powerpoint/2010/main" val="166308197"/>
      </p:ext>
    </p:extLst>
  </p:cSld>
  <p:clrMapOvr>
    <a:masterClrMapping/>
  </p:clrMapOvr>
  <p:timing>
    <p:tnLst>
      <p:par>
        <p:cTn id="1" dur="indefinite" restart="never" nodeType="tmRoot"/>
      </p:par>
    </p:tnLst>
  </p:timing>
</p:sld>
</file>

<file path=ppt/theme/theme1.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27964</TotalTime>
  <Words>1117</Words>
  <Application>Microsoft Office PowerPoint</Application>
  <PresentationFormat>Ekran Gösterisi (16:9)</PresentationFormat>
  <Paragraphs>76</Paragraphs>
  <Slides>15</Slides>
  <Notes>15</Notes>
  <HiddenSlides>0</HiddenSlides>
  <MMClips>0</MMClips>
  <ScaleCrop>false</ScaleCrop>
  <HeadingPairs>
    <vt:vector size="6" baseType="variant">
      <vt:variant>
        <vt:lpstr>Kullanılan Yazı Tipleri</vt:lpstr>
      </vt:variant>
      <vt:variant>
        <vt:i4>4</vt:i4>
      </vt:variant>
      <vt:variant>
        <vt:lpstr>Tema</vt:lpstr>
      </vt:variant>
      <vt:variant>
        <vt:i4>1</vt:i4>
      </vt:variant>
      <vt:variant>
        <vt:lpstr>Slayt Başlıkları</vt:lpstr>
      </vt:variant>
      <vt:variant>
        <vt:i4>15</vt:i4>
      </vt:variant>
    </vt:vector>
  </HeadingPairs>
  <TitlesOfParts>
    <vt:vector size="20" baseType="lpstr">
      <vt:lpstr>Arial</vt:lpstr>
      <vt:lpstr>Karla</vt:lpstr>
      <vt:lpstr>Pangolin</vt:lpstr>
      <vt:lpstr>Livvic</vt:lpstr>
      <vt:lpstr>Doodle World Wildlife Day by Slidesgo</vt:lpstr>
      <vt:lpstr>Wild Animal Behaviors</vt:lpstr>
      <vt:lpstr>NESTING BEHAVIORS IN WILD ANIMALS</vt:lpstr>
      <vt:lpstr>PowerPoint Sunusu</vt:lpstr>
      <vt:lpstr>HABITAT SELECTION</vt:lpstr>
      <vt:lpstr>PowerPoint Sunusu</vt:lpstr>
      <vt:lpstr>PowerPoint Sunusu</vt:lpstr>
      <vt:lpstr>NEST BUILDING AND ANIMAL ARCHITECTURE</vt:lpstr>
      <vt:lpstr>Bat Roosts</vt:lpstr>
      <vt:lpstr>PowerPoint Sunusu</vt:lpstr>
      <vt:lpstr>PowerPoint Sunusu</vt:lpstr>
      <vt:lpstr>Magpie Nests</vt:lpstr>
      <vt:lpstr>EUROPEAN PAPER BUMBLEBEE NESTS</vt:lpstr>
      <vt:lpstr>PowerPoint Sunusu</vt:lpstr>
      <vt:lpstr>PowerPoint Sunusu</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 Wildlife Day</dc:title>
  <dc:creator>Etkin</dc:creator>
  <cp:lastModifiedBy>Etkin</cp:lastModifiedBy>
  <cp:revision>167</cp:revision>
  <dcterms:modified xsi:type="dcterms:W3CDTF">2022-05-10T12:34:08Z</dcterms:modified>
</cp:coreProperties>
</file>