
<file path=[Content_Types].xml><?xml version="1.0" encoding="utf-8"?>
<Types xmlns="http://schemas.openxmlformats.org/package/2006/content-types">
  <Default Extension="jfif" ContentType="image/jpeg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1"/>
  </p:notesMasterIdLst>
  <p:sldIdLst>
    <p:sldId id="256" r:id="rId3"/>
    <p:sldId id="738" r:id="rId4"/>
    <p:sldId id="703" r:id="rId5"/>
    <p:sldId id="704" r:id="rId6"/>
    <p:sldId id="325" r:id="rId7"/>
    <p:sldId id="705" r:id="rId8"/>
    <p:sldId id="706" r:id="rId9"/>
    <p:sldId id="707" r:id="rId10"/>
    <p:sldId id="708" r:id="rId11"/>
    <p:sldId id="709" r:id="rId12"/>
    <p:sldId id="710" r:id="rId13"/>
    <p:sldId id="711" r:id="rId14"/>
    <p:sldId id="712" r:id="rId15"/>
    <p:sldId id="713" r:id="rId16"/>
    <p:sldId id="714" r:id="rId17"/>
    <p:sldId id="715" r:id="rId18"/>
    <p:sldId id="716" r:id="rId19"/>
    <p:sldId id="717" r:id="rId20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59" d="100"/>
          <a:sy n="59" d="100"/>
        </p:scale>
        <p:origin x="940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83FCEC-52E1-4103-90B8-4EA50381F9FC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4" name="Slayt Resmi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70067E-19D2-46A3-A3F2-8C8BC6A8BD9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124582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037558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4262980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734270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610707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6066000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871113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2989447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94012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690860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94320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2630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98364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72319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43123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1935675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31626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626C2D45-0637-7995-A07B-CF5C225024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A28E5B4B-F908-319C-8955-92366D51A9D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tıklayın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5572BDD0-6CD5-4972-7B1C-DACB426C45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38C7813E-B5B0-707A-81FB-28B0A57EC1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E12AF565-4156-655A-96DE-893BE4E5C1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769640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 ve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26A76564-1409-D46C-1E4F-5B2854B4CA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Dikey Metin Yer Tutucusu 2">
            <a:extLst>
              <a:ext uri="{FF2B5EF4-FFF2-40B4-BE49-F238E27FC236}">
                <a16:creationId xmlns:a16="http://schemas.microsoft.com/office/drawing/2014/main" id="{7A897940-B48F-1263-9824-DB1ADBC9795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F057778C-8DE5-C59A-9340-D982A9880E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18AC2F7F-8282-901A-B17F-F253661FFF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D3F7087C-408A-A2BC-BB3C-A59E6211A1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13273529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>
            <a:extLst>
              <a:ext uri="{FF2B5EF4-FFF2-40B4-BE49-F238E27FC236}">
                <a16:creationId xmlns:a16="http://schemas.microsoft.com/office/drawing/2014/main" id="{C8EC3251-0FAB-A4D4-62AE-DD8C1DF14FC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Dikey Metin Yer Tutucusu 2">
            <a:extLst>
              <a:ext uri="{FF2B5EF4-FFF2-40B4-BE49-F238E27FC236}">
                <a16:creationId xmlns:a16="http://schemas.microsoft.com/office/drawing/2014/main" id="{F0C646E8-2469-B43B-1C53-B472AB6B6A0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E80EA383-E8D2-F5F4-9A25-5F7BF8CD12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643CD94C-5AF1-BC56-9630-EECAA1280A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149B9B1D-E14A-E2E4-0C53-662658F79F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298473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10748316" y="-647180"/>
            <a:ext cx="843233" cy="2478751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120634" y="-419837"/>
            <a:ext cx="1752524" cy="43551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363550" y="2472691"/>
            <a:ext cx="1854641" cy="2773168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102249" y="4279128"/>
            <a:ext cx="2645200" cy="3168749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525847" y="5135231"/>
            <a:ext cx="2912896" cy="3489508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10565996" y="-510202"/>
            <a:ext cx="2308960" cy="2327377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11753220" y="325119"/>
            <a:ext cx="1259423" cy="3129692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11067837" y="4979184"/>
            <a:ext cx="1671104" cy="251832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10782961" y="5988806"/>
            <a:ext cx="1270320" cy="1914341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5005933" y="4557233"/>
            <a:ext cx="5928400" cy="5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5005933" y="1443733"/>
            <a:ext cx="6235200" cy="28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10864637" y="4775984"/>
            <a:ext cx="1671104" cy="251832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10579761" y="5785606"/>
            <a:ext cx="1270320" cy="1914341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0043615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642206" y="5417189"/>
            <a:ext cx="1283764" cy="191956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10082865" y="-1117451"/>
            <a:ext cx="2303723" cy="2759593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950800" y="1530600"/>
            <a:ext cx="10412000" cy="47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950800" y="603100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007799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440087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6791200" y="1817533"/>
            <a:ext cx="4450000" cy="14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6791200" y="3374385"/>
            <a:ext cx="4450000" cy="16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133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133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133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133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133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133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133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133" b="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59549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Thank you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7375800" y="3950667"/>
            <a:ext cx="3450000" cy="1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6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930300" y="2714997"/>
            <a:ext cx="4291600" cy="1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7375800" y="705200"/>
            <a:ext cx="3206400" cy="11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7375800" y="1810800"/>
            <a:ext cx="3450400" cy="11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09435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1038518" y="5067185"/>
            <a:ext cx="1140633" cy="2834696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305400" y="5157694"/>
            <a:ext cx="1789152" cy="1803423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88215" y="4337904"/>
            <a:ext cx="457861" cy="962557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11083672" y="592195"/>
            <a:ext cx="658601" cy="840453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9234632" y="-542747"/>
            <a:ext cx="1789361" cy="1804752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065566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11151367" y="-111970"/>
            <a:ext cx="1140637" cy="2834615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710621" y="4030274"/>
            <a:ext cx="658555" cy="839777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256569" y="5132908"/>
            <a:ext cx="1789143" cy="1803413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9611349" y="-1204180"/>
            <a:ext cx="843233" cy="2478751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9978106" y="-887997"/>
            <a:ext cx="2089473" cy="2503031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87434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9721220" y="-745311"/>
            <a:ext cx="2076587" cy="2487593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456491" y="2291371"/>
            <a:ext cx="1060477" cy="1352347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933680" y="2119679"/>
            <a:ext cx="470307" cy="988791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23575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B7C51D6-41B8-4A0D-3DEA-7BA7C0C2BA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EDBA6295-465A-6144-39CE-FBC7703BB77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21C7B3E0-9583-BA40-998D-1C6F7DCF0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52DC77A8-F883-939D-4DE5-922924AD94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DA9494D7-6814-8E43-F26F-0F53DE30EA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3255875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7" y="609601"/>
            <a:ext cx="10353761" cy="1326321"/>
          </a:xfrm>
        </p:spPr>
        <p:txBody>
          <a:bodyPr/>
          <a:lstStyle/>
          <a:p>
            <a:r>
              <a:rPr lang="tr-TR"/>
              <a:t>Asıl başlık stili için tıklatın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3795" y="2088321"/>
            <a:ext cx="5106004" cy="3702881"/>
          </a:xfrm>
        </p:spPr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3403" y="2088321"/>
            <a:ext cx="5094155" cy="3702881"/>
          </a:xfrm>
        </p:spPr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86724D-0C03-43EE-AD12-75057CCE6CFC}" type="datetimeFigureOut">
              <a:rPr lang="en-US" smtClean="0"/>
              <a:t>9/8/2025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70A89-7DAE-4B21-B3E0-C45580D6A6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1302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 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F78A89F-B4E5-72E3-16E2-438B9A1EE2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6775D1FE-F9E4-E8A2-17F0-38A5A56C2B4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F3A51C69-88E5-E059-4425-BA8795FC46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227552B2-E120-64F0-89F9-C1570DBDC8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7803D5E1-E597-2615-D937-7517BB83CC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822140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44DBF994-2011-D984-4265-7E1CA34E60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B01C157F-35F9-6A82-7D7A-A18B0DC3D0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D9B65122-BFC8-626B-1938-7285A1FD506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4C78192C-B7C2-91EE-B43A-1F22D2994D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B39466F7-E34F-F54B-35B1-462546816B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C7E371A6-FB37-EBBE-FADD-3C5DAE865C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883145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7AE7E451-7686-9F74-D8DA-F12257CAE7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E4329572-54B8-E413-9775-BEE211E854A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B22D7029-BBBD-2D12-5027-22E42494F1B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>
            <a:extLst>
              <a:ext uri="{FF2B5EF4-FFF2-40B4-BE49-F238E27FC236}">
                <a16:creationId xmlns:a16="http://schemas.microsoft.com/office/drawing/2014/main" id="{1F897CBE-FBEC-3AE2-AAD8-1B9C59BEC3B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6" name="İçerik Yer Tutucusu 5">
            <a:extLst>
              <a:ext uri="{FF2B5EF4-FFF2-40B4-BE49-F238E27FC236}">
                <a16:creationId xmlns:a16="http://schemas.microsoft.com/office/drawing/2014/main" id="{34835EE4-C50A-C380-87E8-456AD1EA5E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>
            <a:extLst>
              <a:ext uri="{FF2B5EF4-FFF2-40B4-BE49-F238E27FC236}">
                <a16:creationId xmlns:a16="http://schemas.microsoft.com/office/drawing/2014/main" id="{555E832A-349D-AA04-12F9-A8DFF4DDF3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8" name="Alt Bilgi Yer Tutucusu 7">
            <a:extLst>
              <a:ext uri="{FF2B5EF4-FFF2-40B4-BE49-F238E27FC236}">
                <a16:creationId xmlns:a16="http://schemas.microsoft.com/office/drawing/2014/main" id="{53B3DBA1-9F32-0947-2D34-9B975CFA60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>
            <a:extLst>
              <a:ext uri="{FF2B5EF4-FFF2-40B4-BE49-F238E27FC236}">
                <a16:creationId xmlns:a16="http://schemas.microsoft.com/office/drawing/2014/main" id="{8CF6B731-6A8D-FAEA-F976-8C7A8DA92E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106853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277D09BC-806E-1730-D3BF-BD65DCC5C4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Veri Yer Tutucusu 2">
            <a:extLst>
              <a:ext uri="{FF2B5EF4-FFF2-40B4-BE49-F238E27FC236}">
                <a16:creationId xmlns:a16="http://schemas.microsoft.com/office/drawing/2014/main" id="{820C6CFC-CDE9-1A18-06AC-E69F103C70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4" name="Alt Bilgi Yer Tutucusu 3">
            <a:extLst>
              <a:ext uri="{FF2B5EF4-FFF2-40B4-BE49-F238E27FC236}">
                <a16:creationId xmlns:a16="http://schemas.microsoft.com/office/drawing/2014/main" id="{696EDAA1-AC96-D01A-59B3-4FB1B7025C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>
            <a:extLst>
              <a:ext uri="{FF2B5EF4-FFF2-40B4-BE49-F238E27FC236}">
                <a16:creationId xmlns:a16="http://schemas.microsoft.com/office/drawing/2014/main" id="{A836D9C9-FF16-C0AA-AB88-0D2A115E92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23356366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>
            <a:extLst>
              <a:ext uri="{FF2B5EF4-FFF2-40B4-BE49-F238E27FC236}">
                <a16:creationId xmlns:a16="http://schemas.microsoft.com/office/drawing/2014/main" id="{159752AD-A2A2-B0AD-1D6D-A1D53DFA20F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3" name="Alt Bilgi Yer Tutucusu 2">
            <a:extLst>
              <a:ext uri="{FF2B5EF4-FFF2-40B4-BE49-F238E27FC236}">
                <a16:creationId xmlns:a16="http://schemas.microsoft.com/office/drawing/2014/main" id="{AAEFB88F-2270-DA2B-D876-4B2CBC98A2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430144B5-FF42-BC68-0D8C-3368F2E35C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894643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71553462-F563-3101-CE29-B90D487152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69710F54-0949-19E2-B675-28E4E584887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59924BA4-D13A-B755-3C6E-CD144537F5F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CAE19304-91A3-D017-C9FC-C108A9A8F5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AC39A6AB-EEE8-7B40-1EF0-0FB55F37AE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98FC4173-EACD-4F8A-A640-64375B256D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327110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C348A0B8-618F-E692-B985-FD02D7C68B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Resim Yer Tutucusu 2">
            <a:extLst>
              <a:ext uri="{FF2B5EF4-FFF2-40B4-BE49-F238E27FC236}">
                <a16:creationId xmlns:a16="http://schemas.microsoft.com/office/drawing/2014/main" id="{0B723AE9-29BA-E548-4538-799841E20AF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5EA4009B-6A19-1EFE-B03E-E986AC771B0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D48A0DC9-4766-0229-BF65-684FB4A5C7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B212C8C9-8ECA-FF25-9052-08BE2D4968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EC839DC1-4220-4CEF-FB82-E9D44F0DE3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815877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>
            <a:extLst>
              <a:ext uri="{FF2B5EF4-FFF2-40B4-BE49-F238E27FC236}">
                <a16:creationId xmlns:a16="http://schemas.microsoft.com/office/drawing/2014/main" id="{2C142B84-9640-0C27-F05D-F00844CD7E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E8D88AF7-0DA2-B829-D1FD-8F4D1E5D4B9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415A094D-3A42-3098-C53A-8E701E4B22F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3F49F99-4C10-493A-83C8-07120A953093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C7C7D60F-CDF3-276C-782D-2FF42A5255C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64A97402-0102-91D2-96D8-11DBD704032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78B0970-B267-4093-8E37-1517F37FF91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28345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400" y="603100"/>
            <a:ext cx="10271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400" y="1536633"/>
            <a:ext cx="10271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010856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9.jpg"/><Relationship Id="rId4" Type="http://schemas.openxmlformats.org/officeDocument/2006/relationships/image" Target="../media/image18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22.jpg"/><Relationship Id="rId4" Type="http://schemas.openxmlformats.org/officeDocument/2006/relationships/image" Target="../media/image21.jfi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6263600" y="5864781"/>
            <a:ext cx="5928400" cy="58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tr-TR" dirty="0"/>
              <a:t>Dr. Etkin ŞAFAK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5005933" y="1443733"/>
            <a:ext cx="7186067" cy="288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tr-TR" dirty="0"/>
              <a:t>Yaban Hayvan Davranışları</a:t>
            </a:r>
            <a:endParaRPr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950802" y="1607501"/>
            <a:ext cx="3570677" cy="3551689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aşlık 1"/>
          <p:cNvSpPr>
            <a:spLocks noGrp="1"/>
          </p:cNvSpPr>
          <p:nvPr>
            <p:ph type="body" idx="1"/>
          </p:nvPr>
        </p:nvSpPr>
        <p:spPr>
          <a:xfrm>
            <a:off x="578531" y="1084977"/>
            <a:ext cx="3515783" cy="6369049"/>
          </a:xfrm>
        </p:spPr>
        <p:txBody>
          <a:bodyPr/>
          <a:lstStyle/>
          <a:p>
            <a:pPr marL="203195" indent="0" algn="just">
              <a:buNone/>
            </a:pPr>
            <a:endParaRPr lang="tr-TR" dirty="0">
              <a:latin typeface="Calibri Light" pitchFamily="34" charset="0"/>
            </a:endParaRPr>
          </a:p>
          <a:p>
            <a:r>
              <a:rPr lang="en-GB" sz="2400" dirty="0"/>
              <a:t>Tinbergen, </a:t>
            </a:r>
            <a:r>
              <a:rPr lang="en-GB" sz="2400" dirty="0" err="1"/>
              <a:t>çeşitli</a:t>
            </a:r>
            <a:r>
              <a:rPr lang="en-GB" sz="2400" dirty="0"/>
              <a:t> </a:t>
            </a:r>
            <a:r>
              <a:rPr lang="en-GB" sz="2400" dirty="0" err="1"/>
              <a:t>omurgalı</a:t>
            </a:r>
            <a:r>
              <a:rPr lang="en-GB" sz="2400" dirty="0"/>
              <a:t> </a:t>
            </a:r>
            <a:r>
              <a:rPr lang="en-GB" sz="2400" dirty="0" err="1"/>
              <a:t>ve</a:t>
            </a:r>
            <a:r>
              <a:rPr lang="en-GB" sz="2400" dirty="0"/>
              <a:t> </a:t>
            </a:r>
            <a:r>
              <a:rPr lang="en-GB" sz="2400" dirty="0" err="1"/>
              <a:t>omurgasız</a:t>
            </a:r>
            <a:r>
              <a:rPr lang="en-GB" sz="2400" dirty="0"/>
              <a:t> </a:t>
            </a:r>
            <a:r>
              <a:rPr lang="en-GB" sz="2400" dirty="0" err="1"/>
              <a:t>organizmalardaki</a:t>
            </a:r>
            <a:r>
              <a:rPr lang="en-GB" sz="2400" dirty="0"/>
              <a:t> </a:t>
            </a:r>
            <a:r>
              <a:rPr lang="en-GB" sz="2400" dirty="0" err="1"/>
              <a:t>davranışları</a:t>
            </a:r>
            <a:r>
              <a:rPr lang="en-GB" sz="2400" dirty="0"/>
              <a:t> </a:t>
            </a:r>
            <a:r>
              <a:rPr lang="en-GB" sz="2400" dirty="0" err="1"/>
              <a:t>inceledi</a:t>
            </a:r>
            <a:r>
              <a:rPr lang="en-GB" sz="2400" dirty="0"/>
              <a:t>. Hem </a:t>
            </a:r>
            <a:r>
              <a:rPr lang="en-GB" sz="2400" dirty="0" err="1"/>
              <a:t>hayvanları</a:t>
            </a:r>
            <a:r>
              <a:rPr lang="en-GB" sz="2400" dirty="0"/>
              <a:t> </a:t>
            </a:r>
            <a:r>
              <a:rPr lang="en-GB" sz="2400" dirty="0" err="1"/>
              <a:t>doğal</a:t>
            </a:r>
            <a:r>
              <a:rPr lang="en-GB" sz="2400" dirty="0"/>
              <a:t> </a:t>
            </a:r>
            <a:r>
              <a:rPr lang="en-GB" sz="2400" dirty="0" err="1"/>
              <a:t>ortamlarında</a:t>
            </a:r>
            <a:r>
              <a:rPr lang="en-GB" sz="2400" dirty="0"/>
              <a:t> </a:t>
            </a:r>
            <a:r>
              <a:rPr lang="en-GB" sz="2400" dirty="0" err="1"/>
              <a:t>gözlemlemede</a:t>
            </a:r>
            <a:r>
              <a:rPr lang="en-GB" sz="2400" dirty="0"/>
              <a:t> hem de </a:t>
            </a:r>
            <a:r>
              <a:rPr lang="en-GB" sz="2400" dirty="0" err="1"/>
              <a:t>basit</a:t>
            </a:r>
            <a:r>
              <a:rPr lang="en-GB" sz="2400" dirty="0"/>
              <a:t> </a:t>
            </a:r>
            <a:r>
              <a:rPr lang="en-GB" sz="2400" dirty="0" err="1"/>
              <a:t>ama</a:t>
            </a:r>
            <a:r>
              <a:rPr lang="en-GB" sz="2400" dirty="0"/>
              <a:t> </a:t>
            </a:r>
            <a:r>
              <a:rPr lang="en-GB" sz="2400" dirty="0" err="1"/>
              <a:t>zarif</a:t>
            </a:r>
            <a:r>
              <a:rPr lang="en-GB" sz="2400" dirty="0"/>
              <a:t> </a:t>
            </a:r>
            <a:r>
              <a:rPr lang="en-GB" sz="2400" dirty="0" err="1"/>
              <a:t>deneylerin</a:t>
            </a:r>
            <a:r>
              <a:rPr lang="en-GB" sz="2400" dirty="0"/>
              <a:t> </a:t>
            </a:r>
            <a:r>
              <a:rPr lang="en-GB" sz="2400" dirty="0" err="1"/>
              <a:t>tasarımında</a:t>
            </a:r>
            <a:r>
              <a:rPr lang="en-GB" sz="2400" dirty="0"/>
              <a:t> </a:t>
            </a:r>
            <a:r>
              <a:rPr lang="en-GB" sz="2400" dirty="0" err="1"/>
              <a:t>iyiydi</a:t>
            </a:r>
            <a:r>
              <a:rPr lang="en-GB" sz="2400" dirty="0"/>
              <a:t>. </a:t>
            </a: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marL="203195" indent="0" algn="just">
              <a:buNone/>
            </a:pPr>
            <a:endParaRPr lang="tr-TR" dirty="0">
              <a:latin typeface="Calibri Light" pitchFamily="34" charset="0"/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95163" y="1377951"/>
            <a:ext cx="2944837" cy="4539279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4" name="Dikdörtgen 3"/>
          <p:cNvSpPr/>
          <p:nvPr/>
        </p:nvSpPr>
        <p:spPr>
          <a:xfrm>
            <a:off x="7505351" y="1377952"/>
            <a:ext cx="2908184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09585" indent="-406390" algn="just" defTabSz="1219170">
              <a:buClr>
                <a:srgbClr val="2B2823"/>
              </a:buClr>
              <a:buSzPts val="1200"/>
              <a:buFont typeface="Karla"/>
              <a:buChar char="●"/>
            </a:pP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1951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tarihli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The Study of Instinct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adlı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kitabı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, o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zamanın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hayvan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davranışlarının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bilimsel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çalışmasıyla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elde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edilen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bilginin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klasik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bir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r>
              <a:rPr lang="en-GB" sz="2400" kern="0" dirty="0" err="1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sentezidir</a:t>
            </a:r>
            <a:r>
              <a:rPr lang="en-GB" sz="2400" kern="0" dirty="0">
                <a:solidFill>
                  <a:srgbClr val="2B2823"/>
                </a:solidFill>
                <a:latin typeface="Livvic"/>
                <a:ea typeface="Livvic"/>
                <a:cs typeface="Livvic"/>
                <a:sym typeface="Livvic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502364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950900" y="762100"/>
            <a:ext cx="532320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69" name="Google Shape;36169;p57"/>
          <p:cNvSpPr txBox="1">
            <a:spLocks noGrp="1"/>
          </p:cNvSpPr>
          <p:nvPr>
            <p:ph type="subTitle" idx="1"/>
          </p:nvPr>
        </p:nvSpPr>
        <p:spPr>
          <a:xfrm>
            <a:off x="6274101" y="2142689"/>
            <a:ext cx="5034260" cy="476008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n-GB" sz="2400" dirty="0"/>
              <a:t>Konrad Lorenz </a:t>
            </a:r>
            <a:r>
              <a:rPr lang="en-GB" sz="2400" dirty="0" err="1"/>
              <a:t>birçok</a:t>
            </a:r>
            <a:r>
              <a:rPr lang="en-GB" sz="2400" dirty="0"/>
              <a:t> </a:t>
            </a:r>
            <a:r>
              <a:rPr lang="en-GB" sz="2400" dirty="0" err="1"/>
              <a:t>kişi</a:t>
            </a:r>
            <a:r>
              <a:rPr lang="en-GB" sz="2400" dirty="0"/>
              <a:t> </a:t>
            </a:r>
            <a:r>
              <a:rPr lang="en-GB" sz="2400" dirty="0" err="1"/>
              <a:t>tarafından</a:t>
            </a:r>
            <a:r>
              <a:rPr lang="en-GB" sz="2400" dirty="0"/>
              <a:t> </a:t>
            </a:r>
            <a:r>
              <a:rPr lang="en-GB" sz="2400" dirty="0" err="1"/>
              <a:t>etolojinin</a:t>
            </a:r>
            <a:r>
              <a:rPr lang="en-GB" sz="2400" dirty="0"/>
              <a:t> </a:t>
            </a:r>
            <a:r>
              <a:rPr lang="en-GB" sz="2400" dirty="0" err="1"/>
              <a:t>kurucusu</a:t>
            </a:r>
            <a:r>
              <a:rPr lang="en-GB" sz="2400" dirty="0"/>
              <a:t> </a:t>
            </a:r>
            <a:r>
              <a:rPr lang="en-GB" sz="2400" dirty="0" err="1"/>
              <a:t>olarak</a:t>
            </a:r>
            <a:r>
              <a:rPr lang="en-GB" sz="2400" dirty="0"/>
              <a:t> </a:t>
            </a:r>
            <a:r>
              <a:rPr lang="en-GB" sz="2400" dirty="0" err="1"/>
              <a:t>kabul</a:t>
            </a:r>
            <a:r>
              <a:rPr lang="en-GB" sz="2400" dirty="0"/>
              <a:t> </a:t>
            </a:r>
            <a:r>
              <a:rPr lang="en-GB" sz="2400" dirty="0" err="1"/>
              <a:t>edilir</a:t>
            </a:r>
            <a:r>
              <a:rPr lang="en-GB" sz="2400" dirty="0"/>
              <a:t>, </a:t>
            </a:r>
            <a:r>
              <a:rPr lang="en-GB" sz="2400" dirty="0" err="1"/>
              <a:t>çünkü</a:t>
            </a:r>
            <a:r>
              <a:rPr lang="en-GB" sz="2400" dirty="0"/>
              <a:t> </a:t>
            </a:r>
            <a:r>
              <a:rPr lang="en-GB" sz="2400" dirty="0" err="1"/>
              <a:t>klasik</a:t>
            </a:r>
            <a:r>
              <a:rPr lang="en-GB" sz="2400" dirty="0"/>
              <a:t> </a:t>
            </a:r>
            <a:r>
              <a:rPr lang="en-GB" sz="2400" dirty="0" err="1"/>
              <a:t>fenomenlerin</a:t>
            </a:r>
            <a:r>
              <a:rPr lang="en-GB" sz="2400" dirty="0"/>
              <a:t> </a:t>
            </a:r>
            <a:r>
              <a:rPr lang="en-GB" sz="2400" dirty="0" err="1"/>
              <a:t>çoğunu</a:t>
            </a:r>
            <a:r>
              <a:rPr lang="en-GB" sz="2400" dirty="0"/>
              <a:t> </a:t>
            </a:r>
            <a:r>
              <a:rPr lang="en-GB" sz="2400" dirty="0" err="1"/>
              <a:t>keşfetti</a:t>
            </a:r>
            <a:r>
              <a:rPr lang="en-GB" sz="2400" dirty="0"/>
              <a:t> </a:t>
            </a:r>
            <a:r>
              <a:rPr lang="en-GB" sz="2400" dirty="0" err="1"/>
              <a:t>ve</a:t>
            </a:r>
            <a:r>
              <a:rPr lang="en-GB" sz="2400" dirty="0"/>
              <a:t> </a:t>
            </a:r>
            <a:r>
              <a:rPr lang="en-GB" sz="2400" dirty="0" err="1"/>
              <a:t>etkili</a:t>
            </a:r>
            <a:r>
              <a:rPr lang="en-GB" sz="2400" dirty="0"/>
              <a:t> </a:t>
            </a:r>
            <a:r>
              <a:rPr lang="en-GB" sz="2400" dirty="0" err="1"/>
              <a:t>bir</a:t>
            </a:r>
            <a:r>
              <a:rPr lang="en-GB" sz="2400" dirty="0"/>
              <a:t> </a:t>
            </a:r>
            <a:r>
              <a:rPr lang="en-GB" sz="2400" dirty="0" err="1"/>
              <a:t>şekilde</a:t>
            </a:r>
            <a:r>
              <a:rPr lang="en-GB" sz="2400" dirty="0"/>
              <a:t> </a:t>
            </a:r>
            <a:r>
              <a:rPr lang="en-GB" sz="2400" dirty="0" err="1"/>
              <a:t>duyurdu</a:t>
            </a:r>
            <a:r>
              <a:rPr lang="en-GB" sz="2400" dirty="0"/>
              <a:t>.</a:t>
            </a:r>
          </a:p>
          <a:p>
            <a:pPr algn="just"/>
            <a:endParaRPr lang="en-US" sz="16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04907" y="3060544"/>
            <a:ext cx="4015188" cy="2633549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10110" y="1077778"/>
            <a:ext cx="4009985" cy="2621413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07293154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aşlık 1"/>
          <p:cNvSpPr>
            <a:spLocks noGrp="1"/>
          </p:cNvSpPr>
          <p:nvPr>
            <p:ph type="body" idx="1"/>
          </p:nvPr>
        </p:nvSpPr>
        <p:spPr>
          <a:xfrm>
            <a:off x="436228" y="1"/>
            <a:ext cx="9510629" cy="1429828"/>
          </a:xfrm>
        </p:spPr>
        <p:txBody>
          <a:bodyPr/>
          <a:lstStyle/>
          <a:p>
            <a:pPr marL="203195" indent="0" algn="just">
              <a:buNone/>
            </a:pPr>
            <a:endParaRPr lang="tr-TR" dirty="0">
              <a:latin typeface="Calibri Light" pitchFamily="34" charset="0"/>
            </a:endParaRPr>
          </a:p>
          <a:p>
            <a:pPr marL="203195" indent="0" algn="just">
              <a:buNone/>
            </a:pPr>
            <a:r>
              <a:rPr lang="en-US" dirty="0"/>
              <a:t>Hayvan </a:t>
            </a:r>
            <a:r>
              <a:rPr lang="en-US" dirty="0" err="1"/>
              <a:t>davranışları</a:t>
            </a:r>
            <a:r>
              <a:rPr lang="en-US" dirty="0"/>
              <a:t> </a:t>
            </a:r>
            <a:r>
              <a:rPr lang="en-US" dirty="0" err="1"/>
              <a:t>konusunda</a:t>
            </a:r>
            <a:r>
              <a:rPr lang="en-US" dirty="0"/>
              <a:t> </a:t>
            </a:r>
            <a:r>
              <a:rPr lang="en-US" dirty="0" err="1"/>
              <a:t>önderlik</a:t>
            </a:r>
            <a:r>
              <a:rPr lang="en-US" dirty="0"/>
              <a:t> </a:t>
            </a:r>
            <a:r>
              <a:rPr lang="en-US" dirty="0" err="1"/>
              <a:t>eden</a:t>
            </a:r>
            <a:r>
              <a:rPr lang="en-US" dirty="0"/>
              <a:t> </a:t>
            </a:r>
            <a:r>
              <a:rPr lang="en-US" dirty="0" err="1"/>
              <a:t>iki</a:t>
            </a:r>
            <a:r>
              <a:rPr lang="en-US" dirty="0"/>
              <a:t> </a:t>
            </a:r>
            <a:r>
              <a:rPr lang="en-US" dirty="0" err="1"/>
              <a:t>görüş</a:t>
            </a:r>
            <a:r>
              <a:rPr lang="en-US" dirty="0"/>
              <a:t> 19. </a:t>
            </a:r>
            <a:r>
              <a:rPr lang="en-US" dirty="0" err="1"/>
              <a:t>yüzyılın</a:t>
            </a:r>
            <a:r>
              <a:rPr lang="en-US" dirty="0"/>
              <a:t> </a:t>
            </a:r>
            <a:r>
              <a:rPr lang="en-US" dirty="0" err="1"/>
              <a:t>sonlarında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20. </a:t>
            </a:r>
            <a:r>
              <a:rPr lang="en-US" dirty="0" err="1"/>
              <a:t>yüzyılın</a:t>
            </a:r>
            <a:r>
              <a:rPr lang="en-US" dirty="0"/>
              <a:t> </a:t>
            </a:r>
            <a:r>
              <a:rPr lang="en-US" dirty="0" err="1"/>
              <a:t>başlarında</a:t>
            </a:r>
            <a:r>
              <a:rPr lang="en-US" dirty="0"/>
              <a:t> </a:t>
            </a:r>
            <a:r>
              <a:rPr lang="en-US" dirty="0" err="1"/>
              <a:t>vardı</a:t>
            </a:r>
            <a:r>
              <a:rPr lang="en-US" dirty="0"/>
              <a:t>.</a:t>
            </a:r>
            <a:endParaRPr lang="tr-TR" dirty="0">
              <a:latin typeface="Calibri Light" pitchFamily="34" charset="0"/>
            </a:endParaRPr>
          </a:p>
          <a:p>
            <a:r>
              <a:rPr lang="en-US" dirty="0"/>
              <a:t>1. </a:t>
            </a:r>
            <a:r>
              <a:rPr lang="en-US" dirty="0" err="1"/>
              <a:t>Hayvanlar</a:t>
            </a:r>
            <a:r>
              <a:rPr lang="en-US" dirty="0"/>
              <a:t> </a:t>
            </a:r>
            <a:r>
              <a:rPr lang="en-US" dirty="0" err="1"/>
              <a:t>yaptığı</a:t>
            </a:r>
            <a:r>
              <a:rPr lang="en-US" dirty="0"/>
              <a:t> her </a:t>
            </a:r>
            <a:r>
              <a:rPr lang="en-US" dirty="0" err="1"/>
              <a:t>şeyi</a:t>
            </a:r>
            <a:r>
              <a:rPr lang="en-US" dirty="0"/>
              <a:t> </a:t>
            </a:r>
            <a:r>
              <a:rPr lang="en-US" dirty="0" err="1"/>
              <a:t>öğreniyorlar</a:t>
            </a:r>
            <a:r>
              <a:rPr lang="en-US" dirty="0"/>
              <a:t> (nurture). </a:t>
            </a:r>
          </a:p>
          <a:p>
            <a:r>
              <a:rPr lang="en-US" dirty="0"/>
              <a:t>2. </a:t>
            </a:r>
            <a:r>
              <a:rPr lang="en-US" dirty="0" err="1"/>
              <a:t>Hayvanlar</a:t>
            </a:r>
            <a:r>
              <a:rPr lang="en-US" dirty="0"/>
              <a:t> </a:t>
            </a:r>
            <a:r>
              <a:rPr lang="en-US" dirty="0" err="1"/>
              <a:t>içgüdüsel</a:t>
            </a:r>
            <a:r>
              <a:rPr lang="en-US" dirty="0"/>
              <a:t> </a:t>
            </a:r>
            <a:r>
              <a:rPr lang="en-US" dirty="0" err="1"/>
              <a:t>olarak</a:t>
            </a:r>
            <a:r>
              <a:rPr lang="en-US" dirty="0"/>
              <a:t> ne </a:t>
            </a:r>
            <a:r>
              <a:rPr lang="en-US" dirty="0" err="1"/>
              <a:t>yaptıklarını</a:t>
            </a:r>
            <a:r>
              <a:rPr lang="en-US" dirty="0"/>
              <a:t> </a:t>
            </a:r>
            <a:r>
              <a:rPr lang="en-US" dirty="0" err="1"/>
              <a:t>biliyorlar</a:t>
            </a:r>
            <a:r>
              <a:rPr lang="en-US" dirty="0"/>
              <a:t> (nature).</a:t>
            </a:r>
            <a:endParaRPr lang="tr-TR" dirty="0"/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marL="203195" indent="0" algn="just">
              <a:buNone/>
            </a:pPr>
            <a:endParaRPr lang="tr-TR" dirty="0">
              <a:latin typeface="Calibri Light" pitchFamily="34" charset="0"/>
            </a:endParaRP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71313" y="1662884"/>
            <a:ext cx="6350000" cy="3810000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6" name="Başlık 1"/>
          <p:cNvSpPr txBox="1">
            <a:spLocks/>
          </p:cNvSpPr>
          <p:nvPr/>
        </p:nvSpPr>
        <p:spPr>
          <a:xfrm>
            <a:off x="1744911" y="5472885"/>
            <a:ext cx="8288323" cy="1385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defTabSz="1219170">
              <a:buClr>
                <a:srgbClr val="2B2823"/>
              </a:buClr>
            </a:pPr>
            <a:r>
              <a:rPr lang="en-US" sz="1600" kern="0" dirty="0">
                <a:solidFill>
                  <a:srgbClr val="2B2823"/>
                </a:solidFill>
              </a:rPr>
              <a:t>Hayvan </a:t>
            </a:r>
            <a:r>
              <a:rPr lang="en-US" sz="1600" kern="0" dirty="0" err="1">
                <a:solidFill>
                  <a:srgbClr val="2B2823"/>
                </a:solidFill>
              </a:rPr>
              <a:t>davranışları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en-US" sz="1600" kern="0" dirty="0" err="1">
                <a:solidFill>
                  <a:srgbClr val="2B2823"/>
                </a:solidFill>
              </a:rPr>
              <a:t>konusunda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en-US" sz="1600" kern="0" dirty="0" err="1">
                <a:solidFill>
                  <a:srgbClr val="2B2823"/>
                </a:solidFill>
              </a:rPr>
              <a:t>tamamen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en-US" sz="1600" kern="0" dirty="0" err="1">
                <a:solidFill>
                  <a:srgbClr val="2B2823"/>
                </a:solidFill>
              </a:rPr>
              <a:t>doğru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en-US" sz="1600" kern="0" dirty="0" err="1">
                <a:solidFill>
                  <a:srgbClr val="2B2823"/>
                </a:solidFill>
              </a:rPr>
              <a:t>olmayan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en-US" sz="1600" kern="0" dirty="0" err="1">
                <a:solidFill>
                  <a:srgbClr val="2B2823"/>
                </a:solidFill>
              </a:rPr>
              <a:t>bu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en-US" sz="1600" kern="0" dirty="0" err="1">
                <a:solidFill>
                  <a:srgbClr val="2B2823"/>
                </a:solidFill>
              </a:rPr>
              <a:t>iki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en-US" sz="1600" kern="0" dirty="0" err="1">
                <a:solidFill>
                  <a:srgbClr val="2B2823"/>
                </a:solidFill>
              </a:rPr>
              <a:t>görüş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en-US" sz="1600" kern="0" dirty="0" err="1">
                <a:solidFill>
                  <a:srgbClr val="2B2823"/>
                </a:solidFill>
              </a:rPr>
              <a:t>iki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en-US" sz="1600" kern="0" dirty="0" err="1">
                <a:solidFill>
                  <a:srgbClr val="2B2823"/>
                </a:solidFill>
              </a:rPr>
              <a:t>ekstremi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en-US" sz="1600" kern="0" dirty="0" err="1">
                <a:solidFill>
                  <a:srgbClr val="2B2823"/>
                </a:solidFill>
              </a:rPr>
              <a:t>temsil</a:t>
            </a:r>
            <a:r>
              <a:rPr lang="en-US" sz="1600" kern="0" dirty="0">
                <a:solidFill>
                  <a:srgbClr val="2B2823"/>
                </a:solidFill>
              </a:rPr>
              <a:t> </a:t>
            </a:r>
            <a:r>
              <a:rPr lang="en-US" sz="1600" kern="0" dirty="0" err="1">
                <a:solidFill>
                  <a:srgbClr val="2B2823"/>
                </a:solidFill>
              </a:rPr>
              <a:t>eder</a:t>
            </a:r>
            <a:r>
              <a:rPr lang="en-US" sz="1600" kern="0" dirty="0">
                <a:solidFill>
                  <a:srgbClr val="2B2823"/>
                </a:solidFill>
              </a:rPr>
              <a:t> (</a:t>
            </a:r>
            <a:r>
              <a:rPr lang="en-US" sz="1600" b="1" kern="0" dirty="0" err="1">
                <a:solidFill>
                  <a:srgbClr val="2B2823"/>
                </a:solidFill>
              </a:rPr>
              <a:t>şimdiki</a:t>
            </a:r>
            <a:r>
              <a:rPr lang="en-US" sz="1600" b="1" kern="0" dirty="0">
                <a:solidFill>
                  <a:srgbClr val="2B2823"/>
                </a:solidFill>
              </a:rPr>
              <a:t> </a:t>
            </a:r>
            <a:r>
              <a:rPr lang="en-US" sz="1600" b="1" kern="0" dirty="0" err="1">
                <a:solidFill>
                  <a:srgbClr val="2B2823"/>
                </a:solidFill>
              </a:rPr>
              <a:t>görüş</a:t>
            </a:r>
            <a:r>
              <a:rPr lang="en-US" sz="1600" b="1" kern="0" dirty="0">
                <a:solidFill>
                  <a:srgbClr val="2B2823"/>
                </a:solidFill>
              </a:rPr>
              <a:t>; </a:t>
            </a:r>
            <a:r>
              <a:rPr lang="en-US" sz="1600" b="1" kern="0" dirty="0" err="1">
                <a:solidFill>
                  <a:srgbClr val="2B2823"/>
                </a:solidFill>
              </a:rPr>
              <a:t>hayvan</a:t>
            </a:r>
            <a:r>
              <a:rPr lang="en-US" sz="1600" b="1" kern="0" dirty="0">
                <a:solidFill>
                  <a:srgbClr val="2B2823"/>
                </a:solidFill>
              </a:rPr>
              <a:t> </a:t>
            </a:r>
            <a:r>
              <a:rPr lang="en-US" sz="1600" b="1" kern="0" dirty="0" err="1">
                <a:solidFill>
                  <a:srgbClr val="2B2823"/>
                </a:solidFill>
              </a:rPr>
              <a:t>davranışının</a:t>
            </a:r>
            <a:r>
              <a:rPr lang="en-US" sz="1600" b="1" kern="0" dirty="0">
                <a:solidFill>
                  <a:srgbClr val="2B2823"/>
                </a:solidFill>
              </a:rPr>
              <a:t> </a:t>
            </a:r>
            <a:r>
              <a:rPr lang="en-US" sz="1600" b="1" kern="0" dirty="0" err="1">
                <a:solidFill>
                  <a:srgbClr val="2B2823"/>
                </a:solidFill>
              </a:rPr>
              <a:t>içgüdü</a:t>
            </a:r>
            <a:r>
              <a:rPr lang="en-US" sz="1600" b="1" kern="0" dirty="0">
                <a:solidFill>
                  <a:srgbClr val="2B2823"/>
                </a:solidFill>
              </a:rPr>
              <a:t> </a:t>
            </a:r>
            <a:r>
              <a:rPr lang="en-US" sz="1600" b="1" kern="0" dirty="0" err="1">
                <a:solidFill>
                  <a:srgbClr val="2B2823"/>
                </a:solidFill>
              </a:rPr>
              <a:t>ve</a:t>
            </a:r>
            <a:r>
              <a:rPr lang="en-US" sz="1600" b="1" kern="0" dirty="0">
                <a:solidFill>
                  <a:srgbClr val="2B2823"/>
                </a:solidFill>
              </a:rPr>
              <a:t> </a:t>
            </a:r>
            <a:r>
              <a:rPr lang="en-US" sz="1600" b="1" kern="0" dirty="0" err="1">
                <a:solidFill>
                  <a:srgbClr val="2B2823"/>
                </a:solidFill>
              </a:rPr>
              <a:t>öğrenme</a:t>
            </a:r>
            <a:r>
              <a:rPr lang="en-US" sz="1600" b="1" kern="0" dirty="0">
                <a:solidFill>
                  <a:srgbClr val="2B2823"/>
                </a:solidFill>
              </a:rPr>
              <a:t> </a:t>
            </a:r>
            <a:r>
              <a:rPr lang="en-US" sz="1600" b="1" kern="0" dirty="0" err="1">
                <a:solidFill>
                  <a:srgbClr val="2B2823"/>
                </a:solidFill>
              </a:rPr>
              <a:t>arasında</a:t>
            </a:r>
            <a:r>
              <a:rPr lang="en-US" sz="1600" b="1" kern="0" dirty="0">
                <a:solidFill>
                  <a:srgbClr val="2B2823"/>
                </a:solidFill>
              </a:rPr>
              <a:t> </a:t>
            </a:r>
            <a:r>
              <a:rPr lang="en-US" sz="1600" b="1" kern="0" dirty="0" err="1">
                <a:solidFill>
                  <a:srgbClr val="2B2823"/>
                </a:solidFill>
              </a:rPr>
              <a:t>bir</a:t>
            </a:r>
            <a:r>
              <a:rPr lang="en-US" sz="1600" b="1" kern="0" dirty="0">
                <a:solidFill>
                  <a:srgbClr val="2B2823"/>
                </a:solidFill>
              </a:rPr>
              <a:t> </a:t>
            </a:r>
            <a:r>
              <a:rPr lang="en-US" sz="1600" b="1" kern="0" dirty="0" err="1">
                <a:solidFill>
                  <a:srgbClr val="2B2823"/>
                </a:solidFill>
              </a:rPr>
              <a:t>etkileşimden</a:t>
            </a:r>
            <a:r>
              <a:rPr lang="en-US" sz="1600" b="1" kern="0" dirty="0">
                <a:solidFill>
                  <a:srgbClr val="2B2823"/>
                </a:solidFill>
              </a:rPr>
              <a:t> </a:t>
            </a:r>
            <a:r>
              <a:rPr lang="en-US" sz="1600" b="1" kern="0" dirty="0" err="1">
                <a:solidFill>
                  <a:srgbClr val="2B2823"/>
                </a:solidFill>
              </a:rPr>
              <a:t>meydana</a:t>
            </a:r>
            <a:r>
              <a:rPr lang="en-US" sz="1600" b="1" kern="0" dirty="0">
                <a:solidFill>
                  <a:srgbClr val="2B2823"/>
                </a:solidFill>
              </a:rPr>
              <a:t> </a:t>
            </a:r>
            <a:r>
              <a:rPr lang="en-US" sz="1600" b="1" kern="0" dirty="0" err="1">
                <a:solidFill>
                  <a:srgbClr val="2B2823"/>
                </a:solidFill>
              </a:rPr>
              <a:t>geldiğidir</a:t>
            </a:r>
            <a:r>
              <a:rPr lang="en-US" sz="1600" kern="0" dirty="0">
                <a:solidFill>
                  <a:srgbClr val="2B2823"/>
                </a:solidFill>
              </a:rPr>
              <a:t>). </a:t>
            </a:r>
          </a:p>
        </p:txBody>
      </p:sp>
    </p:spTree>
    <p:extLst>
      <p:ext uri="{BB962C8B-B14F-4D97-AF65-F5344CB8AC3E}">
        <p14:creationId xmlns:p14="http://schemas.microsoft.com/office/powerpoint/2010/main" val="209384395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950900" y="762100"/>
            <a:ext cx="532320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60129" y="1364610"/>
            <a:ext cx="4371719" cy="4183309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5" name="İçerik Yer Tutucusu 2"/>
          <p:cNvSpPr txBox="1">
            <a:spLocks noGrp="1"/>
          </p:cNvSpPr>
          <p:nvPr>
            <p:ph type="subTitle" idx="1"/>
          </p:nvPr>
        </p:nvSpPr>
        <p:spPr>
          <a:xfrm>
            <a:off x="7090326" y="2214073"/>
            <a:ext cx="3625209" cy="38712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 sz="14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 sz="14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 sz="14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 sz="14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 sz="14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 sz="14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 sz="14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 sz="14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 sz="14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etogram</a:t>
            </a:r>
            <a:r>
              <a:rPr lang="en-US" dirty="0"/>
              <a:t> (</a:t>
            </a:r>
            <a:r>
              <a:rPr lang="en-US" dirty="0" err="1"/>
              <a:t>ethogram</a:t>
            </a:r>
            <a:r>
              <a:rPr lang="en-US" dirty="0"/>
              <a:t>)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organizmanın</a:t>
            </a:r>
            <a:r>
              <a:rPr lang="en-US" dirty="0"/>
              <a:t> </a:t>
            </a:r>
            <a:r>
              <a:rPr lang="en-US" dirty="0" err="1"/>
              <a:t>ya</a:t>
            </a:r>
            <a:r>
              <a:rPr lang="en-US" dirty="0"/>
              <a:t> da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türün</a:t>
            </a:r>
            <a:r>
              <a:rPr lang="en-US" dirty="0"/>
              <a:t> </a:t>
            </a:r>
            <a:r>
              <a:rPr lang="en-US" dirty="0" err="1"/>
              <a:t>davranış</a:t>
            </a:r>
            <a:r>
              <a:rPr lang="en-US" dirty="0"/>
              <a:t> </a:t>
            </a:r>
            <a:r>
              <a:rPr lang="en-US" dirty="0" err="1"/>
              <a:t>modellerinin</a:t>
            </a:r>
            <a:r>
              <a:rPr lang="en-US" dirty="0"/>
              <a:t> </a:t>
            </a:r>
            <a:r>
              <a:rPr lang="en-US" dirty="0" err="1"/>
              <a:t>resimli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katalogudur</a:t>
            </a:r>
            <a:r>
              <a:rPr lang="en-US" dirty="0"/>
              <a:t>. </a:t>
            </a:r>
            <a:br>
              <a:rPr lang="en-US" dirty="0"/>
            </a:br>
            <a:endParaRPr lang="en-US" dirty="0"/>
          </a:p>
          <a:p>
            <a:r>
              <a:rPr lang="en-US" dirty="0" err="1"/>
              <a:t>Etolojide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etogram</a:t>
            </a:r>
            <a:r>
              <a:rPr lang="en-US" dirty="0"/>
              <a:t> </a:t>
            </a:r>
            <a:r>
              <a:rPr lang="en-US" dirty="0" err="1"/>
              <a:t>tüm</a:t>
            </a:r>
            <a:r>
              <a:rPr lang="en-US" dirty="0"/>
              <a:t> </a:t>
            </a:r>
            <a:r>
              <a:rPr lang="en-US" dirty="0" err="1"/>
              <a:t>davranışlarının</a:t>
            </a:r>
            <a:r>
              <a:rPr lang="en-US" dirty="0"/>
              <a:t> </a:t>
            </a:r>
            <a:r>
              <a:rPr lang="en-US" dirty="0" err="1"/>
              <a:t>manasının</a:t>
            </a:r>
            <a:r>
              <a:rPr lang="en-US" dirty="0"/>
              <a:t> </a:t>
            </a:r>
            <a:r>
              <a:rPr lang="en-US" dirty="0" err="1"/>
              <a:t>verilmesidir</a:t>
            </a:r>
            <a:r>
              <a:rPr lang="en-US" dirty="0"/>
              <a:t>. Her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davranışın</a:t>
            </a:r>
            <a:r>
              <a:rPr lang="en-US" dirty="0"/>
              <a:t> </a:t>
            </a:r>
            <a:r>
              <a:rPr lang="en-US" dirty="0" err="1"/>
              <a:t>sebep</a:t>
            </a:r>
            <a:r>
              <a:rPr lang="en-US" dirty="0"/>
              <a:t>, </a:t>
            </a:r>
            <a:r>
              <a:rPr lang="en-US" dirty="0" err="1"/>
              <a:t>gelişme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</a:t>
            </a:r>
            <a:r>
              <a:rPr lang="en-US" dirty="0" err="1"/>
              <a:t>uygun</a:t>
            </a:r>
            <a:r>
              <a:rPr lang="en-US" dirty="0"/>
              <a:t> </a:t>
            </a:r>
            <a:r>
              <a:rPr lang="en-US" dirty="0" err="1"/>
              <a:t>fonksiyonlarını</a:t>
            </a:r>
            <a:r>
              <a:rPr lang="en-US" dirty="0"/>
              <a:t> </a:t>
            </a:r>
            <a:r>
              <a:rPr lang="en-US" dirty="0" err="1"/>
              <a:t>için</a:t>
            </a:r>
            <a:r>
              <a:rPr lang="en-US" dirty="0"/>
              <a:t> </a:t>
            </a:r>
            <a:r>
              <a:rPr lang="en-US" dirty="0" err="1"/>
              <a:t>farklı</a:t>
            </a:r>
            <a:r>
              <a:rPr lang="en-US" dirty="0"/>
              <a:t> </a:t>
            </a:r>
            <a:r>
              <a:rPr lang="en-US" dirty="0" err="1"/>
              <a:t>teoriler</a:t>
            </a:r>
            <a:r>
              <a:rPr lang="en-US" dirty="0"/>
              <a:t> </a:t>
            </a:r>
            <a:r>
              <a:rPr lang="en-US" dirty="0" err="1"/>
              <a:t>geliştirilmiştir</a:t>
            </a:r>
            <a:r>
              <a:rPr lang="en-US" dirty="0"/>
              <a:t>. </a:t>
            </a:r>
          </a:p>
        </p:txBody>
      </p:sp>
      <p:sp>
        <p:nvSpPr>
          <p:cNvPr id="1616" name="İçerik Yer Tutucusu 2"/>
          <p:cNvSpPr txBox="1">
            <a:spLocks/>
          </p:cNvSpPr>
          <p:nvPr/>
        </p:nvSpPr>
        <p:spPr>
          <a:xfrm>
            <a:off x="7465782" y="1525449"/>
            <a:ext cx="2874300" cy="610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186262" indent="0" algn="ctr" defTabSz="1219170">
              <a:buClr>
                <a:srgbClr val="2B2823"/>
              </a:buClr>
            </a:pPr>
            <a:r>
              <a:rPr lang="tr-TR" sz="2133" b="1" kern="0" dirty="0">
                <a:solidFill>
                  <a:srgbClr val="2B2823"/>
                </a:solidFill>
              </a:rPr>
              <a:t>ETOGRAM</a:t>
            </a:r>
            <a:endParaRPr lang="en-US" sz="2133" b="1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07863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11">
            <a:extLst>
              <a:ext uri="{FF2B5EF4-FFF2-40B4-BE49-F238E27FC236}">
                <a16:creationId xmlns:a16="http://schemas.microsoft.com/office/drawing/2014/main" id="{09BAA39E-1785-4C34-A5FD-4F04290F0F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376" y="548681"/>
            <a:ext cx="6960096" cy="5426563"/>
          </a:xfrm>
          <a:prstGeom prst="rect">
            <a:avLst/>
          </a:prstGeom>
          <a:noFill/>
          <a:ln>
            <a:noFill/>
          </a:ln>
          <a:effectLst>
            <a:softEdge rad="63500"/>
          </a:effectLst>
        </p:spPr>
      </p:pic>
      <p:pic>
        <p:nvPicPr>
          <p:cNvPr id="9" name="Picture 16">
            <a:extLst>
              <a:ext uri="{FF2B5EF4-FFF2-40B4-BE49-F238E27FC236}">
                <a16:creationId xmlns:a16="http://schemas.microsoft.com/office/drawing/2014/main" id="{8607669D-AFD8-499A-ADD2-9FBB6FA08CE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9473" y="548682"/>
            <a:ext cx="4238641" cy="2816919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10" name="Picture 18">
            <a:extLst>
              <a:ext uri="{FF2B5EF4-FFF2-40B4-BE49-F238E27FC236}">
                <a16:creationId xmlns:a16="http://schemas.microsoft.com/office/drawing/2014/main" id="{644D75FC-74D9-46EE-BEF5-D4EBA02BDF5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9472" y="3365600"/>
            <a:ext cx="4238641" cy="2609645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07955619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7">
            <a:extLst>
              <a:ext uri="{FF2B5EF4-FFF2-40B4-BE49-F238E27FC236}">
                <a16:creationId xmlns:a16="http://schemas.microsoft.com/office/drawing/2014/main" id="{1E11EBCC-7DBA-43EC-938D-BB9E43B2D2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360" y="692696"/>
            <a:ext cx="7200800" cy="5472608"/>
          </a:xfrm>
          <a:prstGeom prst="rect">
            <a:avLst/>
          </a:prstGeom>
          <a:effectLst>
            <a:softEdge rad="63500"/>
          </a:effectLst>
        </p:spPr>
      </p:pic>
      <p:pic>
        <p:nvPicPr>
          <p:cNvPr id="6" name="Picture 9">
            <a:extLst>
              <a:ext uri="{FF2B5EF4-FFF2-40B4-BE49-F238E27FC236}">
                <a16:creationId xmlns:a16="http://schemas.microsoft.com/office/drawing/2014/main" id="{F1D57195-B255-4986-BC1C-1A24C203494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35277" y="3061396"/>
            <a:ext cx="3995936" cy="2996952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7" name="Picture 11">
            <a:extLst>
              <a:ext uri="{FF2B5EF4-FFF2-40B4-BE49-F238E27FC236}">
                <a16:creationId xmlns:a16="http://schemas.microsoft.com/office/drawing/2014/main" id="{71BAB219-CEC6-4647-A5FF-76BAAFFEC3D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35277" y="692696"/>
            <a:ext cx="3995936" cy="2584123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6659999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4">
            <a:extLst>
              <a:ext uri="{FF2B5EF4-FFF2-40B4-BE49-F238E27FC236}">
                <a16:creationId xmlns:a16="http://schemas.microsoft.com/office/drawing/2014/main" id="{2DD21BD5-3571-4079-BAC2-19F3E79C66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352" y="476672"/>
            <a:ext cx="7632848" cy="5472608"/>
          </a:xfrm>
          <a:prstGeom prst="rect">
            <a:avLst/>
          </a:prstGeom>
          <a:effectLst>
            <a:softEdge rad="63500"/>
          </a:effectLst>
        </p:spPr>
      </p:pic>
      <p:pic>
        <p:nvPicPr>
          <p:cNvPr id="9" name="Picture 5">
            <a:extLst>
              <a:ext uri="{FF2B5EF4-FFF2-40B4-BE49-F238E27FC236}">
                <a16:creationId xmlns:a16="http://schemas.microsoft.com/office/drawing/2014/main" id="{CA3DE1CA-2E30-4445-8BBD-0A67F400C18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5563" y="476672"/>
            <a:ext cx="3603085" cy="2743200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10" name="Picture 7">
            <a:extLst>
              <a:ext uri="{FF2B5EF4-FFF2-40B4-BE49-F238E27FC236}">
                <a16:creationId xmlns:a16="http://schemas.microsoft.com/office/drawing/2014/main" id="{27D193FB-00B5-429D-9594-A8BC4B31894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5563" y="3219873"/>
            <a:ext cx="3598528" cy="271953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99530347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35600" y="659670"/>
            <a:ext cx="8608819" cy="5402775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28934767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tr-TR" dirty="0"/>
              <a:t>Sorularınız </a:t>
            </a:r>
            <a:r>
              <a:rPr lang="en" dirty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7375800" y="2340135"/>
            <a:ext cx="3450400" cy="158136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tr-TR" dirty="0"/>
              <a:t>Dr. Etkin ŞAFAK</a:t>
            </a:r>
          </a:p>
          <a:p>
            <a:pPr marL="0" indent="0"/>
            <a:r>
              <a:rPr lang="tr-TR" dirty="0" err="1"/>
              <a:t>esafak</a:t>
            </a:r>
            <a:r>
              <a:rPr lang="en" dirty="0"/>
              <a:t>@</a:t>
            </a:r>
            <a:r>
              <a:rPr lang="tr-TR" dirty="0"/>
              <a:t>ankara.edu.tr</a:t>
            </a:r>
            <a:r>
              <a:rPr lang="en" dirty="0"/>
              <a:t> </a:t>
            </a:r>
            <a:endParaRPr dirty="0"/>
          </a:p>
          <a:p>
            <a:pPr marL="0" indent="0"/>
            <a:r>
              <a:rPr lang="tr-TR" dirty="0"/>
              <a:t>Ankara Üniversitesi </a:t>
            </a:r>
          </a:p>
          <a:p>
            <a:pPr marL="0" indent="0"/>
            <a:r>
              <a:rPr lang="tr-TR" dirty="0"/>
              <a:t>Veteriner Fakültesi </a:t>
            </a:r>
          </a:p>
          <a:p>
            <a:pPr marL="0" indent="0"/>
            <a:r>
              <a:rPr lang="tr-TR" dirty="0"/>
              <a:t>Fizyoloji Anabilim Dalı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4948878" y="1015751"/>
            <a:ext cx="1610500" cy="1597704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13" name="Google Shape;45513;p69"/>
          <p:cNvSpPr/>
          <p:nvPr/>
        </p:nvSpPr>
        <p:spPr>
          <a:xfrm>
            <a:off x="1236017" y="3957006"/>
            <a:ext cx="2857580" cy="1815772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5005295" y="4009069"/>
            <a:ext cx="1789139" cy="1803411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434440" y="1142623"/>
            <a:ext cx="2214104" cy="2664191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860492" y="34939"/>
            <a:ext cx="1583659" cy="3939732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676129" y="2173581"/>
            <a:ext cx="4851840" cy="2543024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897644" y="4089431"/>
            <a:ext cx="3287707" cy="1608503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5158608" y="785856"/>
            <a:ext cx="1252809" cy="1894689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2483141" y="3130818"/>
            <a:ext cx="3545747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tr-TR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Dinlediğiniz için teşekkürler</a:t>
            </a:r>
          </a:p>
        </p:txBody>
      </p:sp>
    </p:spTree>
    <p:extLst>
      <p:ext uri="{BB962C8B-B14F-4D97-AF65-F5344CB8AC3E}">
        <p14:creationId xmlns:p14="http://schemas.microsoft.com/office/powerpoint/2010/main" val="37241084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951484" y="724000"/>
            <a:ext cx="5309617" cy="5270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609585"/>
            <a:endParaRPr lang="tr-TR" sz="2133" b="1" dirty="0">
              <a:solidFill>
                <a:prstClr val="black"/>
              </a:solidFill>
              <a:latin typeface="Rockwell" panose="02060603020205020403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3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3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3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333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3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3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3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3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3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3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333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828716" y="4970539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333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7205519" y="9449035"/>
            <a:ext cx="853440" cy="48683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/>
            <a:fld id="{ED4059EE-0B6B-4602-9620-6393766754C3}" type="slidenum">
              <a:rPr lang="tr-TR" sz="1333" kern="0"/>
              <a:pPr defTabSz="1219170"/>
              <a:t>2</a:t>
            </a:fld>
            <a:endParaRPr lang="tr-TR" sz="1333" kern="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5081504" y="8363712"/>
            <a:ext cx="853440" cy="48683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/>
            <a:fld id="{ED4059EE-0B6B-4602-9620-6393766754C3}" type="slidenum">
              <a:rPr lang="tr-TR" sz="1867" kern="0"/>
              <a:pPr defTabSz="1219170"/>
              <a:t>2</a:t>
            </a:fld>
            <a:endParaRPr lang="tr-TR" sz="1867" kern="0" dirty="0"/>
          </a:p>
        </p:txBody>
      </p:sp>
      <p:sp>
        <p:nvSpPr>
          <p:cNvPr id="1615" name="Başlık 1"/>
          <p:cNvSpPr txBox="1">
            <a:spLocks/>
          </p:cNvSpPr>
          <p:nvPr/>
        </p:nvSpPr>
        <p:spPr>
          <a:xfrm>
            <a:off x="1708824" y="291745"/>
            <a:ext cx="5479376" cy="6134911"/>
          </a:xfrm>
          <a:prstGeom prst="rect">
            <a:avLst/>
          </a:prstGeom>
        </p:spPr>
        <p:txBody>
          <a:bodyPr vert="horz" lIns="121920" tIns="60960" rIns="121920" bIns="6096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pPr defTabSz="1219170">
              <a:buClr>
                <a:srgbClr val="000000"/>
              </a:buClr>
            </a:pPr>
            <a:r>
              <a:rPr lang="tr-TR" sz="5333" b="1" dirty="0" err="1">
                <a:latin typeface="Arial"/>
                <a:sym typeface="Arial"/>
              </a:rPr>
              <a:t>Psıkıyatrı</a:t>
            </a:r>
            <a:endParaRPr lang="tr-TR" sz="5333" b="1" dirty="0">
              <a:latin typeface="Arial"/>
              <a:sym typeface="Arial"/>
            </a:endParaRPr>
          </a:p>
        </p:txBody>
      </p:sp>
      <p:sp>
        <p:nvSpPr>
          <p:cNvPr id="1616" name="İçerik Yer Tutucusu 2"/>
          <p:cNvSpPr txBox="1">
            <a:spLocks/>
          </p:cNvSpPr>
          <p:nvPr/>
        </p:nvSpPr>
        <p:spPr>
          <a:xfrm>
            <a:off x="6449481" y="1631719"/>
            <a:ext cx="5486400" cy="6470848"/>
          </a:xfrm>
          <a:prstGeom prst="rect">
            <a:avLst/>
          </a:prstGeom>
        </p:spPr>
        <p:txBody>
          <a:bodyPr vert="horz" lIns="121920" tIns="60960" rIns="121920" bIns="6096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43834" indent="-243834" defTabSz="1219170">
              <a:spcBef>
                <a:spcPts val="1600"/>
              </a:spcBef>
              <a:buClr>
                <a:srgbClr val="2B2823">
                  <a:lumMod val="75000"/>
                </a:srgbClr>
              </a:buClr>
            </a:pPr>
            <a:r>
              <a:rPr lang="tr-TR" sz="2667" dirty="0">
                <a:solidFill>
                  <a:srgbClr val="2B2823"/>
                </a:solidFill>
                <a:latin typeface="Arial"/>
                <a:sym typeface="Arial"/>
              </a:rPr>
              <a:t>Depresyon ve kaygı modelleri laboratuvar hayvanlarında oluşturuluyor</a:t>
            </a:r>
          </a:p>
          <a:p>
            <a:pPr marL="243834" indent="-243834" defTabSz="1219170">
              <a:spcBef>
                <a:spcPts val="1600"/>
              </a:spcBef>
              <a:buClr>
                <a:srgbClr val="2B2823">
                  <a:lumMod val="75000"/>
                </a:srgbClr>
              </a:buClr>
            </a:pPr>
            <a:r>
              <a:rPr lang="tr-TR" sz="2667" dirty="0">
                <a:solidFill>
                  <a:srgbClr val="2B2823"/>
                </a:solidFill>
                <a:latin typeface="Arial"/>
                <a:sym typeface="Arial"/>
              </a:rPr>
              <a:t>Pet hayvanları insanlarla aynı </a:t>
            </a:r>
            <a:r>
              <a:rPr lang="tr-TR" sz="2667" dirty="0" err="1">
                <a:solidFill>
                  <a:srgbClr val="2B2823"/>
                </a:solidFill>
                <a:latin typeface="Arial"/>
                <a:sym typeface="Arial"/>
              </a:rPr>
              <a:t>antidepresanlarla</a:t>
            </a:r>
            <a:r>
              <a:rPr lang="tr-TR" sz="2667" dirty="0">
                <a:solidFill>
                  <a:srgbClr val="2B2823"/>
                </a:solidFill>
                <a:latin typeface="Arial"/>
                <a:sym typeface="Arial"/>
              </a:rPr>
              <a:t> tedavi oluyor.</a:t>
            </a: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59502" y="4015493"/>
            <a:ext cx="2556985" cy="1703295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23511" y="4015494"/>
            <a:ext cx="2905347" cy="1703295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30588203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aşlık 1"/>
          <p:cNvSpPr>
            <a:spLocks noGrp="1"/>
          </p:cNvSpPr>
          <p:nvPr>
            <p:ph type="body" idx="1"/>
          </p:nvPr>
        </p:nvSpPr>
        <p:spPr>
          <a:xfrm>
            <a:off x="671445" y="1"/>
            <a:ext cx="10511367" cy="6369049"/>
          </a:xfrm>
        </p:spPr>
        <p:txBody>
          <a:bodyPr/>
          <a:lstStyle/>
          <a:p>
            <a:pPr marL="203195" indent="0" algn="ctr">
              <a:buNone/>
            </a:pPr>
            <a:r>
              <a:rPr lang="tr-TR" sz="4267" b="1" dirty="0">
                <a:latin typeface="Calibri Light" pitchFamily="34" charset="0"/>
              </a:rPr>
              <a:t>ETOLOJİNİN KÖKENİ</a:t>
            </a:r>
          </a:p>
          <a:p>
            <a:endParaRPr lang="tr-TR" dirty="0">
              <a:latin typeface="Calibri Light" pitchFamily="34" charset="0"/>
            </a:endParaRPr>
          </a:p>
          <a:p>
            <a:endParaRPr lang="tr-TR" dirty="0">
              <a:latin typeface="Calibri Light" pitchFamily="34" charset="0"/>
            </a:endParaRPr>
          </a:p>
          <a:p>
            <a:pPr algn="just"/>
            <a:r>
              <a:rPr lang="en-US" dirty="0"/>
              <a:t>Etoloji </a:t>
            </a:r>
            <a:r>
              <a:rPr lang="en-US" dirty="0" err="1"/>
              <a:t>tabii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çevrede</a:t>
            </a:r>
            <a:r>
              <a:rPr lang="en-US" dirty="0"/>
              <a:t> </a:t>
            </a:r>
            <a:r>
              <a:rPr lang="en-US" dirty="0" err="1"/>
              <a:t>hayvan</a:t>
            </a:r>
            <a:r>
              <a:rPr lang="en-US" dirty="0"/>
              <a:t> </a:t>
            </a:r>
            <a:r>
              <a:rPr lang="en-US" dirty="0" err="1"/>
              <a:t>davranışının</a:t>
            </a:r>
            <a:r>
              <a:rPr lang="en-US" dirty="0"/>
              <a:t> </a:t>
            </a:r>
            <a:r>
              <a:rPr lang="en-US" dirty="0" err="1"/>
              <a:t>incelenmesidir</a:t>
            </a:r>
            <a:r>
              <a:rPr lang="en-US" dirty="0"/>
              <a:t>. Primer </a:t>
            </a:r>
            <a:r>
              <a:rPr lang="en-US" dirty="0" err="1"/>
              <a:t>olarak</a:t>
            </a:r>
            <a:r>
              <a:rPr lang="en-US" dirty="0"/>
              <a:t> </a:t>
            </a:r>
            <a:r>
              <a:rPr lang="en-US" dirty="0" err="1"/>
              <a:t>öğrenilen</a:t>
            </a:r>
            <a:r>
              <a:rPr lang="en-US" dirty="0"/>
              <a:t> </a:t>
            </a:r>
            <a:r>
              <a:rPr lang="en-US" dirty="0" err="1"/>
              <a:t>davranıştan</a:t>
            </a:r>
            <a:r>
              <a:rPr lang="en-US" dirty="0"/>
              <a:t> </a:t>
            </a:r>
            <a:r>
              <a:rPr lang="en-US" dirty="0" err="1"/>
              <a:t>daha</a:t>
            </a:r>
            <a:r>
              <a:rPr lang="en-US" dirty="0"/>
              <a:t> </a:t>
            </a:r>
            <a:r>
              <a:rPr lang="en-US" dirty="0" err="1"/>
              <a:t>fazla</a:t>
            </a:r>
            <a:r>
              <a:rPr lang="en-US" dirty="0"/>
              <a:t> </a:t>
            </a:r>
            <a:r>
              <a:rPr lang="en-US" dirty="0" err="1"/>
              <a:t>tabii</a:t>
            </a:r>
            <a:r>
              <a:rPr lang="en-US" dirty="0"/>
              <a:t> </a:t>
            </a:r>
            <a:r>
              <a:rPr lang="en-US" dirty="0" err="1"/>
              <a:t>davranıştan</a:t>
            </a:r>
            <a:r>
              <a:rPr lang="en-US" dirty="0"/>
              <a:t> </a:t>
            </a:r>
            <a:r>
              <a:rPr lang="en-US" dirty="0" err="1"/>
              <a:t>bahseder</a:t>
            </a:r>
            <a:r>
              <a:rPr lang="en-US" dirty="0"/>
              <a:t>. </a:t>
            </a:r>
          </a:p>
          <a:p>
            <a:pPr algn="just"/>
            <a:r>
              <a:rPr lang="en-US" dirty="0"/>
              <a:t>Etoloji 1930larda </a:t>
            </a:r>
            <a:r>
              <a:rPr lang="en-US" dirty="0" err="1"/>
              <a:t>tamamen</a:t>
            </a:r>
            <a:r>
              <a:rPr lang="en-US" dirty="0"/>
              <a:t> Konrad Lorenz </a:t>
            </a:r>
            <a:r>
              <a:rPr lang="en-US" dirty="0" err="1"/>
              <a:t>ve</a:t>
            </a:r>
            <a:r>
              <a:rPr lang="en-US" dirty="0"/>
              <a:t> Nikolas </a:t>
            </a:r>
            <a:r>
              <a:rPr lang="en-US" dirty="0" err="1"/>
              <a:t>Tinbergen’in</a:t>
            </a:r>
            <a:r>
              <a:rPr lang="en-US" dirty="0"/>
              <a:t> </a:t>
            </a:r>
            <a:r>
              <a:rPr lang="en-US" dirty="0" err="1"/>
              <a:t>çalışmasından</a:t>
            </a:r>
            <a:r>
              <a:rPr lang="en-US" dirty="0"/>
              <a:t> </a:t>
            </a:r>
            <a:r>
              <a:rPr lang="en-US" dirty="0" err="1"/>
              <a:t>geliştirildi</a:t>
            </a:r>
            <a:r>
              <a:rPr lang="en-US" dirty="0"/>
              <a:t>. Hayvan </a:t>
            </a:r>
            <a:r>
              <a:rPr lang="en-US" dirty="0" err="1"/>
              <a:t>davranış</a:t>
            </a:r>
            <a:r>
              <a:rPr lang="en-US" dirty="0"/>
              <a:t> </a:t>
            </a:r>
            <a:r>
              <a:rPr lang="en-US" dirty="0" err="1"/>
              <a:t>modellerinin</a:t>
            </a:r>
            <a:r>
              <a:rPr lang="en-US" dirty="0"/>
              <a:t> </a:t>
            </a:r>
            <a:r>
              <a:rPr lang="en-US" dirty="0" err="1"/>
              <a:t>ismini</a:t>
            </a:r>
            <a:r>
              <a:rPr lang="en-US" dirty="0"/>
              <a:t> </a:t>
            </a:r>
            <a:r>
              <a:rPr lang="en-US" dirty="0" err="1"/>
              <a:t>koyma</a:t>
            </a:r>
            <a:r>
              <a:rPr lang="en-US" dirty="0"/>
              <a:t> </a:t>
            </a:r>
            <a:r>
              <a:rPr lang="en-US" dirty="0" err="1"/>
              <a:t>konusundaki</a:t>
            </a:r>
            <a:r>
              <a:rPr lang="en-US" dirty="0"/>
              <a:t> </a:t>
            </a:r>
            <a:r>
              <a:rPr lang="en-US" dirty="0" err="1"/>
              <a:t>eserleri</a:t>
            </a:r>
            <a:r>
              <a:rPr lang="en-US" dirty="0"/>
              <a:t> </a:t>
            </a:r>
            <a:r>
              <a:rPr lang="en-US" dirty="0" err="1"/>
              <a:t>için</a:t>
            </a:r>
            <a:r>
              <a:rPr lang="en-US" dirty="0"/>
              <a:t> </a:t>
            </a:r>
            <a:r>
              <a:rPr lang="en-US" dirty="0" err="1"/>
              <a:t>fizyoloji</a:t>
            </a:r>
            <a:r>
              <a:rPr lang="en-US" dirty="0"/>
              <a:t> </a:t>
            </a:r>
            <a:r>
              <a:rPr lang="en-US" dirty="0" err="1"/>
              <a:t>ya</a:t>
            </a:r>
            <a:r>
              <a:rPr lang="en-US" dirty="0"/>
              <a:t> da tıp </a:t>
            </a:r>
            <a:r>
              <a:rPr lang="en-US" dirty="0" err="1"/>
              <a:t>dalında</a:t>
            </a:r>
            <a:r>
              <a:rPr lang="en-US" dirty="0"/>
              <a:t> Nobel tıp </a:t>
            </a:r>
            <a:r>
              <a:rPr lang="en-US" dirty="0" err="1"/>
              <a:t>ödülünü</a:t>
            </a:r>
            <a:r>
              <a:rPr lang="en-US" dirty="0"/>
              <a:t> 1973’te Lorenz, Tinbergen </a:t>
            </a:r>
            <a:r>
              <a:rPr lang="en-US" dirty="0" err="1"/>
              <a:t>ve</a:t>
            </a:r>
            <a:r>
              <a:rPr lang="en-US" dirty="0"/>
              <a:t> Karl von </a:t>
            </a:r>
            <a:r>
              <a:rPr lang="en-US" dirty="0" err="1"/>
              <a:t>Frish</a:t>
            </a:r>
            <a:r>
              <a:rPr lang="en-US" dirty="0"/>
              <a:t> </a:t>
            </a:r>
            <a:r>
              <a:rPr lang="en-US" dirty="0" err="1"/>
              <a:t>aldı</a:t>
            </a:r>
            <a:r>
              <a:rPr lang="en-US" dirty="0"/>
              <a:t>. </a:t>
            </a: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marL="203195" indent="0" algn="just">
              <a:buNone/>
            </a:pPr>
            <a:endParaRPr lang="tr-TR" dirty="0">
              <a:latin typeface="Calibri Light" pitchFamily="34" charset="0"/>
            </a:endParaRPr>
          </a:p>
          <a:p>
            <a:pPr algn="just"/>
            <a:endParaRPr lang="en-US" dirty="0">
              <a:cs typeface="Calibri Light" panose="020F0302020204030204" pitchFamily="34" charset="0"/>
            </a:endParaRPr>
          </a:p>
          <a:p>
            <a:pPr algn="just"/>
            <a:r>
              <a:rPr lang="en-US" dirty="0">
                <a:cs typeface="Calibri Light" panose="020F0302020204030204" pitchFamily="34" charset="0"/>
              </a:rPr>
              <a:t>Etoloji </a:t>
            </a:r>
            <a:r>
              <a:rPr lang="en-US" dirty="0" err="1">
                <a:cs typeface="Calibri Light" panose="020F0302020204030204" pitchFamily="34" charset="0"/>
              </a:rPr>
              <a:t>genç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bir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bilimdir</a:t>
            </a:r>
            <a:r>
              <a:rPr lang="en-US" dirty="0">
                <a:cs typeface="Calibri Light" panose="020F0302020204030204" pitchFamily="34" charset="0"/>
              </a:rPr>
              <a:t>, </a:t>
            </a:r>
            <a:r>
              <a:rPr lang="en-US" dirty="0" err="1">
                <a:cs typeface="Calibri Light" panose="020F0302020204030204" pitchFamily="34" charset="0"/>
              </a:rPr>
              <a:t>ancak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aynı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zamanda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uzun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bir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geçmişi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olan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bir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bilimdir</a:t>
            </a:r>
            <a:r>
              <a:rPr lang="en-US" dirty="0">
                <a:cs typeface="Calibri Light" panose="020F0302020204030204" pitchFamily="34" charset="0"/>
              </a:rPr>
              <a:t>. On </a:t>
            </a:r>
            <a:r>
              <a:rPr lang="en-US" dirty="0" err="1">
                <a:cs typeface="Calibri Light" panose="020F0302020204030204" pitchFamily="34" charset="0"/>
              </a:rPr>
              <a:t>dokuzuncu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yüzyılın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sonlarından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önce</a:t>
            </a:r>
            <a:r>
              <a:rPr lang="en-US" dirty="0">
                <a:cs typeface="Calibri Light" panose="020F0302020204030204" pitchFamily="34" charset="0"/>
              </a:rPr>
              <a:t>, </a:t>
            </a:r>
            <a:r>
              <a:rPr lang="en-US" dirty="0" err="1">
                <a:cs typeface="Calibri Light" panose="020F0302020204030204" pitchFamily="34" charset="0"/>
              </a:rPr>
              <a:t>doğa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bilimciler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hayvanların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davranışları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hakkında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bol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miktarda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bilgi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biriktirmişler</a:t>
            </a:r>
            <a:r>
              <a:rPr lang="en-US" dirty="0">
                <a:cs typeface="Calibri Light" panose="020F0302020204030204" pitchFamily="34" charset="0"/>
              </a:rPr>
              <a:t>.</a:t>
            </a:r>
            <a:endParaRPr lang="tr-TR" dirty="0">
              <a:cs typeface="Calibri Light" panose="020F0302020204030204" pitchFamily="34" charset="0"/>
            </a:endParaRPr>
          </a:p>
          <a:p>
            <a:pPr algn="just"/>
            <a:endParaRPr lang="en-US" dirty="0">
              <a:cs typeface="Calibri Light" panose="020F0302020204030204" pitchFamily="34" charset="0"/>
            </a:endParaRPr>
          </a:p>
          <a:p>
            <a:pPr algn="just"/>
            <a:r>
              <a:rPr lang="en-US" dirty="0">
                <a:cs typeface="Calibri Light" panose="020F0302020204030204" pitchFamily="34" charset="0"/>
              </a:rPr>
              <a:t>Bu </a:t>
            </a:r>
            <a:r>
              <a:rPr lang="en-US" dirty="0" err="1">
                <a:cs typeface="Calibri Light" panose="020F0302020204030204" pitchFamily="34" charset="0"/>
              </a:rPr>
              <a:t>bilgilerin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olmasına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rağmen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ilginçtir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ki</a:t>
            </a:r>
            <a:r>
              <a:rPr lang="en-US" dirty="0">
                <a:cs typeface="Calibri Light" panose="020F0302020204030204" pitchFamily="34" charset="0"/>
              </a:rPr>
              <a:t>, </a:t>
            </a:r>
            <a:r>
              <a:rPr lang="en-US" dirty="0" err="1">
                <a:cs typeface="Calibri Light" panose="020F0302020204030204" pitchFamily="34" charset="0"/>
              </a:rPr>
              <a:t>bu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bilgiler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teorik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bir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çerçeveden</a:t>
            </a:r>
            <a:r>
              <a:rPr lang="en-US" dirty="0">
                <a:cs typeface="Calibri Light" panose="020F0302020204030204" pitchFamily="34" charset="0"/>
              </a:rPr>
              <a:t> </a:t>
            </a:r>
            <a:r>
              <a:rPr lang="en-US" dirty="0" err="1">
                <a:cs typeface="Calibri Light" panose="020F0302020204030204" pitchFamily="34" charset="0"/>
              </a:rPr>
              <a:t>yoksundu</a:t>
            </a:r>
            <a:r>
              <a:rPr lang="en-US" dirty="0">
                <a:cs typeface="Calibri Light" panose="020F0302020204030204" pitchFamily="34" charset="0"/>
              </a:rPr>
              <a:t>.</a:t>
            </a:r>
          </a:p>
          <a:p>
            <a:endParaRPr lang="en-US" dirty="0">
              <a:latin typeface="Calibri Light" pitchFamily="34" charset="0"/>
            </a:endParaRPr>
          </a:p>
        </p:txBody>
      </p:sp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9390" y="2426608"/>
            <a:ext cx="9175473" cy="3360805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29568979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950900" y="762100"/>
            <a:ext cx="532320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69" name="Google Shape;36169;p57"/>
          <p:cNvSpPr txBox="1">
            <a:spLocks noGrp="1"/>
          </p:cNvSpPr>
          <p:nvPr>
            <p:ph type="subTitle" idx="1"/>
          </p:nvPr>
        </p:nvSpPr>
        <p:spPr>
          <a:xfrm>
            <a:off x="6008181" y="1572591"/>
            <a:ext cx="5747591" cy="451270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just">
              <a:buFont typeface="Arial" panose="020B0604020202020204" pitchFamily="34" charset="0"/>
              <a:buChar char="•"/>
            </a:pPr>
            <a:r>
              <a:rPr lang="en-US" sz="2400" dirty="0"/>
              <a:t>Aristo M.Ö. 350 </a:t>
            </a:r>
            <a:r>
              <a:rPr lang="en-US" sz="2400" dirty="0" err="1"/>
              <a:t>yıllarında</a:t>
            </a:r>
            <a:r>
              <a:rPr lang="en-US" sz="2400" dirty="0"/>
              <a:t> </a:t>
            </a:r>
            <a:r>
              <a:rPr lang="en-US" sz="2400" dirty="0" err="1"/>
              <a:t>hayvan</a:t>
            </a:r>
            <a:r>
              <a:rPr lang="en-US" sz="2400" dirty="0"/>
              <a:t> </a:t>
            </a:r>
            <a:r>
              <a:rPr lang="en-US" sz="2400" dirty="0" err="1"/>
              <a:t>davranışları</a:t>
            </a:r>
            <a:r>
              <a:rPr lang="en-US" sz="2400" dirty="0"/>
              <a:t> </a:t>
            </a:r>
            <a:r>
              <a:rPr lang="en-US" sz="2400" dirty="0" err="1"/>
              <a:t>konusunda</a:t>
            </a:r>
            <a:r>
              <a:rPr lang="en-US" sz="2400" dirty="0"/>
              <a:t> </a:t>
            </a:r>
            <a:r>
              <a:rPr lang="en-US" sz="2400" dirty="0" err="1"/>
              <a:t>gözlemlerini</a:t>
            </a:r>
            <a:r>
              <a:rPr lang="en-US" sz="2400" dirty="0"/>
              <a:t> </a:t>
            </a:r>
            <a:r>
              <a:rPr lang="en-US" sz="2400" dirty="0" err="1"/>
              <a:t>yazdı</a:t>
            </a:r>
            <a:r>
              <a:rPr lang="en-US" sz="2400" dirty="0"/>
              <a:t>. </a:t>
            </a:r>
            <a:endParaRPr lang="tr-TR" sz="2400" dirty="0"/>
          </a:p>
          <a:p>
            <a:pPr algn="just"/>
            <a:endParaRPr lang="tr-TR" sz="2400" dirty="0"/>
          </a:p>
          <a:p>
            <a:pPr algn="just"/>
            <a:endParaRPr lang="en-US" sz="2400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US" sz="2400" dirty="0"/>
              <a:t>Bu </a:t>
            </a:r>
            <a:r>
              <a:rPr lang="en-US" sz="2400" dirty="0" err="1"/>
              <a:t>bilgileri</a:t>
            </a:r>
            <a:r>
              <a:rPr lang="en-US" sz="2400" dirty="0"/>
              <a:t> </a:t>
            </a:r>
            <a:r>
              <a:rPr lang="en-US" sz="2400" dirty="0" err="1"/>
              <a:t>insanlar</a:t>
            </a:r>
            <a:r>
              <a:rPr lang="en-US" sz="2400" dirty="0"/>
              <a:t> </a:t>
            </a:r>
            <a:r>
              <a:rPr lang="en-US" sz="2400" dirty="0" err="1"/>
              <a:t>önceleri</a:t>
            </a:r>
            <a:r>
              <a:rPr lang="en-US" sz="2400" dirty="0"/>
              <a:t> </a:t>
            </a:r>
            <a:r>
              <a:rPr lang="en-US" sz="2400" dirty="0" err="1"/>
              <a:t>hayvanları</a:t>
            </a:r>
            <a:r>
              <a:rPr lang="en-US" sz="2400" dirty="0"/>
              <a:t> </a:t>
            </a:r>
            <a:r>
              <a:rPr lang="en-US" sz="2400" dirty="0" err="1"/>
              <a:t>yakalamaya</a:t>
            </a:r>
            <a:r>
              <a:rPr lang="en-US" sz="2400" dirty="0"/>
              <a:t>, </a:t>
            </a:r>
            <a:r>
              <a:rPr lang="en-US" sz="2400" dirty="0" err="1"/>
              <a:t>hapsetmeye</a:t>
            </a:r>
            <a:r>
              <a:rPr lang="en-US" sz="2400" dirty="0"/>
              <a:t>, </a:t>
            </a:r>
            <a:r>
              <a:rPr lang="en-US" sz="2400" dirty="0" err="1"/>
              <a:t>sürü</a:t>
            </a:r>
            <a:r>
              <a:rPr lang="en-US" sz="2400" dirty="0"/>
              <a:t> </a:t>
            </a:r>
            <a:r>
              <a:rPr lang="en-US" sz="2400" dirty="0" err="1"/>
              <a:t>oluşturmaya</a:t>
            </a:r>
            <a:r>
              <a:rPr lang="en-US" sz="2400" dirty="0"/>
              <a:t>, </a:t>
            </a:r>
            <a:r>
              <a:rPr lang="en-US" sz="2400" dirty="0" err="1"/>
              <a:t>yetiştirmeye</a:t>
            </a:r>
            <a:r>
              <a:rPr lang="en-US" sz="2400" dirty="0"/>
              <a:t>, </a:t>
            </a:r>
            <a:r>
              <a:rPr lang="en-US" sz="2400" dirty="0" err="1"/>
              <a:t>beslemeye</a:t>
            </a:r>
            <a:r>
              <a:rPr lang="en-US" sz="2400" dirty="0"/>
              <a:t> </a:t>
            </a:r>
            <a:r>
              <a:rPr lang="en-US" sz="2400" dirty="0" err="1"/>
              <a:t>ve</a:t>
            </a:r>
            <a:r>
              <a:rPr lang="en-US" sz="2400" dirty="0"/>
              <a:t> </a:t>
            </a:r>
            <a:r>
              <a:rPr lang="en-US" sz="2400" dirty="0" err="1"/>
              <a:t>barındırmaya</a:t>
            </a:r>
            <a:r>
              <a:rPr lang="en-US" sz="2400" dirty="0"/>
              <a:t> </a:t>
            </a:r>
            <a:r>
              <a:rPr lang="en-US" sz="2400" dirty="0" err="1"/>
              <a:t>uyguladı</a:t>
            </a:r>
            <a:r>
              <a:rPr lang="en-US" sz="2400" dirty="0"/>
              <a:t>. </a:t>
            </a:r>
          </a:p>
          <a:p>
            <a:pPr algn="just"/>
            <a:endParaRPr lang="en-US" sz="16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6879" y="1089571"/>
            <a:ext cx="4469419" cy="4564691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9878095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5">
            <a:extLst>
              <a:ext uri="{FF2B5EF4-FFF2-40B4-BE49-F238E27FC236}">
                <a16:creationId xmlns:a16="http://schemas.microsoft.com/office/drawing/2014/main" id="{466758E9-07AE-4046-B226-91F9DE1EC673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6042991" cy="6858000"/>
          </a:xfrm>
          <a:effectLst>
            <a:softEdge rad="127000"/>
          </a:effectLst>
        </p:spPr>
      </p:pic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3BDEBB6F-8A1C-4F25-B534-D6416803355C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2992" y="0"/>
            <a:ext cx="6149009" cy="6858000"/>
          </a:xfr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427243964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aşlık 1"/>
          <p:cNvSpPr>
            <a:spLocks noGrp="1"/>
          </p:cNvSpPr>
          <p:nvPr>
            <p:ph type="body" idx="1"/>
          </p:nvPr>
        </p:nvSpPr>
        <p:spPr>
          <a:xfrm>
            <a:off x="671445" y="1"/>
            <a:ext cx="8764104" cy="6369049"/>
          </a:xfrm>
        </p:spPr>
        <p:txBody>
          <a:bodyPr/>
          <a:lstStyle/>
          <a:p>
            <a:pPr algn="just"/>
            <a:r>
              <a:rPr lang="en-US" sz="2400" dirty="0">
                <a:cs typeface="Calibri Light" panose="020F0302020204030204" pitchFamily="34" charset="0"/>
              </a:rPr>
              <a:t>Hayvan </a:t>
            </a:r>
            <a:r>
              <a:rPr lang="en-US" sz="2400" dirty="0" err="1">
                <a:cs typeface="Calibri Light" panose="020F0302020204030204" pitchFamily="34" charset="0"/>
              </a:rPr>
              <a:t>davranışlarının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bilimsel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incelenmesi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için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temel</a:t>
            </a:r>
            <a:r>
              <a:rPr lang="en-US" sz="2400" dirty="0">
                <a:cs typeface="Calibri Light" panose="020F0302020204030204" pitchFamily="34" charset="0"/>
              </a:rPr>
              <a:t> Charles Darwin </a:t>
            </a:r>
            <a:r>
              <a:rPr lang="en-US" sz="2400" dirty="0" err="1">
                <a:cs typeface="Calibri Light" panose="020F0302020204030204" pitchFamily="34" charset="0"/>
              </a:rPr>
              <a:t>tarafından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iki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kitapta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ortaya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konuldu</a:t>
            </a:r>
            <a:r>
              <a:rPr lang="en-US" sz="2400" dirty="0">
                <a:cs typeface="Calibri Light" panose="020F0302020204030204" pitchFamily="34" charset="0"/>
              </a:rPr>
              <a:t>. 1859’daki “</a:t>
            </a:r>
            <a:r>
              <a:rPr lang="en-US" sz="2400" dirty="0" err="1">
                <a:cs typeface="Calibri Light" panose="020F0302020204030204" pitchFamily="34" charset="0"/>
              </a:rPr>
              <a:t>Doğal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seleksiyonla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türlerin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kökeni</a:t>
            </a:r>
            <a:r>
              <a:rPr lang="en-US" sz="2400" dirty="0">
                <a:cs typeface="Calibri Light" panose="020F0302020204030204" pitchFamily="34" charset="0"/>
              </a:rPr>
              <a:t>” </a:t>
            </a:r>
            <a:r>
              <a:rPr lang="en-US" sz="2400" dirty="0" err="1">
                <a:cs typeface="Calibri Light" panose="020F0302020204030204" pitchFamily="34" charset="0"/>
              </a:rPr>
              <a:t>ve</a:t>
            </a:r>
            <a:r>
              <a:rPr lang="en-US" sz="2400" dirty="0">
                <a:cs typeface="Calibri Light" panose="020F0302020204030204" pitchFamily="34" charset="0"/>
              </a:rPr>
              <a:t> 1871’deki “</a:t>
            </a:r>
            <a:r>
              <a:rPr lang="en-US" sz="2400" dirty="0" err="1">
                <a:cs typeface="Calibri Light" panose="020F0302020204030204" pitchFamily="34" charset="0"/>
              </a:rPr>
              <a:t>İnsan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soyu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ve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cinsiyetle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ilgili</a:t>
            </a:r>
            <a:r>
              <a:rPr lang="en-US" sz="2400" dirty="0">
                <a:cs typeface="Calibri Light" panose="020F0302020204030204" pitchFamily="34" charset="0"/>
              </a:rPr>
              <a:t> </a:t>
            </a:r>
            <a:r>
              <a:rPr lang="en-US" sz="2400" dirty="0" err="1">
                <a:cs typeface="Calibri Light" panose="020F0302020204030204" pitchFamily="34" charset="0"/>
              </a:rPr>
              <a:t>seleksiyon</a:t>
            </a:r>
            <a:r>
              <a:rPr lang="en-US" sz="2400" dirty="0">
                <a:cs typeface="Calibri Light" panose="020F0302020204030204" pitchFamily="34" charset="0"/>
              </a:rPr>
              <a:t>”. </a:t>
            </a: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marL="203195" indent="0" algn="just">
              <a:buNone/>
            </a:pPr>
            <a:endParaRPr lang="tr-TR" dirty="0">
              <a:latin typeface="Calibri Light" pitchFamily="34" charset="0"/>
            </a:endParaRPr>
          </a:p>
          <a:p>
            <a:pPr algn="just"/>
            <a:endParaRPr lang="en-US" dirty="0">
              <a:cs typeface="Calibri Light" panose="020F0302020204030204" pitchFamily="34" charset="0"/>
            </a:endParaRPr>
          </a:p>
          <a:p>
            <a:pPr algn="just"/>
            <a:r>
              <a:rPr lang="en-US" sz="2400" dirty="0"/>
              <a:t>Darwinin </a:t>
            </a:r>
            <a:r>
              <a:rPr lang="en-US" sz="2400" dirty="0" err="1"/>
              <a:t>doğal</a:t>
            </a:r>
            <a:r>
              <a:rPr lang="en-US" sz="2400" dirty="0"/>
              <a:t> </a:t>
            </a:r>
            <a:r>
              <a:rPr lang="en-US" sz="2400" dirty="0" err="1"/>
              <a:t>seleksiyon</a:t>
            </a:r>
            <a:r>
              <a:rPr lang="en-US" sz="2400" dirty="0"/>
              <a:t> </a:t>
            </a:r>
            <a:r>
              <a:rPr lang="en-US" sz="2400" dirty="0" err="1"/>
              <a:t>teorisi</a:t>
            </a:r>
            <a:r>
              <a:rPr lang="en-US" sz="2400" dirty="0"/>
              <a:t> modern </a:t>
            </a:r>
            <a:r>
              <a:rPr lang="en-US" sz="2400" dirty="0" err="1"/>
              <a:t>biyoloji</a:t>
            </a:r>
            <a:r>
              <a:rPr lang="en-US" sz="2400" dirty="0"/>
              <a:t> </a:t>
            </a:r>
            <a:r>
              <a:rPr lang="en-US" sz="2400" dirty="0" err="1"/>
              <a:t>tarafından</a:t>
            </a:r>
            <a:r>
              <a:rPr lang="en-US" sz="2400" dirty="0"/>
              <a:t> </a:t>
            </a:r>
            <a:r>
              <a:rPr lang="en-US" sz="2400" dirty="0" err="1"/>
              <a:t>tasvir</a:t>
            </a:r>
            <a:r>
              <a:rPr lang="en-US" sz="2400" dirty="0"/>
              <a:t> </a:t>
            </a:r>
            <a:r>
              <a:rPr lang="en-US" sz="2400" dirty="0" err="1"/>
              <a:t>edildiği</a:t>
            </a:r>
            <a:r>
              <a:rPr lang="en-US" sz="2400" dirty="0"/>
              <a:t> </a:t>
            </a:r>
            <a:r>
              <a:rPr lang="en-US" sz="2400" dirty="0" err="1"/>
              <a:t>gibi</a:t>
            </a:r>
            <a:r>
              <a:rPr lang="en-US" sz="2400" dirty="0"/>
              <a:t> </a:t>
            </a:r>
            <a:r>
              <a:rPr lang="en-US" sz="2400" dirty="0" err="1"/>
              <a:t>öğrenilen</a:t>
            </a:r>
            <a:r>
              <a:rPr lang="en-US" sz="2400" dirty="0"/>
              <a:t> </a:t>
            </a:r>
            <a:r>
              <a:rPr lang="en-US" sz="2400" dirty="0" err="1"/>
              <a:t>evrime</a:t>
            </a:r>
            <a:r>
              <a:rPr lang="en-US" sz="2400" dirty="0"/>
              <a:t> </a:t>
            </a:r>
            <a:r>
              <a:rPr lang="en-US" sz="2400" dirty="0" err="1"/>
              <a:t>temeldir</a:t>
            </a:r>
            <a:r>
              <a:rPr lang="en-US" sz="2400" dirty="0"/>
              <a:t>. </a:t>
            </a:r>
          </a:p>
          <a:p>
            <a:pPr algn="just"/>
            <a:endParaRPr lang="en-US" dirty="0">
              <a:latin typeface="Calibri Light" pitchFamily="34" charset="0"/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2890" y="1738745"/>
            <a:ext cx="8092660" cy="382716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03571914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950900" y="762100"/>
            <a:ext cx="532320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69" name="Google Shape;36169;p57"/>
          <p:cNvSpPr txBox="1">
            <a:spLocks noGrp="1"/>
          </p:cNvSpPr>
          <p:nvPr>
            <p:ph type="subTitle" idx="1"/>
          </p:nvPr>
        </p:nvSpPr>
        <p:spPr>
          <a:xfrm>
            <a:off x="6008181" y="1572591"/>
            <a:ext cx="5747591" cy="451270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just"/>
            <a:r>
              <a:rPr lang="en-GB" sz="2400" dirty="0"/>
              <a:t>1973'e </a:t>
            </a:r>
            <a:r>
              <a:rPr lang="en-GB" sz="2400" dirty="0" err="1"/>
              <a:t>gelindiğinde</a:t>
            </a:r>
            <a:r>
              <a:rPr lang="en-GB" sz="2400" dirty="0"/>
              <a:t>, </a:t>
            </a:r>
            <a:r>
              <a:rPr lang="en-GB" sz="2400" dirty="0" err="1"/>
              <a:t>etoloji</a:t>
            </a:r>
            <a:r>
              <a:rPr lang="en-GB" sz="2400" dirty="0"/>
              <a:t> </a:t>
            </a:r>
            <a:r>
              <a:rPr lang="en-GB" sz="2400" dirty="0" err="1"/>
              <a:t>bilmi</a:t>
            </a:r>
            <a:r>
              <a:rPr lang="en-GB" sz="2400" dirty="0"/>
              <a:t>, Nobel </a:t>
            </a:r>
            <a:r>
              <a:rPr lang="en-GB" sz="2400" dirty="0" err="1"/>
              <a:t>Fizyoloji</a:t>
            </a:r>
            <a:r>
              <a:rPr lang="en-GB" sz="2400" dirty="0"/>
              <a:t> </a:t>
            </a:r>
            <a:r>
              <a:rPr lang="en-GB" sz="2400" dirty="0" err="1"/>
              <a:t>veya</a:t>
            </a:r>
            <a:r>
              <a:rPr lang="en-GB" sz="2400" dirty="0"/>
              <a:t> Tıp </a:t>
            </a:r>
            <a:r>
              <a:rPr lang="en-GB" sz="2400" dirty="0" err="1"/>
              <a:t>Ödülü'nün</a:t>
            </a:r>
            <a:r>
              <a:rPr lang="en-GB" sz="2400" dirty="0"/>
              <a:t> </a:t>
            </a:r>
            <a:r>
              <a:rPr lang="en-GB" sz="2400" dirty="0" err="1"/>
              <a:t>Nikolaas</a:t>
            </a:r>
            <a:r>
              <a:rPr lang="en-GB" sz="2400" dirty="0"/>
              <a:t> Tinbergen, Konrad Lorenz </a:t>
            </a:r>
            <a:r>
              <a:rPr lang="en-GB" sz="2400" dirty="0" err="1"/>
              <a:t>ve</a:t>
            </a:r>
            <a:r>
              <a:rPr lang="en-GB" sz="2400" dirty="0"/>
              <a:t> Karl von </a:t>
            </a:r>
            <a:r>
              <a:rPr lang="en-GB" sz="2400" dirty="0" err="1"/>
              <a:t>Frisch'e</a:t>
            </a:r>
            <a:r>
              <a:rPr lang="en-GB" sz="2400" dirty="0"/>
              <a:t> </a:t>
            </a:r>
            <a:r>
              <a:rPr lang="en-GB" sz="2400" dirty="0" err="1"/>
              <a:t>davranış</a:t>
            </a:r>
            <a:r>
              <a:rPr lang="en-GB" sz="2400" dirty="0"/>
              <a:t> </a:t>
            </a:r>
            <a:r>
              <a:rPr lang="en-GB" sz="2400" dirty="0" err="1"/>
              <a:t>araştırmalarına</a:t>
            </a:r>
            <a:r>
              <a:rPr lang="en-GB" sz="2400" dirty="0"/>
              <a:t> </a:t>
            </a:r>
            <a:r>
              <a:rPr lang="en-GB" sz="2400" dirty="0" err="1"/>
              <a:t>katkılarından</a:t>
            </a:r>
            <a:r>
              <a:rPr lang="en-GB" sz="2400" dirty="0"/>
              <a:t> </a:t>
            </a:r>
            <a:r>
              <a:rPr lang="en-GB" sz="2400" dirty="0" err="1"/>
              <a:t>ötürü</a:t>
            </a:r>
            <a:r>
              <a:rPr lang="en-GB" sz="2400" dirty="0"/>
              <a:t> </a:t>
            </a:r>
            <a:r>
              <a:rPr lang="en-GB" sz="2400" dirty="0" err="1"/>
              <a:t>sunulmasıyla</a:t>
            </a:r>
            <a:r>
              <a:rPr lang="en-GB" sz="2400" dirty="0"/>
              <a:t> </a:t>
            </a:r>
            <a:r>
              <a:rPr lang="en-GB" sz="2400" dirty="0" err="1"/>
              <a:t>kabul</a:t>
            </a:r>
            <a:r>
              <a:rPr lang="en-GB" sz="2400" dirty="0"/>
              <a:t> </a:t>
            </a:r>
            <a:r>
              <a:rPr lang="en-GB" sz="2400" dirty="0" err="1"/>
              <a:t>edilecek</a:t>
            </a:r>
            <a:r>
              <a:rPr lang="en-GB" sz="2400" dirty="0"/>
              <a:t> </a:t>
            </a:r>
            <a:r>
              <a:rPr lang="en-GB" sz="2400" dirty="0" err="1"/>
              <a:t>kadar</a:t>
            </a:r>
            <a:r>
              <a:rPr lang="en-GB" sz="2400" dirty="0"/>
              <a:t> </a:t>
            </a:r>
            <a:r>
              <a:rPr lang="en-GB" sz="2400" dirty="0" err="1"/>
              <a:t>yeterince</a:t>
            </a:r>
            <a:r>
              <a:rPr lang="en-GB" sz="2400" dirty="0"/>
              <a:t> </a:t>
            </a:r>
            <a:r>
              <a:rPr lang="en-GB" sz="2400" dirty="0" err="1"/>
              <a:t>gelişti</a:t>
            </a:r>
            <a:r>
              <a:rPr lang="en-GB" sz="2400" dirty="0"/>
              <a:t>. </a:t>
            </a:r>
            <a:endParaRPr lang="tr-TR" sz="2400" dirty="0"/>
          </a:p>
          <a:p>
            <a:pPr algn="just"/>
            <a:endParaRPr lang="en-GB" sz="2400" dirty="0"/>
          </a:p>
          <a:p>
            <a:pPr algn="just"/>
            <a:r>
              <a:rPr lang="en-GB" sz="2400" dirty="0"/>
              <a:t>Bu </a:t>
            </a:r>
            <a:r>
              <a:rPr lang="en-GB" sz="2400" dirty="0" err="1"/>
              <a:t>adamların</a:t>
            </a:r>
            <a:r>
              <a:rPr lang="en-GB" sz="2400" dirty="0"/>
              <a:t> </a:t>
            </a:r>
            <a:r>
              <a:rPr lang="en-GB" sz="2400" dirty="0" err="1"/>
              <a:t>çalışmaları</a:t>
            </a:r>
            <a:r>
              <a:rPr lang="en-GB" sz="2400" dirty="0"/>
              <a:t>, modern </a:t>
            </a:r>
            <a:r>
              <a:rPr lang="en-GB" sz="2400" dirty="0" err="1"/>
              <a:t>etolojinin</a:t>
            </a:r>
            <a:r>
              <a:rPr lang="en-GB" sz="2400" dirty="0"/>
              <a:t> </a:t>
            </a:r>
            <a:r>
              <a:rPr lang="en-GB" sz="2400" dirty="0" err="1"/>
              <a:t>gelişiminin</a:t>
            </a:r>
            <a:r>
              <a:rPr lang="en-GB" sz="2400" dirty="0"/>
              <a:t> </a:t>
            </a:r>
            <a:r>
              <a:rPr lang="en-GB" sz="2400" dirty="0" err="1"/>
              <a:t>merkeziydi</a:t>
            </a:r>
            <a:r>
              <a:rPr lang="en-GB" sz="2400" dirty="0"/>
              <a:t>.</a:t>
            </a:r>
          </a:p>
          <a:p>
            <a:pPr algn="just"/>
            <a:endParaRPr lang="en-US" sz="16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2128" y="1147662"/>
            <a:ext cx="4464168" cy="452426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40396561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aşlık 1"/>
          <p:cNvSpPr>
            <a:spLocks noGrp="1"/>
          </p:cNvSpPr>
          <p:nvPr>
            <p:ph type="body" idx="1"/>
          </p:nvPr>
        </p:nvSpPr>
        <p:spPr>
          <a:xfrm>
            <a:off x="671445" y="1"/>
            <a:ext cx="8764104" cy="6369049"/>
          </a:xfrm>
        </p:spPr>
        <p:txBody>
          <a:bodyPr/>
          <a:lstStyle/>
          <a:p>
            <a:pPr marL="203195" indent="0" algn="just">
              <a:buNone/>
            </a:pPr>
            <a:endParaRPr lang="tr-TR" dirty="0">
              <a:latin typeface="Calibri Light" pitchFamily="34" charset="0"/>
            </a:endParaRPr>
          </a:p>
          <a:p>
            <a:pPr algn="just"/>
            <a:r>
              <a:rPr lang="en-GB" sz="2400" dirty="0"/>
              <a:t>Frisch'in </a:t>
            </a:r>
            <a:r>
              <a:rPr lang="en-GB" sz="2400" dirty="0" err="1"/>
              <a:t>deneysel</a:t>
            </a:r>
            <a:r>
              <a:rPr lang="en-GB" sz="2400" dirty="0"/>
              <a:t> </a:t>
            </a:r>
            <a:r>
              <a:rPr lang="en-GB" sz="2400" dirty="0" err="1"/>
              <a:t>çalışmaları</a:t>
            </a:r>
            <a:r>
              <a:rPr lang="en-GB" sz="2400" dirty="0"/>
              <a:t>, </a:t>
            </a:r>
            <a:r>
              <a:rPr lang="en-GB" sz="2400" dirty="0" err="1"/>
              <a:t>bal</a:t>
            </a:r>
            <a:r>
              <a:rPr lang="en-GB" sz="2400" dirty="0"/>
              <a:t> </a:t>
            </a:r>
            <a:r>
              <a:rPr lang="en-GB" sz="2400" dirty="0" err="1"/>
              <a:t>arısının</a:t>
            </a:r>
            <a:r>
              <a:rPr lang="en-GB" sz="2400" dirty="0"/>
              <a:t> </a:t>
            </a:r>
            <a:r>
              <a:rPr lang="en-GB" sz="2400" dirty="0" err="1"/>
              <a:t>dans</a:t>
            </a:r>
            <a:r>
              <a:rPr lang="en-GB" sz="2400" dirty="0"/>
              <a:t> </a:t>
            </a:r>
            <a:r>
              <a:rPr lang="en-GB" sz="2400" dirty="0" err="1"/>
              <a:t>dilini</a:t>
            </a:r>
            <a:r>
              <a:rPr lang="en-GB" sz="2400" dirty="0"/>
              <a:t> </a:t>
            </a:r>
            <a:r>
              <a:rPr lang="en-GB" sz="2400" dirty="0" err="1"/>
              <a:t>ve</a:t>
            </a:r>
            <a:r>
              <a:rPr lang="en-GB" sz="2400" dirty="0"/>
              <a:t> </a:t>
            </a:r>
            <a:r>
              <a:rPr lang="en-GB" sz="2400" dirty="0" err="1"/>
              <a:t>arıların</a:t>
            </a:r>
            <a:r>
              <a:rPr lang="en-GB" sz="2400" dirty="0"/>
              <a:t> </a:t>
            </a:r>
            <a:r>
              <a:rPr lang="en-GB" sz="2400" dirty="0" err="1"/>
              <a:t>duyusal</a:t>
            </a:r>
            <a:r>
              <a:rPr lang="en-GB" sz="2400" dirty="0"/>
              <a:t> </a:t>
            </a:r>
            <a:r>
              <a:rPr lang="en-GB" sz="2400" dirty="0" err="1"/>
              <a:t>algılarının</a:t>
            </a:r>
            <a:r>
              <a:rPr lang="en-GB" sz="2400" dirty="0"/>
              <a:t> </a:t>
            </a:r>
            <a:r>
              <a:rPr lang="en-GB" sz="2400" dirty="0" err="1"/>
              <a:t>insanın</a:t>
            </a:r>
            <a:r>
              <a:rPr lang="en-GB" sz="2400" dirty="0"/>
              <a:t> </a:t>
            </a:r>
            <a:r>
              <a:rPr lang="en-GB" sz="2400" dirty="0" err="1"/>
              <a:t>duyusal</a:t>
            </a:r>
            <a:r>
              <a:rPr lang="en-GB" sz="2400" dirty="0"/>
              <a:t> </a:t>
            </a:r>
            <a:r>
              <a:rPr lang="en-GB" sz="2400" dirty="0" err="1"/>
              <a:t>dünyasından</a:t>
            </a:r>
            <a:r>
              <a:rPr lang="en-GB" sz="2400" dirty="0"/>
              <a:t> </a:t>
            </a:r>
            <a:r>
              <a:rPr lang="en-GB" sz="2400" dirty="0" err="1"/>
              <a:t>farklılaştığı</a:t>
            </a:r>
            <a:r>
              <a:rPr lang="en-GB" sz="2400" dirty="0"/>
              <a:t> </a:t>
            </a:r>
            <a:r>
              <a:rPr lang="en-GB" sz="2400" dirty="0" err="1"/>
              <a:t>yolları</a:t>
            </a:r>
            <a:r>
              <a:rPr lang="en-GB" sz="2400" dirty="0"/>
              <a:t> </a:t>
            </a:r>
            <a:r>
              <a:rPr lang="en-GB" sz="2400" dirty="0" err="1"/>
              <a:t>ortaya</a:t>
            </a:r>
            <a:r>
              <a:rPr lang="en-GB" sz="2400" dirty="0"/>
              <a:t> </a:t>
            </a:r>
            <a:r>
              <a:rPr lang="en-GB" sz="2400" dirty="0" err="1"/>
              <a:t>çıkardı</a:t>
            </a:r>
            <a:r>
              <a:rPr lang="en-GB" sz="2400" dirty="0"/>
              <a:t>.</a:t>
            </a:r>
            <a:endParaRPr lang="tr-TR" sz="2400" dirty="0"/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algn="just"/>
            <a:endParaRPr lang="tr-TR" dirty="0">
              <a:latin typeface="Calibri Light" pitchFamily="34" charset="0"/>
            </a:endParaRPr>
          </a:p>
          <a:p>
            <a:pPr marL="203195" indent="0" algn="just">
              <a:buNone/>
            </a:pPr>
            <a:endParaRPr lang="tr-TR" dirty="0">
              <a:latin typeface="Calibri Light" pitchFamily="34" charset="0"/>
            </a:endParaRPr>
          </a:p>
          <a:p>
            <a:pPr algn="just"/>
            <a:endParaRPr lang="en-US" dirty="0">
              <a:cs typeface="Calibri Light" panose="020F0302020204030204" pitchFamily="34" charset="0"/>
            </a:endParaRPr>
          </a:p>
          <a:p>
            <a:pPr algn="just"/>
            <a:r>
              <a:rPr lang="en-GB" sz="2400" dirty="0"/>
              <a:t>Türe </a:t>
            </a:r>
            <a:r>
              <a:rPr lang="en-GB" sz="2400" dirty="0" err="1"/>
              <a:t>özgü</a:t>
            </a:r>
            <a:r>
              <a:rPr lang="en-GB" sz="2400" dirty="0"/>
              <a:t> </a:t>
            </a:r>
            <a:r>
              <a:rPr lang="en-GB" sz="2400" dirty="0" err="1"/>
              <a:t>duyusal</a:t>
            </a:r>
            <a:r>
              <a:rPr lang="en-GB" sz="2400" dirty="0"/>
              <a:t> </a:t>
            </a:r>
            <a:r>
              <a:rPr lang="en-GB" sz="2400" dirty="0" err="1"/>
              <a:t>yetenekler</a:t>
            </a:r>
            <a:r>
              <a:rPr lang="en-GB" sz="2400" dirty="0"/>
              <a:t> </a:t>
            </a:r>
            <a:r>
              <a:rPr lang="en-GB" sz="2400" dirty="0" err="1"/>
              <a:t>konusunda</a:t>
            </a:r>
            <a:r>
              <a:rPr lang="en-GB" sz="2400" dirty="0"/>
              <a:t> </a:t>
            </a:r>
            <a:r>
              <a:rPr lang="en-GB" sz="2400" dirty="0" err="1"/>
              <a:t>bir</a:t>
            </a:r>
            <a:r>
              <a:rPr lang="en-GB" sz="2400" dirty="0"/>
              <a:t> </a:t>
            </a:r>
            <a:r>
              <a:rPr lang="en-GB" sz="2400" dirty="0" err="1"/>
              <a:t>farkındalık</a:t>
            </a:r>
            <a:r>
              <a:rPr lang="en-GB" sz="2400" dirty="0"/>
              <a:t>, </a:t>
            </a:r>
            <a:r>
              <a:rPr lang="en-GB" sz="2400" dirty="0" err="1"/>
              <a:t>önemli</a:t>
            </a:r>
            <a:r>
              <a:rPr lang="en-GB" sz="2400" dirty="0"/>
              <a:t> </a:t>
            </a:r>
            <a:r>
              <a:rPr lang="en-GB" sz="2400" dirty="0" err="1"/>
              <a:t>bir</a:t>
            </a:r>
            <a:r>
              <a:rPr lang="en-GB" sz="2400" dirty="0"/>
              <a:t> </a:t>
            </a:r>
            <a:r>
              <a:rPr lang="en-GB" sz="2400" dirty="0" err="1"/>
              <a:t>araştırma</a:t>
            </a:r>
            <a:r>
              <a:rPr lang="en-GB" sz="2400" dirty="0"/>
              <a:t> </a:t>
            </a:r>
            <a:r>
              <a:rPr lang="en-GB" sz="2400" dirty="0" err="1"/>
              <a:t>alanı</a:t>
            </a:r>
            <a:r>
              <a:rPr lang="en-GB" sz="2400" dirty="0"/>
              <a:t> </a:t>
            </a:r>
            <a:r>
              <a:rPr lang="en-GB" sz="2400" dirty="0" err="1"/>
              <a:t>sağlamış</a:t>
            </a:r>
            <a:r>
              <a:rPr lang="en-GB" sz="2400" dirty="0"/>
              <a:t> </a:t>
            </a:r>
            <a:r>
              <a:rPr lang="en-GB" sz="2400" dirty="0" err="1"/>
              <a:t>ve</a:t>
            </a:r>
            <a:r>
              <a:rPr lang="en-GB" sz="2400" dirty="0"/>
              <a:t> </a:t>
            </a:r>
            <a:r>
              <a:rPr lang="en-GB" sz="2400" dirty="0" err="1"/>
              <a:t>birçok</a:t>
            </a:r>
            <a:r>
              <a:rPr lang="en-GB" sz="2400" dirty="0"/>
              <a:t> </a:t>
            </a:r>
            <a:r>
              <a:rPr lang="en-GB" sz="2400" dirty="0" err="1"/>
              <a:t>davranışsal</a:t>
            </a:r>
            <a:r>
              <a:rPr lang="en-GB" sz="2400" dirty="0"/>
              <a:t> </a:t>
            </a:r>
            <a:r>
              <a:rPr lang="en-GB" sz="2400" dirty="0" err="1"/>
              <a:t>araştırma</a:t>
            </a:r>
            <a:r>
              <a:rPr lang="en-GB" sz="2400" dirty="0"/>
              <a:t> </a:t>
            </a:r>
            <a:r>
              <a:rPr lang="en-GB" sz="2400" dirty="0" err="1"/>
              <a:t>türünün</a:t>
            </a:r>
            <a:r>
              <a:rPr lang="en-GB" sz="2400" dirty="0"/>
              <a:t> </a:t>
            </a:r>
            <a:r>
              <a:rPr lang="en-GB" sz="2400" dirty="0" err="1"/>
              <a:t>deneysel</a:t>
            </a:r>
            <a:r>
              <a:rPr lang="en-GB" sz="2400" dirty="0"/>
              <a:t> </a:t>
            </a:r>
            <a:r>
              <a:rPr lang="en-GB" sz="2400" dirty="0" err="1"/>
              <a:t>tasarımında</a:t>
            </a:r>
            <a:r>
              <a:rPr lang="en-GB" sz="2400" dirty="0"/>
              <a:t> </a:t>
            </a:r>
            <a:r>
              <a:rPr lang="en-GB" sz="2400" dirty="0" err="1"/>
              <a:t>ve</a:t>
            </a:r>
            <a:r>
              <a:rPr lang="en-GB" sz="2400" dirty="0"/>
              <a:t> </a:t>
            </a:r>
            <a:r>
              <a:rPr lang="en-GB" sz="2400" dirty="0" err="1"/>
              <a:t>yorumlanmasında</a:t>
            </a:r>
            <a:r>
              <a:rPr lang="en-GB" sz="2400" dirty="0"/>
              <a:t> </a:t>
            </a:r>
            <a:r>
              <a:rPr lang="en-GB" sz="2400" dirty="0" err="1"/>
              <a:t>dikkate</a:t>
            </a:r>
            <a:r>
              <a:rPr lang="en-GB" sz="2400" dirty="0"/>
              <a:t> </a:t>
            </a:r>
            <a:r>
              <a:rPr lang="en-GB" sz="2400" dirty="0" err="1"/>
              <a:t>alınması</a:t>
            </a:r>
            <a:r>
              <a:rPr lang="en-GB" sz="2400" dirty="0"/>
              <a:t> </a:t>
            </a:r>
            <a:r>
              <a:rPr lang="en-GB" sz="2400" dirty="0" err="1"/>
              <a:t>gereken</a:t>
            </a:r>
            <a:r>
              <a:rPr lang="en-GB" sz="2400" dirty="0"/>
              <a:t> </a:t>
            </a:r>
            <a:r>
              <a:rPr lang="en-GB" sz="2400" dirty="0" err="1"/>
              <a:t>bir</a:t>
            </a:r>
            <a:r>
              <a:rPr lang="en-GB" sz="2400" dirty="0"/>
              <a:t> </a:t>
            </a:r>
            <a:r>
              <a:rPr lang="en-GB" sz="2400" dirty="0" err="1"/>
              <a:t>faktörü</a:t>
            </a:r>
            <a:r>
              <a:rPr lang="en-GB" sz="2400" dirty="0"/>
              <a:t> </a:t>
            </a:r>
            <a:r>
              <a:rPr lang="en-GB" sz="2400" dirty="0" err="1"/>
              <a:t>vurgulamıştır</a:t>
            </a:r>
            <a:r>
              <a:rPr lang="en-GB" sz="2400" dirty="0"/>
              <a:t>.</a:t>
            </a: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85829" y="1500022"/>
            <a:ext cx="8149720" cy="3369005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54016970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950900" y="762100"/>
            <a:ext cx="532320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69" name="Google Shape;36169;p57"/>
          <p:cNvSpPr txBox="1">
            <a:spLocks noGrp="1"/>
          </p:cNvSpPr>
          <p:nvPr>
            <p:ph type="subTitle" idx="1"/>
          </p:nvPr>
        </p:nvSpPr>
        <p:spPr>
          <a:xfrm>
            <a:off x="6008181" y="1325218"/>
            <a:ext cx="6183820" cy="476008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just">
              <a:buFont typeface="Arial" panose="020B0604020202020204" pitchFamily="34" charset="0"/>
              <a:buChar char="•"/>
            </a:pPr>
            <a:r>
              <a:rPr lang="en-GB" dirty="0"/>
              <a:t>Yuvarlak </a:t>
            </a:r>
            <a:r>
              <a:rPr lang="en-GB" dirty="0" err="1"/>
              <a:t>dans</a:t>
            </a:r>
            <a:r>
              <a:rPr lang="en-GB" dirty="0"/>
              <a:t>, </a:t>
            </a:r>
            <a:r>
              <a:rPr lang="en-GB" dirty="0" err="1"/>
              <a:t>kovana</a:t>
            </a:r>
            <a:r>
              <a:rPr lang="en-GB" dirty="0"/>
              <a:t> </a:t>
            </a:r>
            <a:r>
              <a:rPr lang="en-GB" dirty="0" err="1"/>
              <a:t>yakın</a:t>
            </a:r>
            <a:r>
              <a:rPr lang="en-GB" dirty="0"/>
              <a:t>, </a:t>
            </a:r>
            <a:r>
              <a:rPr lang="en-GB" dirty="0" err="1"/>
              <a:t>tipik</a:t>
            </a:r>
            <a:r>
              <a:rPr lang="en-GB" dirty="0"/>
              <a:t> </a:t>
            </a:r>
            <a:r>
              <a:rPr lang="en-GB" dirty="0" err="1"/>
              <a:t>olarak</a:t>
            </a:r>
            <a:r>
              <a:rPr lang="en-GB" dirty="0"/>
              <a:t> 100 </a:t>
            </a:r>
            <a:r>
              <a:rPr lang="en-GB" dirty="0" err="1"/>
              <a:t>metreden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az</a:t>
            </a:r>
            <a:r>
              <a:rPr lang="en-GB" dirty="0"/>
              <a:t> </a:t>
            </a:r>
            <a:r>
              <a:rPr lang="en-GB" dirty="0" err="1"/>
              <a:t>olan</a:t>
            </a:r>
            <a:r>
              <a:rPr lang="en-GB" dirty="0"/>
              <a:t> </a:t>
            </a:r>
            <a:r>
              <a:rPr lang="en-GB" dirty="0" err="1"/>
              <a:t>yerleri</a:t>
            </a:r>
            <a:r>
              <a:rPr lang="en-GB" dirty="0"/>
              <a:t> </a:t>
            </a:r>
            <a:r>
              <a:rPr lang="en-GB" dirty="0" err="1"/>
              <a:t>iletir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ciddi</a:t>
            </a:r>
            <a:r>
              <a:rPr lang="en-GB" dirty="0"/>
              <a:t> </a:t>
            </a:r>
            <a:r>
              <a:rPr lang="en-GB" dirty="0" err="1"/>
              <a:t>dairesel</a:t>
            </a:r>
            <a:r>
              <a:rPr lang="en-GB" dirty="0"/>
              <a:t> </a:t>
            </a:r>
            <a:r>
              <a:rPr lang="en-GB" dirty="0" err="1"/>
              <a:t>hareketlerden</a:t>
            </a:r>
            <a:r>
              <a:rPr lang="en-GB" dirty="0"/>
              <a:t> </a:t>
            </a:r>
            <a:r>
              <a:rPr lang="en-GB" dirty="0" err="1"/>
              <a:t>oluşur</a:t>
            </a:r>
            <a:r>
              <a:rPr lang="en-GB" dirty="0"/>
              <a:t>. Bu </a:t>
            </a:r>
            <a:r>
              <a:rPr lang="en-GB" dirty="0" err="1"/>
              <a:t>dans</a:t>
            </a:r>
            <a:r>
              <a:rPr lang="en-GB" dirty="0"/>
              <a:t> </a:t>
            </a:r>
            <a:r>
              <a:rPr lang="en-GB" dirty="0" err="1"/>
              <a:t>mesafeyi</a:t>
            </a:r>
            <a:r>
              <a:rPr lang="en-GB" dirty="0"/>
              <a:t> </a:t>
            </a:r>
            <a:r>
              <a:rPr lang="en-GB" dirty="0" err="1"/>
              <a:t>tasvir</a:t>
            </a:r>
            <a:r>
              <a:rPr lang="en-GB" dirty="0"/>
              <a:t> </a:t>
            </a:r>
            <a:r>
              <a:rPr lang="en-GB" dirty="0" err="1"/>
              <a:t>ediyor</a:t>
            </a:r>
            <a:r>
              <a:rPr lang="en-GB" dirty="0"/>
              <a:t>, </a:t>
            </a:r>
            <a:r>
              <a:rPr lang="en-GB" dirty="0" err="1"/>
              <a:t>ancak</a:t>
            </a:r>
            <a:r>
              <a:rPr lang="en-GB" dirty="0"/>
              <a:t> </a:t>
            </a:r>
            <a:r>
              <a:rPr lang="en-GB" dirty="0" err="1"/>
              <a:t>herhangi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yön</a:t>
            </a:r>
            <a:r>
              <a:rPr lang="en-GB" dirty="0"/>
              <a:t> </a:t>
            </a:r>
            <a:r>
              <a:rPr lang="en-GB" dirty="0" err="1"/>
              <a:t>talimatı</a:t>
            </a:r>
            <a:r>
              <a:rPr lang="en-GB" dirty="0"/>
              <a:t> </a:t>
            </a:r>
            <a:r>
              <a:rPr lang="en-GB" dirty="0" err="1"/>
              <a:t>vermemektedir</a:t>
            </a:r>
            <a:r>
              <a:rPr lang="en-GB" dirty="0"/>
              <a:t>.</a:t>
            </a:r>
            <a:endParaRPr lang="tr-TR" dirty="0"/>
          </a:p>
          <a:p>
            <a:pPr algn="just">
              <a:buFont typeface="Arial" panose="020B0604020202020204" pitchFamily="34" charset="0"/>
              <a:buChar char="•"/>
            </a:pPr>
            <a:endParaRPr lang="en-GB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 err="1"/>
              <a:t>Sallantı</a:t>
            </a:r>
            <a:r>
              <a:rPr lang="en-GB" dirty="0"/>
              <a:t> </a:t>
            </a:r>
            <a:r>
              <a:rPr lang="en-GB" dirty="0" err="1"/>
              <a:t>dansı</a:t>
            </a:r>
            <a:r>
              <a:rPr lang="en-GB" dirty="0"/>
              <a:t>,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kaynağı</a:t>
            </a:r>
            <a:r>
              <a:rPr lang="en-GB" dirty="0"/>
              <a:t> </a:t>
            </a:r>
            <a:r>
              <a:rPr lang="en-GB" dirty="0" err="1"/>
              <a:t>kovandan</a:t>
            </a:r>
            <a:r>
              <a:rPr lang="en-GB" dirty="0"/>
              <a:t> 150 </a:t>
            </a:r>
            <a:r>
              <a:rPr lang="en-GB" dirty="0" err="1"/>
              <a:t>metreden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uzakta</a:t>
            </a:r>
            <a:r>
              <a:rPr lang="en-GB" dirty="0"/>
              <a:t> </a:t>
            </a:r>
            <a:r>
              <a:rPr lang="en-GB" dirty="0" err="1"/>
              <a:t>meydana</a:t>
            </a:r>
            <a:r>
              <a:rPr lang="en-GB" dirty="0"/>
              <a:t> </a:t>
            </a:r>
            <a:r>
              <a:rPr lang="en-GB" dirty="0" err="1"/>
              <a:t>geldiğinde</a:t>
            </a:r>
            <a:r>
              <a:rPr lang="en-GB" dirty="0"/>
              <a:t> </a:t>
            </a:r>
            <a:r>
              <a:rPr lang="en-GB" dirty="0" err="1"/>
              <a:t>kullanılır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hem </a:t>
            </a:r>
            <a:r>
              <a:rPr lang="en-GB" dirty="0" err="1"/>
              <a:t>mesafeyi</a:t>
            </a:r>
            <a:r>
              <a:rPr lang="en-GB" dirty="0"/>
              <a:t> hem de </a:t>
            </a:r>
            <a:r>
              <a:rPr lang="en-GB" dirty="0" err="1"/>
              <a:t>yönü</a:t>
            </a:r>
            <a:r>
              <a:rPr lang="en-GB" dirty="0"/>
              <a:t> </a:t>
            </a:r>
            <a:r>
              <a:rPr lang="en-GB" dirty="0" err="1"/>
              <a:t>tanımlar</a:t>
            </a:r>
            <a:r>
              <a:rPr lang="en-GB" dirty="0"/>
              <a:t>. Bal </a:t>
            </a:r>
            <a:r>
              <a:rPr lang="en-GB" dirty="0" err="1"/>
              <a:t>arısı</a:t>
            </a:r>
            <a:r>
              <a:rPr lang="en-GB" dirty="0"/>
              <a:t> </a:t>
            </a:r>
            <a:r>
              <a:rPr lang="en-GB" dirty="0" err="1"/>
              <a:t>yarım</a:t>
            </a:r>
            <a:r>
              <a:rPr lang="en-GB" dirty="0"/>
              <a:t> </a:t>
            </a:r>
            <a:r>
              <a:rPr lang="en-GB" dirty="0" err="1"/>
              <a:t>daire</a:t>
            </a:r>
            <a:r>
              <a:rPr lang="en-GB" dirty="0"/>
              <a:t> </a:t>
            </a:r>
            <a:r>
              <a:rPr lang="en-GB" dirty="0" err="1"/>
              <a:t>şeklinde</a:t>
            </a:r>
            <a:r>
              <a:rPr lang="en-GB" dirty="0"/>
              <a:t> </a:t>
            </a:r>
            <a:r>
              <a:rPr lang="en-GB" dirty="0" err="1"/>
              <a:t>dans</a:t>
            </a:r>
            <a:r>
              <a:rPr lang="en-GB" dirty="0"/>
              <a:t> </a:t>
            </a:r>
            <a:r>
              <a:rPr lang="en-GB" dirty="0" err="1"/>
              <a:t>edecek</a:t>
            </a:r>
            <a:r>
              <a:rPr lang="en-GB" dirty="0"/>
              <a:t>, </a:t>
            </a:r>
            <a:r>
              <a:rPr lang="en-GB" dirty="0" err="1"/>
              <a:t>ardından</a:t>
            </a:r>
            <a:r>
              <a:rPr lang="en-GB" dirty="0"/>
              <a:t> </a:t>
            </a:r>
            <a:r>
              <a:rPr lang="en-GB" dirty="0" err="1"/>
              <a:t>başlangıca</a:t>
            </a:r>
            <a:r>
              <a:rPr lang="en-GB" dirty="0"/>
              <a:t> </a:t>
            </a:r>
            <a:r>
              <a:rPr lang="en-GB" dirty="0" err="1"/>
              <a:t>doğru</a:t>
            </a:r>
            <a:r>
              <a:rPr lang="en-GB" dirty="0"/>
              <a:t> </a:t>
            </a:r>
            <a:r>
              <a:rPr lang="en-GB" dirty="0" err="1"/>
              <a:t>düz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çizgi</a:t>
            </a:r>
            <a:r>
              <a:rPr lang="en-GB" dirty="0"/>
              <a:t> </a:t>
            </a:r>
            <a:r>
              <a:rPr lang="en-GB" dirty="0" err="1"/>
              <a:t>çekecek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yönde</a:t>
            </a:r>
            <a:r>
              <a:rPr lang="en-GB" dirty="0"/>
              <a:t> </a:t>
            </a:r>
            <a:r>
              <a:rPr lang="en-GB" dirty="0" err="1"/>
              <a:t>yarım</a:t>
            </a:r>
            <a:r>
              <a:rPr lang="en-GB" dirty="0"/>
              <a:t> </a:t>
            </a:r>
            <a:r>
              <a:rPr lang="en-GB" dirty="0" err="1"/>
              <a:t>daire</a:t>
            </a:r>
            <a:r>
              <a:rPr lang="en-GB" dirty="0"/>
              <a:t> </a:t>
            </a:r>
            <a:r>
              <a:rPr lang="en-GB" dirty="0" err="1"/>
              <a:t>çizecektir</a:t>
            </a:r>
            <a:r>
              <a:rPr lang="en-GB" dirty="0"/>
              <a:t>.</a:t>
            </a:r>
          </a:p>
          <a:p>
            <a:pPr algn="just"/>
            <a:endParaRPr lang="en-US" sz="16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00253" y="1529918"/>
            <a:ext cx="4624495" cy="3787565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13635094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572</Words>
  <Application>Microsoft Office PowerPoint</Application>
  <PresentationFormat>Geniş ekran</PresentationFormat>
  <Paragraphs>112</Paragraphs>
  <Slides>18</Slides>
  <Notes>17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7</vt:i4>
      </vt:variant>
      <vt:variant>
        <vt:lpstr>Tema</vt:lpstr>
      </vt:variant>
      <vt:variant>
        <vt:i4>2</vt:i4>
      </vt:variant>
      <vt:variant>
        <vt:lpstr>Slayt Başlıkları</vt:lpstr>
      </vt:variant>
      <vt:variant>
        <vt:i4>18</vt:i4>
      </vt:variant>
    </vt:vector>
  </HeadingPairs>
  <TitlesOfParts>
    <vt:vector size="27" baseType="lpstr">
      <vt:lpstr>Arial</vt:lpstr>
      <vt:lpstr>Calibri</vt:lpstr>
      <vt:lpstr>Calibri Light</vt:lpstr>
      <vt:lpstr>Karla</vt:lpstr>
      <vt:lpstr>Livvic</vt:lpstr>
      <vt:lpstr>Pangolin</vt:lpstr>
      <vt:lpstr>Rockwell</vt:lpstr>
      <vt:lpstr>Office Teması</vt:lpstr>
      <vt:lpstr>Doodle World Wildlife Day by Slidesgo</vt:lpstr>
      <vt:lpstr>Yaban Hayvan Davranışları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Thank you!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nailmert bıçakcı</dc:creator>
  <cp:lastModifiedBy>nailmert bıçakcı</cp:lastModifiedBy>
  <cp:revision>1</cp:revision>
  <dcterms:created xsi:type="dcterms:W3CDTF">2025-09-08T19:00:21Z</dcterms:created>
  <dcterms:modified xsi:type="dcterms:W3CDTF">2025-09-08T19:02:52Z</dcterms:modified>
</cp:coreProperties>
</file>