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21"/>
  </p:notesMasterIdLst>
  <p:sldIdLst>
    <p:sldId id="256" r:id="rId2"/>
    <p:sldId id="777" r:id="rId3"/>
    <p:sldId id="778" r:id="rId4"/>
    <p:sldId id="779" r:id="rId5"/>
    <p:sldId id="781" r:id="rId6"/>
    <p:sldId id="782" r:id="rId7"/>
    <p:sldId id="783" r:id="rId8"/>
    <p:sldId id="784" r:id="rId9"/>
    <p:sldId id="785" r:id="rId10"/>
    <p:sldId id="786" r:id="rId11"/>
    <p:sldId id="787" r:id="rId12"/>
    <p:sldId id="788" r:id="rId13"/>
    <p:sldId id="789" r:id="rId14"/>
    <p:sldId id="790" r:id="rId15"/>
    <p:sldId id="791" r:id="rId16"/>
    <p:sldId id="792" r:id="rId17"/>
    <p:sldId id="793" r:id="rId18"/>
    <p:sldId id="794" r:id="rId19"/>
    <p:sldId id="795" r:id="rId20"/>
  </p:sldIdLst>
  <p:sldSz cx="9144000" cy="5143500" type="screen16x9"/>
  <p:notesSz cx="6858000" cy="9144000"/>
  <p:embeddedFontLst>
    <p:embeddedFont>
      <p:font typeface="Pangolin" panose="020B0604020202020204" charset="-94"/>
      <p:regular r:id="rId22"/>
    </p:embeddedFont>
    <p:embeddedFont>
      <p:font typeface="Livvic" panose="020B0604020202020204" charset="-94"/>
      <p:regular r:id="rId23"/>
      <p:bold r:id="rId24"/>
      <p:italic r:id="rId25"/>
      <p:boldItalic r:id="rId2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4" d="100"/>
          <a:sy n="114" d="100"/>
        </p:scale>
        <p:origin x="714"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5.fntdata"/><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4.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3.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2.fntdata"/><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1.fntdata"/><Relationship Id="rId27" Type="http://schemas.openxmlformats.org/officeDocument/2006/relationships/presProps" Target="presProps.xml"/><Relationship Id="rId3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07BCFB7-C869-4B0F-87C8-4AA8DB7550A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tr-TR"/>
        </a:p>
      </dgm:t>
    </dgm:pt>
    <dgm:pt modelId="{A942ED61-C255-48EC-B197-9D7045790CD2}">
      <dgm:prSet phldrT="[Metin]"/>
      <dgm:spPr/>
      <dgm:t>
        <a:bodyPr/>
        <a:lstStyle/>
        <a:p>
          <a:r>
            <a:rPr lang="tr-TR" dirty="0" err="1" smtClean="0"/>
            <a:t>Learned</a:t>
          </a:r>
          <a:r>
            <a:rPr lang="tr-TR" dirty="0" smtClean="0"/>
            <a:t> </a:t>
          </a:r>
          <a:r>
            <a:rPr lang="tr-TR" dirty="0" err="1" smtClean="0"/>
            <a:t>Behaviors</a:t>
          </a:r>
          <a:endParaRPr lang="tr-TR" dirty="0"/>
        </a:p>
      </dgm:t>
    </dgm:pt>
    <dgm:pt modelId="{F89E2D4E-6BE9-451C-BFAD-971C8E219867}" type="parTrans" cxnId="{4415ABA3-FF31-413D-82DC-4F74B242FB25}">
      <dgm:prSet/>
      <dgm:spPr/>
      <dgm:t>
        <a:bodyPr/>
        <a:lstStyle/>
        <a:p>
          <a:endParaRPr lang="tr-TR"/>
        </a:p>
      </dgm:t>
    </dgm:pt>
    <dgm:pt modelId="{277849D8-B632-4601-93D0-6CEEBA72E32B}" type="sibTrans" cxnId="{4415ABA3-FF31-413D-82DC-4F74B242FB25}">
      <dgm:prSet/>
      <dgm:spPr/>
      <dgm:t>
        <a:bodyPr/>
        <a:lstStyle/>
        <a:p>
          <a:endParaRPr lang="tr-TR"/>
        </a:p>
      </dgm:t>
    </dgm:pt>
    <dgm:pt modelId="{781C28C1-5798-47FB-8B72-0367F3DF5079}">
      <dgm:prSet phldrT="[Metin]"/>
      <dgm:spPr/>
      <dgm:t>
        <a:bodyPr/>
        <a:lstStyle/>
        <a:p>
          <a:r>
            <a:rPr lang="tr-TR" dirty="0" err="1" smtClean="0"/>
            <a:t>Habituation</a:t>
          </a:r>
          <a:endParaRPr lang="tr-TR" dirty="0"/>
        </a:p>
      </dgm:t>
    </dgm:pt>
    <dgm:pt modelId="{DB17C4FB-D8C9-408E-B6A8-956E2A283E32}" type="parTrans" cxnId="{EAEAACCC-D55D-4894-9E7C-1731F151F24D}">
      <dgm:prSet/>
      <dgm:spPr/>
      <dgm:t>
        <a:bodyPr/>
        <a:lstStyle/>
        <a:p>
          <a:endParaRPr lang="tr-TR"/>
        </a:p>
      </dgm:t>
    </dgm:pt>
    <dgm:pt modelId="{78F68D6F-E4E1-4894-ADA5-B111EF5CE67A}" type="sibTrans" cxnId="{EAEAACCC-D55D-4894-9E7C-1731F151F24D}">
      <dgm:prSet/>
      <dgm:spPr/>
      <dgm:t>
        <a:bodyPr/>
        <a:lstStyle/>
        <a:p>
          <a:endParaRPr lang="tr-TR"/>
        </a:p>
      </dgm:t>
    </dgm:pt>
    <dgm:pt modelId="{E1509A69-96F2-4D54-A0FB-B66BC6DE5AD4}">
      <dgm:prSet phldrT="[Metin]"/>
      <dgm:spPr/>
      <dgm:t>
        <a:bodyPr/>
        <a:lstStyle/>
        <a:p>
          <a:r>
            <a:rPr lang="tr-TR" dirty="0" err="1" smtClean="0"/>
            <a:t>Conditioning</a:t>
          </a:r>
          <a:endParaRPr lang="tr-TR" dirty="0"/>
        </a:p>
      </dgm:t>
    </dgm:pt>
    <dgm:pt modelId="{F9959F45-16A6-4347-BD80-86E5118A5D25}" type="parTrans" cxnId="{4587712A-FA52-4E50-B2BE-15ABB2F687C0}">
      <dgm:prSet/>
      <dgm:spPr/>
      <dgm:t>
        <a:bodyPr/>
        <a:lstStyle/>
        <a:p>
          <a:endParaRPr lang="tr-TR"/>
        </a:p>
      </dgm:t>
    </dgm:pt>
    <dgm:pt modelId="{D4D43AC6-5240-4BB0-A674-338BE7158A6F}" type="sibTrans" cxnId="{4587712A-FA52-4E50-B2BE-15ABB2F687C0}">
      <dgm:prSet/>
      <dgm:spPr/>
      <dgm:t>
        <a:bodyPr/>
        <a:lstStyle/>
        <a:p>
          <a:endParaRPr lang="tr-TR"/>
        </a:p>
      </dgm:t>
    </dgm:pt>
    <dgm:pt modelId="{9F17C2EB-F8FA-4ECB-9C5A-B77551D68395}">
      <dgm:prSet phldrT="[Metin]"/>
      <dgm:spPr/>
      <dgm:t>
        <a:bodyPr/>
        <a:lstStyle/>
        <a:p>
          <a:r>
            <a:rPr lang="tr-TR" dirty="0" smtClean="0"/>
            <a:t>Learning </a:t>
          </a:r>
          <a:r>
            <a:rPr lang="tr-TR" dirty="0" err="1" smtClean="0"/>
            <a:t>by</a:t>
          </a:r>
          <a:r>
            <a:rPr lang="tr-TR" dirty="0" smtClean="0"/>
            <a:t> </a:t>
          </a:r>
          <a:r>
            <a:rPr lang="tr-TR" dirty="0" err="1" smtClean="0"/>
            <a:t>watching</a:t>
          </a:r>
          <a:endParaRPr lang="tr-TR" dirty="0"/>
        </a:p>
      </dgm:t>
    </dgm:pt>
    <dgm:pt modelId="{26EEA498-2669-435F-AA10-41B3505E5E3E}" type="parTrans" cxnId="{0641EA28-ABB0-451A-A5CE-182EC2E5822D}">
      <dgm:prSet/>
      <dgm:spPr/>
      <dgm:t>
        <a:bodyPr/>
        <a:lstStyle/>
        <a:p>
          <a:endParaRPr lang="tr-TR"/>
        </a:p>
      </dgm:t>
    </dgm:pt>
    <dgm:pt modelId="{4229E3C8-A92D-46BD-A236-4F2201658CB5}" type="sibTrans" cxnId="{0641EA28-ABB0-451A-A5CE-182EC2E5822D}">
      <dgm:prSet/>
      <dgm:spPr/>
      <dgm:t>
        <a:bodyPr/>
        <a:lstStyle/>
        <a:p>
          <a:endParaRPr lang="tr-TR"/>
        </a:p>
      </dgm:t>
    </dgm:pt>
    <dgm:pt modelId="{D13234D3-DAEB-471D-934E-C0D58E7C00DF}">
      <dgm:prSet phldrT="[Metin]"/>
      <dgm:spPr/>
      <dgm:t>
        <a:bodyPr/>
        <a:lstStyle/>
        <a:p>
          <a:r>
            <a:rPr lang="tr-TR" dirty="0" smtClean="0"/>
            <a:t>Learning </a:t>
          </a:r>
          <a:r>
            <a:rPr lang="tr-TR" dirty="0" err="1" smtClean="0"/>
            <a:t>by</a:t>
          </a:r>
          <a:r>
            <a:rPr lang="tr-TR" dirty="0" smtClean="0"/>
            <a:t> </a:t>
          </a:r>
          <a:r>
            <a:rPr lang="tr-TR" dirty="0" err="1" smtClean="0"/>
            <a:t>understanding</a:t>
          </a:r>
          <a:endParaRPr lang="tr-TR" dirty="0"/>
        </a:p>
      </dgm:t>
    </dgm:pt>
    <dgm:pt modelId="{5C570583-DB6E-4BB7-8C05-14886F2417EB}" type="parTrans" cxnId="{B9C527E1-07B9-461A-9E38-F1B69C7ED7A3}">
      <dgm:prSet/>
      <dgm:spPr/>
      <dgm:t>
        <a:bodyPr/>
        <a:lstStyle/>
        <a:p>
          <a:endParaRPr lang="tr-TR"/>
        </a:p>
      </dgm:t>
    </dgm:pt>
    <dgm:pt modelId="{006A7243-A166-47FC-A79B-07646580CFF1}" type="sibTrans" cxnId="{B9C527E1-07B9-461A-9E38-F1B69C7ED7A3}">
      <dgm:prSet/>
      <dgm:spPr/>
      <dgm:t>
        <a:bodyPr/>
        <a:lstStyle/>
        <a:p>
          <a:endParaRPr lang="tr-TR"/>
        </a:p>
      </dgm:t>
    </dgm:pt>
    <dgm:pt modelId="{94766846-CE32-4B5F-BA4E-F9D9E5CF18D4}" type="pres">
      <dgm:prSet presAssocID="{407BCFB7-C869-4B0F-87C8-4AA8DB7550A4}" presName="hierChild1" presStyleCnt="0">
        <dgm:presLayoutVars>
          <dgm:orgChart val="1"/>
          <dgm:chPref val="1"/>
          <dgm:dir/>
          <dgm:animOne val="branch"/>
          <dgm:animLvl val="lvl"/>
          <dgm:resizeHandles/>
        </dgm:presLayoutVars>
      </dgm:prSet>
      <dgm:spPr/>
      <dgm:t>
        <a:bodyPr/>
        <a:lstStyle/>
        <a:p>
          <a:endParaRPr lang="tr-TR"/>
        </a:p>
      </dgm:t>
    </dgm:pt>
    <dgm:pt modelId="{21EB006E-59D3-4727-BD81-FA4698B7B5E5}" type="pres">
      <dgm:prSet presAssocID="{A942ED61-C255-48EC-B197-9D7045790CD2}" presName="hierRoot1" presStyleCnt="0">
        <dgm:presLayoutVars>
          <dgm:hierBranch val="init"/>
        </dgm:presLayoutVars>
      </dgm:prSet>
      <dgm:spPr/>
    </dgm:pt>
    <dgm:pt modelId="{705CBBF1-E694-4CF1-8EAB-4EB0653266BB}" type="pres">
      <dgm:prSet presAssocID="{A942ED61-C255-48EC-B197-9D7045790CD2}" presName="rootComposite1" presStyleCnt="0"/>
      <dgm:spPr/>
    </dgm:pt>
    <dgm:pt modelId="{1029A94D-51B9-46C2-B97C-61B0D33C28B2}" type="pres">
      <dgm:prSet presAssocID="{A942ED61-C255-48EC-B197-9D7045790CD2}" presName="rootText1" presStyleLbl="node0" presStyleIdx="0" presStyleCnt="1" custLinFactNeighborX="0" custLinFactNeighborY="-3724">
        <dgm:presLayoutVars>
          <dgm:chPref val="3"/>
        </dgm:presLayoutVars>
      </dgm:prSet>
      <dgm:spPr/>
      <dgm:t>
        <a:bodyPr/>
        <a:lstStyle/>
        <a:p>
          <a:endParaRPr lang="tr-TR"/>
        </a:p>
      </dgm:t>
    </dgm:pt>
    <dgm:pt modelId="{1ED0DCDC-E87F-44C8-8AC7-768229439E04}" type="pres">
      <dgm:prSet presAssocID="{A942ED61-C255-48EC-B197-9D7045790CD2}" presName="rootConnector1" presStyleLbl="node1" presStyleIdx="0" presStyleCnt="0"/>
      <dgm:spPr/>
      <dgm:t>
        <a:bodyPr/>
        <a:lstStyle/>
        <a:p>
          <a:endParaRPr lang="tr-TR"/>
        </a:p>
      </dgm:t>
    </dgm:pt>
    <dgm:pt modelId="{C2B78540-76A7-4C28-99D0-2E677FE764DE}" type="pres">
      <dgm:prSet presAssocID="{A942ED61-C255-48EC-B197-9D7045790CD2}" presName="hierChild2" presStyleCnt="0"/>
      <dgm:spPr/>
    </dgm:pt>
    <dgm:pt modelId="{5C4B920F-C696-4748-84A1-60AF1EEB5DD3}" type="pres">
      <dgm:prSet presAssocID="{DB17C4FB-D8C9-408E-B6A8-956E2A283E32}" presName="Name37" presStyleLbl="parChTrans1D2" presStyleIdx="0" presStyleCnt="4"/>
      <dgm:spPr/>
      <dgm:t>
        <a:bodyPr/>
        <a:lstStyle/>
        <a:p>
          <a:endParaRPr lang="tr-TR"/>
        </a:p>
      </dgm:t>
    </dgm:pt>
    <dgm:pt modelId="{AEC361AD-9D12-4B0B-80AF-4A3B5847DB8D}" type="pres">
      <dgm:prSet presAssocID="{781C28C1-5798-47FB-8B72-0367F3DF5079}" presName="hierRoot2" presStyleCnt="0">
        <dgm:presLayoutVars>
          <dgm:hierBranch val="init"/>
        </dgm:presLayoutVars>
      </dgm:prSet>
      <dgm:spPr/>
    </dgm:pt>
    <dgm:pt modelId="{9D7AD8A0-95BB-4256-9CFC-E3B8DE5B359B}" type="pres">
      <dgm:prSet presAssocID="{781C28C1-5798-47FB-8B72-0367F3DF5079}" presName="rootComposite" presStyleCnt="0"/>
      <dgm:spPr/>
    </dgm:pt>
    <dgm:pt modelId="{005A6156-1711-441A-9DC8-6D6702B74F07}" type="pres">
      <dgm:prSet presAssocID="{781C28C1-5798-47FB-8B72-0367F3DF5079}" presName="rootText" presStyleLbl="node2" presStyleIdx="0" presStyleCnt="4">
        <dgm:presLayoutVars>
          <dgm:chPref val="3"/>
        </dgm:presLayoutVars>
      </dgm:prSet>
      <dgm:spPr/>
      <dgm:t>
        <a:bodyPr/>
        <a:lstStyle/>
        <a:p>
          <a:endParaRPr lang="tr-TR"/>
        </a:p>
      </dgm:t>
    </dgm:pt>
    <dgm:pt modelId="{3A4273D9-CC3A-46CB-8FF1-0686E833FFA2}" type="pres">
      <dgm:prSet presAssocID="{781C28C1-5798-47FB-8B72-0367F3DF5079}" presName="rootConnector" presStyleLbl="node2" presStyleIdx="0" presStyleCnt="4"/>
      <dgm:spPr/>
      <dgm:t>
        <a:bodyPr/>
        <a:lstStyle/>
        <a:p>
          <a:endParaRPr lang="tr-TR"/>
        </a:p>
      </dgm:t>
    </dgm:pt>
    <dgm:pt modelId="{4FDFAC74-B07A-43F3-AEA0-EF29B03C5FDF}" type="pres">
      <dgm:prSet presAssocID="{781C28C1-5798-47FB-8B72-0367F3DF5079}" presName="hierChild4" presStyleCnt="0"/>
      <dgm:spPr/>
    </dgm:pt>
    <dgm:pt modelId="{D271051E-581A-40E0-AF2B-7F4D075A9087}" type="pres">
      <dgm:prSet presAssocID="{781C28C1-5798-47FB-8B72-0367F3DF5079}" presName="hierChild5" presStyleCnt="0"/>
      <dgm:spPr/>
    </dgm:pt>
    <dgm:pt modelId="{82D37AA2-7412-4B79-9C48-1167F2E6C09E}" type="pres">
      <dgm:prSet presAssocID="{F9959F45-16A6-4347-BD80-86E5118A5D25}" presName="Name37" presStyleLbl="parChTrans1D2" presStyleIdx="1" presStyleCnt="4"/>
      <dgm:spPr/>
      <dgm:t>
        <a:bodyPr/>
        <a:lstStyle/>
        <a:p>
          <a:endParaRPr lang="tr-TR"/>
        </a:p>
      </dgm:t>
    </dgm:pt>
    <dgm:pt modelId="{A6903EFB-597E-4394-8106-FFF16B53680C}" type="pres">
      <dgm:prSet presAssocID="{E1509A69-96F2-4D54-A0FB-B66BC6DE5AD4}" presName="hierRoot2" presStyleCnt="0">
        <dgm:presLayoutVars>
          <dgm:hierBranch val="init"/>
        </dgm:presLayoutVars>
      </dgm:prSet>
      <dgm:spPr/>
    </dgm:pt>
    <dgm:pt modelId="{846D3396-F67C-4810-B7BC-594D91967402}" type="pres">
      <dgm:prSet presAssocID="{E1509A69-96F2-4D54-A0FB-B66BC6DE5AD4}" presName="rootComposite" presStyleCnt="0"/>
      <dgm:spPr/>
    </dgm:pt>
    <dgm:pt modelId="{C1564F5A-B267-490A-ABDE-C82DF600348A}" type="pres">
      <dgm:prSet presAssocID="{E1509A69-96F2-4D54-A0FB-B66BC6DE5AD4}" presName="rootText" presStyleLbl="node2" presStyleIdx="1" presStyleCnt="4">
        <dgm:presLayoutVars>
          <dgm:chPref val="3"/>
        </dgm:presLayoutVars>
      </dgm:prSet>
      <dgm:spPr/>
      <dgm:t>
        <a:bodyPr/>
        <a:lstStyle/>
        <a:p>
          <a:endParaRPr lang="tr-TR"/>
        </a:p>
      </dgm:t>
    </dgm:pt>
    <dgm:pt modelId="{C3BBA580-4FF8-43FA-A72F-FA1A48C1D13D}" type="pres">
      <dgm:prSet presAssocID="{E1509A69-96F2-4D54-A0FB-B66BC6DE5AD4}" presName="rootConnector" presStyleLbl="node2" presStyleIdx="1" presStyleCnt="4"/>
      <dgm:spPr/>
      <dgm:t>
        <a:bodyPr/>
        <a:lstStyle/>
        <a:p>
          <a:endParaRPr lang="tr-TR"/>
        </a:p>
      </dgm:t>
    </dgm:pt>
    <dgm:pt modelId="{040602D3-A0DC-4F5A-A8B9-72832CDA2A29}" type="pres">
      <dgm:prSet presAssocID="{E1509A69-96F2-4D54-A0FB-B66BC6DE5AD4}" presName="hierChild4" presStyleCnt="0"/>
      <dgm:spPr/>
    </dgm:pt>
    <dgm:pt modelId="{DEA6BB69-1829-4535-B112-03707BA03F3A}" type="pres">
      <dgm:prSet presAssocID="{E1509A69-96F2-4D54-A0FB-B66BC6DE5AD4}" presName="hierChild5" presStyleCnt="0"/>
      <dgm:spPr/>
    </dgm:pt>
    <dgm:pt modelId="{D957692A-9C63-4897-AD6A-0E13CF67558E}" type="pres">
      <dgm:prSet presAssocID="{26EEA498-2669-435F-AA10-41B3505E5E3E}" presName="Name37" presStyleLbl="parChTrans1D2" presStyleIdx="2" presStyleCnt="4"/>
      <dgm:spPr/>
      <dgm:t>
        <a:bodyPr/>
        <a:lstStyle/>
        <a:p>
          <a:endParaRPr lang="tr-TR"/>
        </a:p>
      </dgm:t>
    </dgm:pt>
    <dgm:pt modelId="{1B71B2C5-6858-4520-AB82-FC0EDCBCDE4D}" type="pres">
      <dgm:prSet presAssocID="{9F17C2EB-F8FA-4ECB-9C5A-B77551D68395}" presName="hierRoot2" presStyleCnt="0">
        <dgm:presLayoutVars>
          <dgm:hierBranch val="init"/>
        </dgm:presLayoutVars>
      </dgm:prSet>
      <dgm:spPr/>
    </dgm:pt>
    <dgm:pt modelId="{68A7DA06-8E14-4C54-BB37-45D61EF67A69}" type="pres">
      <dgm:prSet presAssocID="{9F17C2EB-F8FA-4ECB-9C5A-B77551D68395}" presName="rootComposite" presStyleCnt="0"/>
      <dgm:spPr/>
    </dgm:pt>
    <dgm:pt modelId="{B517FCD4-FD29-440B-A89D-B66044A72959}" type="pres">
      <dgm:prSet presAssocID="{9F17C2EB-F8FA-4ECB-9C5A-B77551D68395}" presName="rootText" presStyleLbl="node2" presStyleIdx="2" presStyleCnt="4">
        <dgm:presLayoutVars>
          <dgm:chPref val="3"/>
        </dgm:presLayoutVars>
      </dgm:prSet>
      <dgm:spPr/>
      <dgm:t>
        <a:bodyPr/>
        <a:lstStyle/>
        <a:p>
          <a:endParaRPr lang="tr-TR"/>
        </a:p>
      </dgm:t>
    </dgm:pt>
    <dgm:pt modelId="{30799278-592F-410A-9356-76FF99F0B371}" type="pres">
      <dgm:prSet presAssocID="{9F17C2EB-F8FA-4ECB-9C5A-B77551D68395}" presName="rootConnector" presStyleLbl="node2" presStyleIdx="2" presStyleCnt="4"/>
      <dgm:spPr/>
      <dgm:t>
        <a:bodyPr/>
        <a:lstStyle/>
        <a:p>
          <a:endParaRPr lang="tr-TR"/>
        </a:p>
      </dgm:t>
    </dgm:pt>
    <dgm:pt modelId="{065FAE25-7699-4121-8FE5-A7CC13820F1E}" type="pres">
      <dgm:prSet presAssocID="{9F17C2EB-F8FA-4ECB-9C5A-B77551D68395}" presName="hierChild4" presStyleCnt="0"/>
      <dgm:spPr/>
    </dgm:pt>
    <dgm:pt modelId="{44CCFE96-9274-44E5-AFBE-76E3578960DF}" type="pres">
      <dgm:prSet presAssocID="{9F17C2EB-F8FA-4ECB-9C5A-B77551D68395}" presName="hierChild5" presStyleCnt="0"/>
      <dgm:spPr/>
    </dgm:pt>
    <dgm:pt modelId="{97D14D52-4D1A-4972-BF66-CA127462307F}" type="pres">
      <dgm:prSet presAssocID="{5C570583-DB6E-4BB7-8C05-14886F2417EB}" presName="Name37" presStyleLbl="parChTrans1D2" presStyleIdx="3" presStyleCnt="4"/>
      <dgm:spPr/>
      <dgm:t>
        <a:bodyPr/>
        <a:lstStyle/>
        <a:p>
          <a:endParaRPr lang="tr-TR"/>
        </a:p>
      </dgm:t>
    </dgm:pt>
    <dgm:pt modelId="{00B693E5-4181-4EE4-A94F-E6132815E704}" type="pres">
      <dgm:prSet presAssocID="{D13234D3-DAEB-471D-934E-C0D58E7C00DF}" presName="hierRoot2" presStyleCnt="0">
        <dgm:presLayoutVars>
          <dgm:hierBranch val="init"/>
        </dgm:presLayoutVars>
      </dgm:prSet>
      <dgm:spPr/>
    </dgm:pt>
    <dgm:pt modelId="{E43B8609-DD8A-4E6B-853C-855A0D11C508}" type="pres">
      <dgm:prSet presAssocID="{D13234D3-DAEB-471D-934E-C0D58E7C00DF}" presName="rootComposite" presStyleCnt="0"/>
      <dgm:spPr/>
    </dgm:pt>
    <dgm:pt modelId="{EBFDEAF6-8C0B-497A-93DF-EA787AC7CF8F}" type="pres">
      <dgm:prSet presAssocID="{D13234D3-DAEB-471D-934E-C0D58E7C00DF}" presName="rootText" presStyleLbl="node2" presStyleIdx="3" presStyleCnt="4">
        <dgm:presLayoutVars>
          <dgm:chPref val="3"/>
        </dgm:presLayoutVars>
      </dgm:prSet>
      <dgm:spPr/>
      <dgm:t>
        <a:bodyPr/>
        <a:lstStyle/>
        <a:p>
          <a:endParaRPr lang="tr-TR"/>
        </a:p>
      </dgm:t>
    </dgm:pt>
    <dgm:pt modelId="{53AA7A6C-00C1-4CC1-A342-E380845FC791}" type="pres">
      <dgm:prSet presAssocID="{D13234D3-DAEB-471D-934E-C0D58E7C00DF}" presName="rootConnector" presStyleLbl="node2" presStyleIdx="3" presStyleCnt="4"/>
      <dgm:spPr/>
      <dgm:t>
        <a:bodyPr/>
        <a:lstStyle/>
        <a:p>
          <a:endParaRPr lang="tr-TR"/>
        </a:p>
      </dgm:t>
    </dgm:pt>
    <dgm:pt modelId="{74DD4754-9977-4125-BCD0-E1436A722721}" type="pres">
      <dgm:prSet presAssocID="{D13234D3-DAEB-471D-934E-C0D58E7C00DF}" presName="hierChild4" presStyleCnt="0"/>
      <dgm:spPr/>
    </dgm:pt>
    <dgm:pt modelId="{832D678C-3BD1-4D0B-BCBD-C00686A0A595}" type="pres">
      <dgm:prSet presAssocID="{D13234D3-DAEB-471D-934E-C0D58E7C00DF}" presName="hierChild5" presStyleCnt="0"/>
      <dgm:spPr/>
    </dgm:pt>
    <dgm:pt modelId="{E5544E47-2503-4D89-AF56-CF82F98A8A04}" type="pres">
      <dgm:prSet presAssocID="{A942ED61-C255-48EC-B197-9D7045790CD2}" presName="hierChild3" presStyleCnt="0"/>
      <dgm:spPr/>
    </dgm:pt>
  </dgm:ptLst>
  <dgm:cxnLst>
    <dgm:cxn modelId="{4415ABA3-FF31-413D-82DC-4F74B242FB25}" srcId="{407BCFB7-C869-4B0F-87C8-4AA8DB7550A4}" destId="{A942ED61-C255-48EC-B197-9D7045790CD2}" srcOrd="0" destOrd="0" parTransId="{F89E2D4E-6BE9-451C-BFAD-971C8E219867}" sibTransId="{277849D8-B632-4601-93D0-6CEEBA72E32B}"/>
    <dgm:cxn modelId="{19B7BDEE-96B4-46BA-A315-564E4D550395}" type="presOf" srcId="{407BCFB7-C869-4B0F-87C8-4AA8DB7550A4}" destId="{94766846-CE32-4B5F-BA4E-F9D9E5CF18D4}" srcOrd="0" destOrd="0" presId="urn:microsoft.com/office/officeart/2005/8/layout/orgChart1"/>
    <dgm:cxn modelId="{2B4F1997-0EF1-47C5-ACB9-CB0A71B00240}" type="presOf" srcId="{E1509A69-96F2-4D54-A0FB-B66BC6DE5AD4}" destId="{C3BBA580-4FF8-43FA-A72F-FA1A48C1D13D}" srcOrd="1" destOrd="0" presId="urn:microsoft.com/office/officeart/2005/8/layout/orgChart1"/>
    <dgm:cxn modelId="{23802E2F-E9E5-4100-B6F6-E3B81562FE4D}" type="presOf" srcId="{D13234D3-DAEB-471D-934E-C0D58E7C00DF}" destId="{53AA7A6C-00C1-4CC1-A342-E380845FC791}" srcOrd="1" destOrd="0" presId="urn:microsoft.com/office/officeart/2005/8/layout/orgChart1"/>
    <dgm:cxn modelId="{4587712A-FA52-4E50-B2BE-15ABB2F687C0}" srcId="{A942ED61-C255-48EC-B197-9D7045790CD2}" destId="{E1509A69-96F2-4D54-A0FB-B66BC6DE5AD4}" srcOrd="1" destOrd="0" parTransId="{F9959F45-16A6-4347-BD80-86E5118A5D25}" sibTransId="{D4D43AC6-5240-4BB0-A674-338BE7158A6F}"/>
    <dgm:cxn modelId="{35B4F20B-C11B-4BC6-8BB8-0BB3D25BED02}" type="presOf" srcId="{A942ED61-C255-48EC-B197-9D7045790CD2}" destId="{1ED0DCDC-E87F-44C8-8AC7-768229439E04}" srcOrd="1" destOrd="0" presId="urn:microsoft.com/office/officeart/2005/8/layout/orgChart1"/>
    <dgm:cxn modelId="{E7F9812D-BA1E-48F8-92C4-6A016B04A179}" type="presOf" srcId="{9F17C2EB-F8FA-4ECB-9C5A-B77551D68395}" destId="{B517FCD4-FD29-440B-A89D-B66044A72959}" srcOrd="0" destOrd="0" presId="urn:microsoft.com/office/officeart/2005/8/layout/orgChart1"/>
    <dgm:cxn modelId="{F2D876EA-7C67-4C57-998F-8BBB62CBC476}" type="presOf" srcId="{DB17C4FB-D8C9-408E-B6A8-956E2A283E32}" destId="{5C4B920F-C696-4748-84A1-60AF1EEB5DD3}" srcOrd="0" destOrd="0" presId="urn:microsoft.com/office/officeart/2005/8/layout/orgChart1"/>
    <dgm:cxn modelId="{994F495A-63A1-46E2-BC7B-683A30EBA528}" type="presOf" srcId="{E1509A69-96F2-4D54-A0FB-B66BC6DE5AD4}" destId="{C1564F5A-B267-490A-ABDE-C82DF600348A}" srcOrd="0" destOrd="0" presId="urn:microsoft.com/office/officeart/2005/8/layout/orgChart1"/>
    <dgm:cxn modelId="{B9C527E1-07B9-461A-9E38-F1B69C7ED7A3}" srcId="{A942ED61-C255-48EC-B197-9D7045790CD2}" destId="{D13234D3-DAEB-471D-934E-C0D58E7C00DF}" srcOrd="3" destOrd="0" parTransId="{5C570583-DB6E-4BB7-8C05-14886F2417EB}" sibTransId="{006A7243-A166-47FC-A79B-07646580CFF1}"/>
    <dgm:cxn modelId="{2CB6E93B-FDA9-4C70-B2F9-EE1498D23481}" type="presOf" srcId="{A942ED61-C255-48EC-B197-9D7045790CD2}" destId="{1029A94D-51B9-46C2-B97C-61B0D33C28B2}" srcOrd="0" destOrd="0" presId="urn:microsoft.com/office/officeart/2005/8/layout/orgChart1"/>
    <dgm:cxn modelId="{318B8A4D-3FC5-413A-B85B-E8802B2A05CE}" type="presOf" srcId="{9F17C2EB-F8FA-4ECB-9C5A-B77551D68395}" destId="{30799278-592F-410A-9356-76FF99F0B371}" srcOrd="1" destOrd="0" presId="urn:microsoft.com/office/officeart/2005/8/layout/orgChart1"/>
    <dgm:cxn modelId="{91960990-5FED-484A-BABB-784364A4A8AA}" type="presOf" srcId="{781C28C1-5798-47FB-8B72-0367F3DF5079}" destId="{005A6156-1711-441A-9DC8-6D6702B74F07}" srcOrd="0" destOrd="0" presId="urn:microsoft.com/office/officeart/2005/8/layout/orgChart1"/>
    <dgm:cxn modelId="{0641EA28-ABB0-451A-A5CE-182EC2E5822D}" srcId="{A942ED61-C255-48EC-B197-9D7045790CD2}" destId="{9F17C2EB-F8FA-4ECB-9C5A-B77551D68395}" srcOrd="2" destOrd="0" parTransId="{26EEA498-2669-435F-AA10-41B3505E5E3E}" sibTransId="{4229E3C8-A92D-46BD-A236-4F2201658CB5}"/>
    <dgm:cxn modelId="{EAEAACCC-D55D-4894-9E7C-1731F151F24D}" srcId="{A942ED61-C255-48EC-B197-9D7045790CD2}" destId="{781C28C1-5798-47FB-8B72-0367F3DF5079}" srcOrd="0" destOrd="0" parTransId="{DB17C4FB-D8C9-408E-B6A8-956E2A283E32}" sibTransId="{78F68D6F-E4E1-4894-ADA5-B111EF5CE67A}"/>
    <dgm:cxn modelId="{101B6815-C12F-47A3-92DC-4E9F70D04AE6}" type="presOf" srcId="{781C28C1-5798-47FB-8B72-0367F3DF5079}" destId="{3A4273D9-CC3A-46CB-8FF1-0686E833FFA2}" srcOrd="1" destOrd="0" presId="urn:microsoft.com/office/officeart/2005/8/layout/orgChart1"/>
    <dgm:cxn modelId="{9F7AE0D1-6EEF-400C-A798-E3B9844887B9}" type="presOf" srcId="{5C570583-DB6E-4BB7-8C05-14886F2417EB}" destId="{97D14D52-4D1A-4972-BF66-CA127462307F}" srcOrd="0" destOrd="0" presId="urn:microsoft.com/office/officeart/2005/8/layout/orgChart1"/>
    <dgm:cxn modelId="{EB1A91DE-1717-4A03-8C9A-7491EE04B33B}" type="presOf" srcId="{D13234D3-DAEB-471D-934E-C0D58E7C00DF}" destId="{EBFDEAF6-8C0B-497A-93DF-EA787AC7CF8F}" srcOrd="0" destOrd="0" presId="urn:microsoft.com/office/officeart/2005/8/layout/orgChart1"/>
    <dgm:cxn modelId="{DE266EA9-5860-4EA4-8F05-A4A9F817C910}" type="presOf" srcId="{26EEA498-2669-435F-AA10-41B3505E5E3E}" destId="{D957692A-9C63-4897-AD6A-0E13CF67558E}" srcOrd="0" destOrd="0" presId="urn:microsoft.com/office/officeart/2005/8/layout/orgChart1"/>
    <dgm:cxn modelId="{9A1DC6F3-85E7-4279-9DF8-3392509936EC}" type="presOf" srcId="{F9959F45-16A6-4347-BD80-86E5118A5D25}" destId="{82D37AA2-7412-4B79-9C48-1167F2E6C09E}" srcOrd="0" destOrd="0" presId="urn:microsoft.com/office/officeart/2005/8/layout/orgChart1"/>
    <dgm:cxn modelId="{87A6B3AE-5D9D-4E59-834B-4FD752ACFA9B}" type="presParOf" srcId="{94766846-CE32-4B5F-BA4E-F9D9E5CF18D4}" destId="{21EB006E-59D3-4727-BD81-FA4698B7B5E5}" srcOrd="0" destOrd="0" presId="urn:microsoft.com/office/officeart/2005/8/layout/orgChart1"/>
    <dgm:cxn modelId="{CDA5EECA-1C3F-4BA7-B01F-202FC5A75778}" type="presParOf" srcId="{21EB006E-59D3-4727-BD81-FA4698B7B5E5}" destId="{705CBBF1-E694-4CF1-8EAB-4EB0653266BB}" srcOrd="0" destOrd="0" presId="urn:microsoft.com/office/officeart/2005/8/layout/orgChart1"/>
    <dgm:cxn modelId="{13644E12-D674-495D-9719-2784637A7E3A}" type="presParOf" srcId="{705CBBF1-E694-4CF1-8EAB-4EB0653266BB}" destId="{1029A94D-51B9-46C2-B97C-61B0D33C28B2}" srcOrd="0" destOrd="0" presId="urn:microsoft.com/office/officeart/2005/8/layout/orgChart1"/>
    <dgm:cxn modelId="{14A2EB21-A58A-4EAF-B047-3675731E8F4F}" type="presParOf" srcId="{705CBBF1-E694-4CF1-8EAB-4EB0653266BB}" destId="{1ED0DCDC-E87F-44C8-8AC7-768229439E04}" srcOrd="1" destOrd="0" presId="urn:microsoft.com/office/officeart/2005/8/layout/orgChart1"/>
    <dgm:cxn modelId="{A0BDFFEC-74F7-4411-987D-0CD3DADD0306}" type="presParOf" srcId="{21EB006E-59D3-4727-BD81-FA4698B7B5E5}" destId="{C2B78540-76A7-4C28-99D0-2E677FE764DE}" srcOrd="1" destOrd="0" presId="urn:microsoft.com/office/officeart/2005/8/layout/orgChart1"/>
    <dgm:cxn modelId="{F7EFA9D9-F010-41DC-8C1D-B781A082F3DB}" type="presParOf" srcId="{C2B78540-76A7-4C28-99D0-2E677FE764DE}" destId="{5C4B920F-C696-4748-84A1-60AF1EEB5DD3}" srcOrd="0" destOrd="0" presId="urn:microsoft.com/office/officeart/2005/8/layout/orgChart1"/>
    <dgm:cxn modelId="{4E04C0AF-5896-4143-819A-ECC872BBA43C}" type="presParOf" srcId="{C2B78540-76A7-4C28-99D0-2E677FE764DE}" destId="{AEC361AD-9D12-4B0B-80AF-4A3B5847DB8D}" srcOrd="1" destOrd="0" presId="urn:microsoft.com/office/officeart/2005/8/layout/orgChart1"/>
    <dgm:cxn modelId="{F3DA37AD-86FB-4FF0-AEA7-C40F13B216F2}" type="presParOf" srcId="{AEC361AD-9D12-4B0B-80AF-4A3B5847DB8D}" destId="{9D7AD8A0-95BB-4256-9CFC-E3B8DE5B359B}" srcOrd="0" destOrd="0" presId="urn:microsoft.com/office/officeart/2005/8/layout/orgChart1"/>
    <dgm:cxn modelId="{89564D7B-960F-43D8-9DAA-B584AE60101F}" type="presParOf" srcId="{9D7AD8A0-95BB-4256-9CFC-E3B8DE5B359B}" destId="{005A6156-1711-441A-9DC8-6D6702B74F07}" srcOrd="0" destOrd="0" presId="urn:microsoft.com/office/officeart/2005/8/layout/orgChart1"/>
    <dgm:cxn modelId="{DECC97F7-CA2E-4546-BBAE-2572B4EDC22A}" type="presParOf" srcId="{9D7AD8A0-95BB-4256-9CFC-E3B8DE5B359B}" destId="{3A4273D9-CC3A-46CB-8FF1-0686E833FFA2}" srcOrd="1" destOrd="0" presId="urn:microsoft.com/office/officeart/2005/8/layout/orgChart1"/>
    <dgm:cxn modelId="{E62AFE49-D0C3-4913-9406-1416F17C40E3}" type="presParOf" srcId="{AEC361AD-9D12-4B0B-80AF-4A3B5847DB8D}" destId="{4FDFAC74-B07A-43F3-AEA0-EF29B03C5FDF}" srcOrd="1" destOrd="0" presId="urn:microsoft.com/office/officeart/2005/8/layout/orgChart1"/>
    <dgm:cxn modelId="{C88BBD01-8E6C-4071-B4F9-21861CCF406C}" type="presParOf" srcId="{AEC361AD-9D12-4B0B-80AF-4A3B5847DB8D}" destId="{D271051E-581A-40E0-AF2B-7F4D075A9087}" srcOrd="2" destOrd="0" presId="urn:microsoft.com/office/officeart/2005/8/layout/orgChart1"/>
    <dgm:cxn modelId="{C8AFDF61-0DD0-447B-BBE6-2F036AA5F7F1}" type="presParOf" srcId="{C2B78540-76A7-4C28-99D0-2E677FE764DE}" destId="{82D37AA2-7412-4B79-9C48-1167F2E6C09E}" srcOrd="2" destOrd="0" presId="urn:microsoft.com/office/officeart/2005/8/layout/orgChart1"/>
    <dgm:cxn modelId="{BD21BAA9-1E11-49DF-9A7A-692BEDF1C891}" type="presParOf" srcId="{C2B78540-76A7-4C28-99D0-2E677FE764DE}" destId="{A6903EFB-597E-4394-8106-FFF16B53680C}" srcOrd="3" destOrd="0" presId="urn:microsoft.com/office/officeart/2005/8/layout/orgChart1"/>
    <dgm:cxn modelId="{F97A1FE5-2F44-4258-BD82-4CF3418E3B47}" type="presParOf" srcId="{A6903EFB-597E-4394-8106-FFF16B53680C}" destId="{846D3396-F67C-4810-B7BC-594D91967402}" srcOrd="0" destOrd="0" presId="urn:microsoft.com/office/officeart/2005/8/layout/orgChart1"/>
    <dgm:cxn modelId="{249624FE-F196-4A2F-8199-33379DC8D3F5}" type="presParOf" srcId="{846D3396-F67C-4810-B7BC-594D91967402}" destId="{C1564F5A-B267-490A-ABDE-C82DF600348A}" srcOrd="0" destOrd="0" presId="urn:microsoft.com/office/officeart/2005/8/layout/orgChart1"/>
    <dgm:cxn modelId="{B3593F33-ABAE-44B9-BA60-74CC21BCF4DA}" type="presParOf" srcId="{846D3396-F67C-4810-B7BC-594D91967402}" destId="{C3BBA580-4FF8-43FA-A72F-FA1A48C1D13D}" srcOrd="1" destOrd="0" presId="urn:microsoft.com/office/officeart/2005/8/layout/orgChart1"/>
    <dgm:cxn modelId="{54DBF17A-17C2-4BFA-A67D-481FB19B2B65}" type="presParOf" srcId="{A6903EFB-597E-4394-8106-FFF16B53680C}" destId="{040602D3-A0DC-4F5A-A8B9-72832CDA2A29}" srcOrd="1" destOrd="0" presId="urn:microsoft.com/office/officeart/2005/8/layout/orgChart1"/>
    <dgm:cxn modelId="{F4D69D41-E26E-4CDC-B036-9F2B8AEAAF06}" type="presParOf" srcId="{A6903EFB-597E-4394-8106-FFF16B53680C}" destId="{DEA6BB69-1829-4535-B112-03707BA03F3A}" srcOrd="2" destOrd="0" presId="urn:microsoft.com/office/officeart/2005/8/layout/orgChart1"/>
    <dgm:cxn modelId="{4CED7608-F476-4B9E-8BD8-4C42942833A6}" type="presParOf" srcId="{C2B78540-76A7-4C28-99D0-2E677FE764DE}" destId="{D957692A-9C63-4897-AD6A-0E13CF67558E}" srcOrd="4" destOrd="0" presId="urn:microsoft.com/office/officeart/2005/8/layout/orgChart1"/>
    <dgm:cxn modelId="{81C99E6B-29AF-48B5-80F6-A7C63357324F}" type="presParOf" srcId="{C2B78540-76A7-4C28-99D0-2E677FE764DE}" destId="{1B71B2C5-6858-4520-AB82-FC0EDCBCDE4D}" srcOrd="5" destOrd="0" presId="urn:microsoft.com/office/officeart/2005/8/layout/orgChart1"/>
    <dgm:cxn modelId="{D0BD0A36-D802-4784-9593-AA56D2428E01}" type="presParOf" srcId="{1B71B2C5-6858-4520-AB82-FC0EDCBCDE4D}" destId="{68A7DA06-8E14-4C54-BB37-45D61EF67A69}" srcOrd="0" destOrd="0" presId="urn:microsoft.com/office/officeart/2005/8/layout/orgChart1"/>
    <dgm:cxn modelId="{921A1372-4692-4530-92EF-F7C3A04043E6}" type="presParOf" srcId="{68A7DA06-8E14-4C54-BB37-45D61EF67A69}" destId="{B517FCD4-FD29-440B-A89D-B66044A72959}" srcOrd="0" destOrd="0" presId="urn:microsoft.com/office/officeart/2005/8/layout/orgChart1"/>
    <dgm:cxn modelId="{5701653A-8021-460B-82E7-549875203B9A}" type="presParOf" srcId="{68A7DA06-8E14-4C54-BB37-45D61EF67A69}" destId="{30799278-592F-410A-9356-76FF99F0B371}" srcOrd="1" destOrd="0" presId="urn:microsoft.com/office/officeart/2005/8/layout/orgChart1"/>
    <dgm:cxn modelId="{88AF6406-DB03-46EA-84EA-B797ED21F50F}" type="presParOf" srcId="{1B71B2C5-6858-4520-AB82-FC0EDCBCDE4D}" destId="{065FAE25-7699-4121-8FE5-A7CC13820F1E}" srcOrd="1" destOrd="0" presId="urn:microsoft.com/office/officeart/2005/8/layout/orgChart1"/>
    <dgm:cxn modelId="{8277BAC2-A9F2-41F9-9A3E-9B2A0FFEDADD}" type="presParOf" srcId="{1B71B2C5-6858-4520-AB82-FC0EDCBCDE4D}" destId="{44CCFE96-9274-44E5-AFBE-76E3578960DF}" srcOrd="2" destOrd="0" presId="urn:microsoft.com/office/officeart/2005/8/layout/orgChart1"/>
    <dgm:cxn modelId="{5E5687CC-CABE-4E43-9213-7B0599E90E6D}" type="presParOf" srcId="{C2B78540-76A7-4C28-99D0-2E677FE764DE}" destId="{97D14D52-4D1A-4972-BF66-CA127462307F}" srcOrd="6" destOrd="0" presId="urn:microsoft.com/office/officeart/2005/8/layout/orgChart1"/>
    <dgm:cxn modelId="{F5A7B860-3880-4BB1-A4C8-4DAE95FFBEB3}" type="presParOf" srcId="{C2B78540-76A7-4C28-99D0-2E677FE764DE}" destId="{00B693E5-4181-4EE4-A94F-E6132815E704}" srcOrd="7" destOrd="0" presId="urn:microsoft.com/office/officeart/2005/8/layout/orgChart1"/>
    <dgm:cxn modelId="{AF229E28-C69E-4140-A5FC-6D1D63E8DFFA}" type="presParOf" srcId="{00B693E5-4181-4EE4-A94F-E6132815E704}" destId="{E43B8609-DD8A-4E6B-853C-855A0D11C508}" srcOrd="0" destOrd="0" presId="urn:microsoft.com/office/officeart/2005/8/layout/orgChart1"/>
    <dgm:cxn modelId="{C32A470F-EAAD-41F7-ADB0-784DF5CD6B3C}" type="presParOf" srcId="{E43B8609-DD8A-4E6B-853C-855A0D11C508}" destId="{EBFDEAF6-8C0B-497A-93DF-EA787AC7CF8F}" srcOrd="0" destOrd="0" presId="urn:microsoft.com/office/officeart/2005/8/layout/orgChart1"/>
    <dgm:cxn modelId="{DABFD5D1-DD3C-40E5-BE97-88F1DE17A350}" type="presParOf" srcId="{E43B8609-DD8A-4E6B-853C-855A0D11C508}" destId="{53AA7A6C-00C1-4CC1-A342-E380845FC791}" srcOrd="1" destOrd="0" presId="urn:microsoft.com/office/officeart/2005/8/layout/orgChart1"/>
    <dgm:cxn modelId="{62A077C0-F170-4C82-BD24-C894D03D6FCD}" type="presParOf" srcId="{00B693E5-4181-4EE4-A94F-E6132815E704}" destId="{74DD4754-9977-4125-BCD0-E1436A722721}" srcOrd="1" destOrd="0" presId="urn:microsoft.com/office/officeart/2005/8/layout/orgChart1"/>
    <dgm:cxn modelId="{D19626A8-F0AB-4D3B-93F3-B59502E1BEF3}" type="presParOf" srcId="{00B693E5-4181-4EE4-A94F-E6132815E704}" destId="{832D678C-3BD1-4D0B-BCBD-C00686A0A595}" srcOrd="2" destOrd="0" presId="urn:microsoft.com/office/officeart/2005/8/layout/orgChart1"/>
    <dgm:cxn modelId="{BA8CF50B-4888-47FE-9EA7-5F445613E9FF}" type="presParOf" srcId="{21EB006E-59D3-4727-BD81-FA4698B7B5E5}" destId="{E5544E47-2503-4D89-AF56-CF82F98A8A04}"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D14D52-4D1A-4972-BF66-CA127462307F}">
      <dsp:nvSpPr>
        <dsp:cNvPr id="0" name=""/>
        <dsp:cNvSpPr/>
      </dsp:nvSpPr>
      <dsp:spPr>
        <a:xfrm>
          <a:off x="3048000" y="1869406"/>
          <a:ext cx="2387212" cy="300696"/>
        </a:xfrm>
        <a:custGeom>
          <a:avLst/>
          <a:gdLst/>
          <a:ahLst/>
          <a:cxnLst/>
          <a:rect l="0" t="0" r="0" b="0"/>
          <a:pathLst>
            <a:path>
              <a:moveTo>
                <a:pt x="0" y="0"/>
              </a:moveTo>
              <a:lnTo>
                <a:pt x="0" y="162593"/>
              </a:lnTo>
              <a:lnTo>
                <a:pt x="2387212" y="162593"/>
              </a:lnTo>
              <a:lnTo>
                <a:pt x="2387212" y="30069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957692A-9C63-4897-AD6A-0E13CF67558E}">
      <dsp:nvSpPr>
        <dsp:cNvPr id="0" name=""/>
        <dsp:cNvSpPr/>
      </dsp:nvSpPr>
      <dsp:spPr>
        <a:xfrm>
          <a:off x="3048000" y="1869406"/>
          <a:ext cx="795737" cy="300696"/>
        </a:xfrm>
        <a:custGeom>
          <a:avLst/>
          <a:gdLst/>
          <a:ahLst/>
          <a:cxnLst/>
          <a:rect l="0" t="0" r="0" b="0"/>
          <a:pathLst>
            <a:path>
              <a:moveTo>
                <a:pt x="0" y="0"/>
              </a:moveTo>
              <a:lnTo>
                <a:pt x="0" y="162593"/>
              </a:lnTo>
              <a:lnTo>
                <a:pt x="795737" y="162593"/>
              </a:lnTo>
              <a:lnTo>
                <a:pt x="795737" y="30069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2D37AA2-7412-4B79-9C48-1167F2E6C09E}">
      <dsp:nvSpPr>
        <dsp:cNvPr id="0" name=""/>
        <dsp:cNvSpPr/>
      </dsp:nvSpPr>
      <dsp:spPr>
        <a:xfrm>
          <a:off x="2252262" y="1869406"/>
          <a:ext cx="795737" cy="300696"/>
        </a:xfrm>
        <a:custGeom>
          <a:avLst/>
          <a:gdLst/>
          <a:ahLst/>
          <a:cxnLst/>
          <a:rect l="0" t="0" r="0" b="0"/>
          <a:pathLst>
            <a:path>
              <a:moveTo>
                <a:pt x="795737" y="0"/>
              </a:moveTo>
              <a:lnTo>
                <a:pt x="795737" y="162593"/>
              </a:lnTo>
              <a:lnTo>
                <a:pt x="0" y="162593"/>
              </a:lnTo>
              <a:lnTo>
                <a:pt x="0" y="30069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C4B920F-C696-4748-84A1-60AF1EEB5DD3}">
      <dsp:nvSpPr>
        <dsp:cNvPr id="0" name=""/>
        <dsp:cNvSpPr/>
      </dsp:nvSpPr>
      <dsp:spPr>
        <a:xfrm>
          <a:off x="660787" y="1869406"/>
          <a:ext cx="2387212" cy="300696"/>
        </a:xfrm>
        <a:custGeom>
          <a:avLst/>
          <a:gdLst/>
          <a:ahLst/>
          <a:cxnLst/>
          <a:rect l="0" t="0" r="0" b="0"/>
          <a:pathLst>
            <a:path>
              <a:moveTo>
                <a:pt x="2387212" y="0"/>
              </a:moveTo>
              <a:lnTo>
                <a:pt x="2387212" y="162593"/>
              </a:lnTo>
              <a:lnTo>
                <a:pt x="0" y="162593"/>
              </a:lnTo>
              <a:lnTo>
                <a:pt x="0" y="300696"/>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029A94D-51B9-46C2-B97C-61B0D33C28B2}">
      <dsp:nvSpPr>
        <dsp:cNvPr id="0" name=""/>
        <dsp:cNvSpPr/>
      </dsp:nvSpPr>
      <dsp:spPr>
        <a:xfrm>
          <a:off x="2390365" y="1211772"/>
          <a:ext cx="1315268" cy="65763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tr-TR" sz="1600" kern="1200" dirty="0" err="1" smtClean="0"/>
            <a:t>Learned</a:t>
          </a:r>
          <a:r>
            <a:rPr lang="tr-TR" sz="1600" kern="1200" dirty="0" smtClean="0"/>
            <a:t> </a:t>
          </a:r>
          <a:r>
            <a:rPr lang="tr-TR" sz="1600" kern="1200" dirty="0" err="1" smtClean="0"/>
            <a:t>Behaviors</a:t>
          </a:r>
          <a:endParaRPr lang="tr-TR" sz="1600" kern="1200" dirty="0"/>
        </a:p>
      </dsp:txBody>
      <dsp:txXfrm>
        <a:off x="2390365" y="1211772"/>
        <a:ext cx="1315268" cy="657634"/>
      </dsp:txXfrm>
    </dsp:sp>
    <dsp:sp modelId="{005A6156-1711-441A-9DC8-6D6702B74F07}">
      <dsp:nvSpPr>
        <dsp:cNvPr id="0" name=""/>
        <dsp:cNvSpPr/>
      </dsp:nvSpPr>
      <dsp:spPr>
        <a:xfrm>
          <a:off x="3153" y="2170103"/>
          <a:ext cx="1315268" cy="65763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tr-TR" sz="1600" kern="1200" dirty="0" err="1" smtClean="0"/>
            <a:t>Habituation</a:t>
          </a:r>
          <a:endParaRPr lang="tr-TR" sz="1600" kern="1200" dirty="0"/>
        </a:p>
      </dsp:txBody>
      <dsp:txXfrm>
        <a:off x="3153" y="2170103"/>
        <a:ext cx="1315268" cy="657634"/>
      </dsp:txXfrm>
    </dsp:sp>
    <dsp:sp modelId="{C1564F5A-B267-490A-ABDE-C82DF600348A}">
      <dsp:nvSpPr>
        <dsp:cNvPr id="0" name=""/>
        <dsp:cNvSpPr/>
      </dsp:nvSpPr>
      <dsp:spPr>
        <a:xfrm>
          <a:off x="1594628" y="2170103"/>
          <a:ext cx="1315268" cy="65763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tr-TR" sz="1600" kern="1200" dirty="0" err="1" smtClean="0"/>
            <a:t>Conditioning</a:t>
          </a:r>
          <a:endParaRPr lang="tr-TR" sz="1600" kern="1200" dirty="0"/>
        </a:p>
      </dsp:txBody>
      <dsp:txXfrm>
        <a:off x="1594628" y="2170103"/>
        <a:ext cx="1315268" cy="657634"/>
      </dsp:txXfrm>
    </dsp:sp>
    <dsp:sp modelId="{B517FCD4-FD29-440B-A89D-B66044A72959}">
      <dsp:nvSpPr>
        <dsp:cNvPr id="0" name=""/>
        <dsp:cNvSpPr/>
      </dsp:nvSpPr>
      <dsp:spPr>
        <a:xfrm>
          <a:off x="3186103" y="2170103"/>
          <a:ext cx="1315268" cy="65763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tr-TR" sz="1600" kern="1200" dirty="0" smtClean="0"/>
            <a:t>Learning </a:t>
          </a:r>
          <a:r>
            <a:rPr lang="tr-TR" sz="1600" kern="1200" dirty="0" err="1" smtClean="0"/>
            <a:t>by</a:t>
          </a:r>
          <a:r>
            <a:rPr lang="tr-TR" sz="1600" kern="1200" dirty="0" smtClean="0"/>
            <a:t> </a:t>
          </a:r>
          <a:r>
            <a:rPr lang="tr-TR" sz="1600" kern="1200" dirty="0" err="1" smtClean="0"/>
            <a:t>watching</a:t>
          </a:r>
          <a:endParaRPr lang="tr-TR" sz="1600" kern="1200" dirty="0"/>
        </a:p>
      </dsp:txBody>
      <dsp:txXfrm>
        <a:off x="3186103" y="2170103"/>
        <a:ext cx="1315268" cy="657634"/>
      </dsp:txXfrm>
    </dsp:sp>
    <dsp:sp modelId="{EBFDEAF6-8C0B-497A-93DF-EA787AC7CF8F}">
      <dsp:nvSpPr>
        <dsp:cNvPr id="0" name=""/>
        <dsp:cNvSpPr/>
      </dsp:nvSpPr>
      <dsp:spPr>
        <a:xfrm>
          <a:off x="4777578" y="2170103"/>
          <a:ext cx="1315268" cy="65763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tr-TR" sz="1600" kern="1200" dirty="0" smtClean="0"/>
            <a:t>Learning </a:t>
          </a:r>
          <a:r>
            <a:rPr lang="tr-TR" sz="1600" kern="1200" dirty="0" err="1" smtClean="0"/>
            <a:t>by</a:t>
          </a:r>
          <a:r>
            <a:rPr lang="tr-TR" sz="1600" kern="1200" dirty="0" smtClean="0"/>
            <a:t> </a:t>
          </a:r>
          <a:r>
            <a:rPr lang="tr-TR" sz="1600" kern="1200" dirty="0" err="1" smtClean="0"/>
            <a:t>understanding</a:t>
          </a:r>
          <a:endParaRPr lang="tr-TR" sz="1600" kern="1200" dirty="0"/>
        </a:p>
      </dsp:txBody>
      <dsp:txXfrm>
        <a:off x="4777578" y="2170103"/>
        <a:ext cx="1315268" cy="657634"/>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3967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89354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57886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01756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073800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33123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48286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17272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56130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191431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80467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57338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54032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95438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5357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58817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60808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52965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7" r:id="rId5"/>
    <p:sldLayoutId id="2147483678" r:id="rId6"/>
    <p:sldLayoutId id="2147483679" r:id="rId7"/>
    <p:sldLayoutId id="2147483680"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smtClean="0"/>
              <a:t>Dr. Etkin ŞAFAK</a:t>
            </a:r>
            <a:endParaRPr dirty="0"/>
          </a:p>
        </p:txBody>
      </p:sp>
      <p:sp>
        <p:nvSpPr>
          <p:cNvPr id="26106" name="Google Shape;26106;p37"/>
          <p:cNvSpPr txBox="1">
            <a:spLocks noGrp="1"/>
          </p:cNvSpPr>
          <p:nvPr>
            <p:ph type="ctrTitle"/>
          </p:nvPr>
        </p:nvSpPr>
        <p:spPr>
          <a:xfrm>
            <a:off x="3754450" y="1082800"/>
            <a:ext cx="5389550" cy="216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r-TR" dirty="0" smtClean="0"/>
              <a:t>Wild </a:t>
            </a:r>
            <a:r>
              <a:rPr lang="tr-TR" dirty="0" err="1" smtClean="0"/>
              <a:t>Animal</a:t>
            </a:r>
            <a:r>
              <a:rPr lang="tr-TR" dirty="0" smtClean="0"/>
              <a:t> </a:t>
            </a:r>
            <a:r>
              <a:rPr lang="tr-TR" dirty="0" err="1" smtClean="0"/>
              <a:t>Behaviors</a:t>
            </a:r>
            <a:r>
              <a:rPr lang="tr-TR" smtClean="0"/>
              <a:t/>
            </a:r>
            <a:br>
              <a:rPr lang="tr-TR" smtClean="0"/>
            </a:b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lvl="0" algn="ctr"/>
            <a:r>
              <a:rPr lang="en-US" sz="2000" b="1" dirty="0" smtClean="0"/>
              <a:t>2.</a:t>
            </a:r>
            <a:r>
              <a:rPr lang="tr-TR" sz="2000" b="1" dirty="0" err="1" smtClean="0"/>
              <a:t>Conditioning</a:t>
            </a:r>
            <a:endParaRPr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Dikdörtgen 1"/>
          <p:cNvSpPr/>
          <p:nvPr/>
        </p:nvSpPr>
        <p:spPr>
          <a:xfrm>
            <a:off x="4865615" y="1756496"/>
            <a:ext cx="4051883" cy="2031325"/>
          </a:xfrm>
          <a:prstGeom prst="rect">
            <a:avLst/>
          </a:prstGeom>
        </p:spPr>
        <p:txBody>
          <a:bodyPr wrap="square">
            <a:spAutoFit/>
          </a:bodyPr>
          <a:lstStyle/>
          <a:p>
            <a:pPr algn="just"/>
            <a:r>
              <a:rPr lang="tr-TR" dirty="0" smtClean="0"/>
              <a:t>R</a:t>
            </a:r>
            <a:r>
              <a:rPr lang="en-US" dirty="0" err="1" smtClean="0"/>
              <a:t>eflex</a:t>
            </a:r>
            <a:r>
              <a:rPr lang="tr-TR" dirty="0" smtClean="0"/>
              <a:t>es</a:t>
            </a:r>
            <a:r>
              <a:rPr lang="en-US" dirty="0" smtClean="0"/>
              <a:t>; </a:t>
            </a:r>
            <a:r>
              <a:rPr lang="en-US" dirty="0"/>
              <a:t>are the innate behaviors of living things. Some of these behaviors can be changed over time. This phenomenon is called conditioning</a:t>
            </a:r>
            <a:r>
              <a:rPr lang="en-US" dirty="0" smtClean="0"/>
              <a:t>.</a:t>
            </a:r>
            <a:endParaRPr lang="tr-TR" dirty="0" smtClean="0"/>
          </a:p>
          <a:p>
            <a:endParaRPr lang="tr-TR" dirty="0"/>
          </a:p>
          <a:p>
            <a:endParaRPr lang="tr-TR" dirty="0"/>
          </a:p>
          <a:p>
            <a:pPr algn="just"/>
            <a:r>
              <a:rPr lang="en-US" dirty="0"/>
              <a:t>The first serious study on the conditioning phenomenon was made by the Russian scientist Ivan Pavlov (Ivan </a:t>
            </a:r>
            <a:r>
              <a:rPr lang="en-US" dirty="0" err="1"/>
              <a:t>pavlof</a:t>
            </a:r>
            <a:r>
              <a:rPr lang="en-US" dirty="0"/>
              <a:t>).</a:t>
            </a:r>
          </a:p>
        </p:txBody>
      </p:sp>
    </p:spTree>
    <p:extLst>
      <p:ext uri="{BB962C8B-B14F-4D97-AF65-F5344CB8AC3E}">
        <p14:creationId xmlns:p14="http://schemas.microsoft.com/office/powerpoint/2010/main" val="327006133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1404732" y="981765"/>
            <a:ext cx="6243010" cy="3682513"/>
          </a:xfrm>
          <a:prstGeom prst="rect">
            <a:avLst/>
          </a:prstGeom>
        </p:spPr>
      </p:pic>
    </p:spTree>
    <p:extLst>
      <p:ext uri="{BB962C8B-B14F-4D97-AF65-F5344CB8AC3E}">
        <p14:creationId xmlns:p14="http://schemas.microsoft.com/office/powerpoint/2010/main" val="270297767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r>
              <a:rPr lang="en-GB" sz="2000" b="1" dirty="0"/>
              <a:t>3. Trial </a:t>
            </a:r>
            <a:r>
              <a:rPr lang="tr-TR" sz="2000" b="1" dirty="0" smtClean="0"/>
              <a:t>- Fail</a:t>
            </a:r>
            <a:r>
              <a:rPr lang="en-GB" sz="2000" b="1" dirty="0" smtClean="0"/>
              <a:t> </a:t>
            </a:r>
            <a:r>
              <a:rPr lang="en-GB" sz="2000" b="1" dirty="0"/>
              <a:t>Method</a:t>
            </a: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Dikdörtgen 2"/>
          <p:cNvSpPr/>
          <p:nvPr/>
        </p:nvSpPr>
        <p:spPr>
          <a:xfrm>
            <a:off x="4572000" y="960103"/>
            <a:ext cx="4572000" cy="3754874"/>
          </a:xfrm>
          <a:prstGeom prst="rect">
            <a:avLst/>
          </a:prstGeom>
        </p:spPr>
        <p:txBody>
          <a:bodyPr>
            <a:spAutoFit/>
          </a:bodyPr>
          <a:lstStyle/>
          <a:p>
            <a:pPr algn="just"/>
            <a:r>
              <a:rPr lang="en-US" dirty="0"/>
              <a:t>The person most associated with this is B.F Skinner. Skinner conducted studies on mice. An experimental setup called a Skinner box was used.</a:t>
            </a:r>
            <a:endParaRPr lang="tr-TR" dirty="0"/>
          </a:p>
          <a:p>
            <a:endParaRPr lang="tr-TR" dirty="0" smtClean="0"/>
          </a:p>
          <a:p>
            <a:endParaRPr lang="tr-TR" dirty="0"/>
          </a:p>
          <a:p>
            <a:endParaRPr lang="tr-TR" dirty="0" smtClean="0"/>
          </a:p>
          <a:p>
            <a:endParaRPr lang="tr-TR" dirty="0"/>
          </a:p>
          <a:p>
            <a:endParaRPr lang="tr-TR" dirty="0" smtClean="0"/>
          </a:p>
          <a:p>
            <a:endParaRPr lang="tr-TR" dirty="0" smtClean="0"/>
          </a:p>
          <a:p>
            <a:endParaRPr lang="tr-TR" dirty="0"/>
          </a:p>
          <a:p>
            <a:endParaRPr lang="en-GB" dirty="0"/>
          </a:p>
          <a:p>
            <a:r>
              <a:rPr lang="en-US" dirty="0"/>
              <a:t>There are two different lights in the setup. If the mouse touches the lever when green, the food will fall inside and the mouse can feed. If he touches the lever when the red light is on, he will get an electric shock. Thus, the mouse may have learned when to take food from the lever.</a:t>
            </a:r>
            <a:endParaRPr lang="en-GB" dirty="0"/>
          </a:p>
        </p:txBody>
      </p:sp>
      <p:pic>
        <p:nvPicPr>
          <p:cNvPr id="4" name="Resim 3"/>
          <p:cNvPicPr>
            <a:picLocks noChangeAspect="1"/>
          </p:cNvPicPr>
          <p:nvPr/>
        </p:nvPicPr>
        <p:blipFill>
          <a:blip r:embed="rId3"/>
          <a:stretch>
            <a:fillRect/>
          </a:stretch>
        </p:blipFill>
        <p:spPr>
          <a:xfrm>
            <a:off x="5871469" y="1653223"/>
            <a:ext cx="1973061" cy="1829104"/>
          </a:xfrm>
          <a:prstGeom prst="rect">
            <a:avLst/>
          </a:prstGeom>
          <a:effectLst>
            <a:softEdge rad="127000"/>
          </a:effectLst>
        </p:spPr>
      </p:pic>
    </p:spTree>
    <p:extLst>
      <p:ext uri="{BB962C8B-B14F-4D97-AF65-F5344CB8AC3E}">
        <p14:creationId xmlns:p14="http://schemas.microsoft.com/office/powerpoint/2010/main" val="98437033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1578683" y="796954"/>
            <a:ext cx="5823093" cy="3517764"/>
          </a:xfrm>
          <a:prstGeom prst="rect">
            <a:avLst/>
          </a:prstGeom>
          <a:effectLst>
            <a:softEdge rad="127000"/>
          </a:effectLst>
        </p:spPr>
      </p:pic>
    </p:spTree>
    <p:extLst>
      <p:ext uri="{BB962C8B-B14F-4D97-AF65-F5344CB8AC3E}">
        <p14:creationId xmlns:p14="http://schemas.microsoft.com/office/powerpoint/2010/main" val="79856275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r>
              <a:rPr lang="tr-TR" sz="2000" b="1" dirty="0" smtClean="0"/>
              <a:t>   </a:t>
            </a:r>
            <a:r>
              <a:rPr lang="en-US" sz="2000" b="1" dirty="0" smtClean="0"/>
              <a:t>4.</a:t>
            </a:r>
            <a:r>
              <a:rPr lang="tr-TR" sz="2000" b="1" dirty="0" smtClean="0"/>
              <a:t>Learning </a:t>
            </a:r>
            <a:r>
              <a:rPr lang="tr-TR" sz="2000" b="1" dirty="0" err="1" smtClean="0"/>
              <a:t>by</a:t>
            </a:r>
            <a:r>
              <a:rPr lang="tr-TR" sz="2000" b="1" dirty="0" smtClean="0"/>
              <a:t> </a:t>
            </a:r>
            <a:r>
              <a:rPr lang="tr-TR" sz="2000" b="1" dirty="0" err="1" smtClean="0"/>
              <a:t>watching</a:t>
            </a:r>
            <a:endParaRPr lang="en-GB" sz="2000" b="1"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Dikdörtgen 1"/>
          <p:cNvSpPr/>
          <p:nvPr/>
        </p:nvSpPr>
        <p:spPr>
          <a:xfrm>
            <a:off x="4676863" y="905781"/>
            <a:ext cx="4572000" cy="3323987"/>
          </a:xfrm>
          <a:prstGeom prst="rect">
            <a:avLst/>
          </a:prstGeom>
        </p:spPr>
        <p:txBody>
          <a:bodyPr>
            <a:spAutoFit/>
          </a:bodyPr>
          <a:lstStyle/>
          <a:p>
            <a:pPr marL="285750" indent="-285750">
              <a:buFont typeface="Arial" panose="020B0604020202020204" pitchFamily="34" charset="0"/>
              <a:buChar char="•"/>
            </a:pPr>
            <a:r>
              <a:rPr lang="en-US" dirty="0"/>
              <a:t>In 1935, Australian scientist biologist Konrad Lorenz noticed that in some living things, newborn young individuals learn some behaviors by </a:t>
            </a:r>
            <a:r>
              <a:rPr lang="tr-TR" dirty="0" err="1" smtClean="0"/>
              <a:t>watching</a:t>
            </a:r>
            <a:r>
              <a:rPr lang="en-US" dirty="0" smtClean="0"/>
              <a:t>.</a:t>
            </a:r>
            <a:endParaRPr lang="tr-TR" dirty="0" smtClean="0"/>
          </a:p>
          <a:p>
            <a:endParaRPr lang="tr-TR" dirty="0"/>
          </a:p>
          <a:p>
            <a:pPr marL="285750" indent="-285750">
              <a:buFont typeface="Arial" panose="020B0604020202020204" pitchFamily="34" charset="0"/>
              <a:buChar char="•"/>
            </a:pPr>
            <a:r>
              <a:rPr lang="en-US" dirty="0" smtClean="0"/>
              <a:t>Before </a:t>
            </a:r>
            <a:r>
              <a:rPr lang="en-US" dirty="0"/>
              <a:t>Lorenz's work, </a:t>
            </a:r>
            <a:r>
              <a:rPr lang="en-US" dirty="0" smtClean="0"/>
              <a:t>ducklings </a:t>
            </a:r>
            <a:r>
              <a:rPr lang="en-US" dirty="0"/>
              <a:t>and goslings that hatched to follow their mothers were </a:t>
            </a:r>
            <a:r>
              <a:rPr lang="en-US" dirty="0" smtClean="0"/>
              <a:t>considered</a:t>
            </a:r>
            <a:r>
              <a:rPr lang="tr-TR" dirty="0" smtClean="0"/>
              <a:t> as </a:t>
            </a:r>
            <a:r>
              <a:rPr lang="tr-TR" dirty="0" err="1" smtClean="0"/>
              <a:t>instincts</a:t>
            </a:r>
            <a:r>
              <a:rPr lang="tr-TR" dirty="0" smtClean="0"/>
              <a:t> </a:t>
            </a:r>
            <a:r>
              <a:rPr lang="en-US" dirty="0" smtClean="0"/>
              <a:t>.</a:t>
            </a:r>
            <a:endParaRPr lang="tr-TR" dirty="0" smtClean="0"/>
          </a:p>
          <a:p>
            <a:endParaRPr lang="tr-TR" dirty="0"/>
          </a:p>
          <a:p>
            <a:pPr marL="285750" indent="-285750">
              <a:buFont typeface="Arial" panose="020B0604020202020204" pitchFamily="34" charset="0"/>
              <a:buChar char="•"/>
            </a:pPr>
            <a:r>
              <a:rPr lang="en-US" dirty="0"/>
              <a:t>In his study, Lorenz observed ducklings coming out of the incubator. Lorenz divided duck eggs into two groups</a:t>
            </a:r>
            <a:r>
              <a:rPr lang="en-US" dirty="0" smtClean="0"/>
              <a:t>.</a:t>
            </a:r>
            <a:endParaRPr lang="tr-TR" dirty="0" smtClean="0"/>
          </a:p>
          <a:p>
            <a:endParaRPr lang="tr-TR" dirty="0"/>
          </a:p>
          <a:p>
            <a:pPr marL="285750" indent="-285750">
              <a:buFont typeface="Arial" panose="020B0604020202020204" pitchFamily="34" charset="0"/>
              <a:buChar char="•"/>
            </a:pPr>
            <a:r>
              <a:rPr lang="en-US" dirty="0"/>
              <a:t>He left one group with their mother and placed the other group in an incubator. Individuals raised by their mothers showed normal behavior.</a:t>
            </a:r>
          </a:p>
        </p:txBody>
      </p:sp>
    </p:spTree>
    <p:extLst>
      <p:ext uri="{BB962C8B-B14F-4D97-AF65-F5344CB8AC3E}">
        <p14:creationId xmlns:p14="http://schemas.microsoft.com/office/powerpoint/2010/main" val="130893105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İçerik Yer Tutucusu 2"/>
          <p:cNvSpPr txBox="1">
            <a:spLocks/>
          </p:cNvSpPr>
          <p:nvPr/>
        </p:nvSpPr>
        <p:spPr>
          <a:xfrm>
            <a:off x="720300" y="696285"/>
            <a:ext cx="7703400" cy="38725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US" dirty="0" smtClean="0"/>
          </a:p>
          <a:p>
            <a:r>
              <a:rPr lang="en-US" dirty="0"/>
              <a:t>Those who came out of the incubator spent their first hours with LORENZ and followed him with determination. </a:t>
            </a:r>
            <a:r>
              <a:rPr lang="tr-TR" dirty="0" err="1" smtClean="0"/>
              <a:t>They</a:t>
            </a:r>
            <a:r>
              <a:rPr lang="en-US" dirty="0" smtClean="0"/>
              <a:t> </a:t>
            </a:r>
            <a:r>
              <a:rPr lang="en-US" dirty="0"/>
              <a:t>did not react to his mothers or other individuals of the same species</a:t>
            </a:r>
            <a:r>
              <a:rPr lang="en-US" dirty="0" smtClean="0"/>
              <a:t>.</a:t>
            </a:r>
            <a:endParaRPr lang="tr-TR" dirty="0" smtClean="0"/>
          </a:p>
          <a:p>
            <a:r>
              <a:rPr lang="en-US" dirty="0"/>
              <a:t>Lorenz's learning by imitating the objects they see in this way is called learning by </a:t>
            </a:r>
            <a:r>
              <a:rPr lang="tr-TR" dirty="0" err="1" smtClean="0"/>
              <a:t>watching</a:t>
            </a:r>
            <a:r>
              <a:rPr lang="en-US" dirty="0" smtClean="0"/>
              <a:t>.</a:t>
            </a:r>
            <a:endParaRPr lang="tr-TR" dirty="0" smtClean="0"/>
          </a:p>
          <a:p>
            <a:endParaRPr lang="tr-TR" dirty="0"/>
          </a:p>
          <a:p>
            <a:endParaRPr lang="tr-TR" dirty="0" smtClean="0"/>
          </a:p>
          <a:p>
            <a:endParaRPr lang="tr-TR" dirty="0"/>
          </a:p>
          <a:p>
            <a:endParaRPr lang="tr-TR" dirty="0" smtClean="0"/>
          </a:p>
          <a:p>
            <a:endParaRPr lang="tr-TR" dirty="0"/>
          </a:p>
          <a:p>
            <a:endParaRPr lang="tr-TR" dirty="0" smtClean="0"/>
          </a:p>
          <a:p>
            <a:endParaRPr lang="tr-TR" dirty="0"/>
          </a:p>
          <a:p>
            <a:endParaRPr lang="tr-TR" dirty="0" smtClean="0"/>
          </a:p>
          <a:p>
            <a:endParaRPr lang="tr-TR" dirty="0"/>
          </a:p>
          <a:p>
            <a:endParaRPr lang="tr-TR" dirty="0" smtClean="0"/>
          </a:p>
          <a:p>
            <a:endParaRPr lang="tr-TR" dirty="0"/>
          </a:p>
          <a:p>
            <a:endParaRPr lang="tr-TR" dirty="0" smtClean="0"/>
          </a:p>
          <a:p>
            <a:endParaRPr lang="tr-TR" dirty="0"/>
          </a:p>
          <a:p>
            <a:r>
              <a:rPr lang="tr-TR" dirty="0" err="1" smtClean="0"/>
              <a:t>Watching</a:t>
            </a:r>
            <a:r>
              <a:rPr lang="en-US" dirty="0" smtClean="0"/>
              <a:t> </a:t>
            </a:r>
            <a:r>
              <a:rPr lang="en-US" dirty="0"/>
              <a:t>is a simple form of learning. In other words, it is learning by doing. This form of learning is especially seen in newborns or hatchlings. The cubs of some animals learn to walk behind their mothers, hunt and hide by watching.</a:t>
            </a:r>
          </a:p>
        </p:txBody>
      </p:sp>
      <p:pic>
        <p:nvPicPr>
          <p:cNvPr id="2" name="Resim 1"/>
          <p:cNvPicPr>
            <a:picLocks noChangeAspect="1"/>
          </p:cNvPicPr>
          <p:nvPr/>
        </p:nvPicPr>
        <p:blipFill>
          <a:blip r:embed="rId3"/>
          <a:stretch>
            <a:fillRect/>
          </a:stretch>
        </p:blipFill>
        <p:spPr>
          <a:xfrm>
            <a:off x="1294616" y="1916502"/>
            <a:ext cx="2667016" cy="2002601"/>
          </a:xfrm>
          <a:prstGeom prst="rect">
            <a:avLst/>
          </a:prstGeom>
          <a:effectLst>
            <a:softEdge rad="127000"/>
          </a:effectLst>
        </p:spPr>
      </p:pic>
      <p:pic>
        <p:nvPicPr>
          <p:cNvPr id="5" name="Resim 4"/>
          <p:cNvPicPr>
            <a:picLocks noChangeAspect="1"/>
          </p:cNvPicPr>
          <p:nvPr/>
        </p:nvPicPr>
        <p:blipFill>
          <a:blip r:embed="rId4"/>
          <a:stretch>
            <a:fillRect/>
          </a:stretch>
        </p:blipFill>
        <p:spPr>
          <a:xfrm>
            <a:off x="5514277" y="1916503"/>
            <a:ext cx="2667016" cy="2002601"/>
          </a:xfrm>
          <a:prstGeom prst="rect">
            <a:avLst/>
          </a:prstGeom>
          <a:effectLst>
            <a:softEdge rad="127000"/>
          </a:effectLst>
        </p:spPr>
      </p:pic>
    </p:spTree>
    <p:extLst>
      <p:ext uri="{BB962C8B-B14F-4D97-AF65-F5344CB8AC3E}">
        <p14:creationId xmlns:p14="http://schemas.microsoft.com/office/powerpoint/2010/main" val="242345454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4524349" y="2508309"/>
            <a:ext cx="4619651" cy="2635191"/>
          </a:xfrm>
          <a:prstGeom prst="rect">
            <a:avLst/>
          </a:prstGeom>
          <a:effectLst>
            <a:softEdge rad="127000"/>
          </a:effectLst>
        </p:spPr>
      </p:pic>
      <p:pic>
        <p:nvPicPr>
          <p:cNvPr id="6" name="Resim 5"/>
          <p:cNvPicPr>
            <a:picLocks noChangeAspect="1"/>
          </p:cNvPicPr>
          <p:nvPr/>
        </p:nvPicPr>
        <p:blipFill>
          <a:blip r:embed="rId4"/>
          <a:stretch>
            <a:fillRect/>
          </a:stretch>
        </p:blipFill>
        <p:spPr>
          <a:xfrm>
            <a:off x="0" y="1"/>
            <a:ext cx="4524349" cy="2580828"/>
          </a:xfrm>
          <a:prstGeom prst="rect">
            <a:avLst/>
          </a:prstGeom>
          <a:effectLst>
            <a:softEdge rad="127000"/>
          </a:effectLst>
        </p:spPr>
      </p:pic>
    </p:spTree>
    <p:extLst>
      <p:ext uri="{BB962C8B-B14F-4D97-AF65-F5344CB8AC3E}">
        <p14:creationId xmlns:p14="http://schemas.microsoft.com/office/powerpoint/2010/main" val="148970164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r>
              <a:rPr lang="en-US" sz="2000" b="1" dirty="0"/>
              <a:t>5. </a:t>
            </a:r>
            <a:r>
              <a:rPr lang="tr-TR" sz="2000" b="1" dirty="0" smtClean="0"/>
              <a:t>Learning </a:t>
            </a:r>
            <a:r>
              <a:rPr lang="tr-TR" sz="2000" b="1" dirty="0" err="1" smtClean="0"/>
              <a:t>by</a:t>
            </a:r>
            <a:r>
              <a:rPr lang="tr-TR" sz="2000" b="1" dirty="0" smtClean="0"/>
              <a:t> </a:t>
            </a:r>
            <a:r>
              <a:rPr lang="tr-TR" sz="2000" b="1" dirty="0" err="1" smtClean="0"/>
              <a:t>understanding</a:t>
            </a:r>
            <a:endParaRPr lang="en-US" sz="2000" b="1"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Dikdörtgen 2"/>
          <p:cNvSpPr/>
          <p:nvPr/>
        </p:nvSpPr>
        <p:spPr>
          <a:xfrm>
            <a:off x="5104702" y="1444390"/>
            <a:ext cx="3586293" cy="2031325"/>
          </a:xfrm>
          <a:prstGeom prst="rect">
            <a:avLst/>
          </a:prstGeom>
        </p:spPr>
        <p:txBody>
          <a:bodyPr wrap="square">
            <a:spAutoFit/>
          </a:bodyPr>
          <a:lstStyle/>
          <a:p>
            <a:pPr algn="just"/>
            <a:r>
              <a:rPr lang="en-US" dirty="0"/>
              <a:t>When advanced vertebrate animals encounter a new problem, they solve the problem by making use of their previous experiences, which is called learning through insight or learning by insight.</a:t>
            </a:r>
            <a:endParaRPr lang="tr-TR" dirty="0"/>
          </a:p>
          <a:p>
            <a:pPr algn="just"/>
            <a:endParaRPr lang="en-US" dirty="0"/>
          </a:p>
          <a:p>
            <a:pPr algn="just"/>
            <a:r>
              <a:rPr lang="en-US" dirty="0"/>
              <a:t>It is behavior that is considered the most advanced form of learning. It is found in advanced vertebrates.</a:t>
            </a:r>
          </a:p>
        </p:txBody>
      </p:sp>
    </p:spTree>
    <p:extLst>
      <p:ext uri="{BB962C8B-B14F-4D97-AF65-F5344CB8AC3E}">
        <p14:creationId xmlns:p14="http://schemas.microsoft.com/office/powerpoint/2010/main" val="356036230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159391" y="349409"/>
            <a:ext cx="5389926" cy="4185761"/>
          </a:xfrm>
          <a:prstGeom prst="rect">
            <a:avLst/>
          </a:prstGeom>
        </p:spPr>
        <p:txBody>
          <a:bodyPr wrap="square">
            <a:spAutoFit/>
          </a:bodyPr>
          <a:lstStyle/>
          <a:p>
            <a:endParaRPr lang="en-US" dirty="0"/>
          </a:p>
          <a:p>
            <a:pPr marL="285750" indent="-285750">
              <a:buFont typeface="Arial" panose="020B0604020202020204" pitchFamily="34" charset="0"/>
              <a:buChar char="•"/>
            </a:pPr>
            <a:r>
              <a:rPr lang="en-US" dirty="0"/>
              <a:t>If the path to the food source of an animal with the ability to learn by </a:t>
            </a:r>
            <a:r>
              <a:rPr lang="tr-TR" dirty="0" err="1" smtClean="0"/>
              <a:t>understanding</a:t>
            </a:r>
            <a:r>
              <a:rPr lang="en-US" dirty="0" smtClean="0"/>
              <a:t> </a:t>
            </a:r>
            <a:r>
              <a:rPr lang="en-US" dirty="0"/>
              <a:t>is blocked, the animal will choose another suitable route, using its previous experiences, and find the way to the food and reach the food</a:t>
            </a:r>
            <a:r>
              <a:rPr lang="en-US" dirty="0" smtClean="0"/>
              <a:t>.</a:t>
            </a:r>
            <a:endParaRPr lang="tr-TR" dirty="0" smtClean="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r>
              <a:rPr lang="en-US" dirty="0"/>
              <a:t>Research and experiments have shown that in such a situation, only monkeys and chimpanzees reach food in the first stage</a:t>
            </a:r>
            <a:r>
              <a:rPr lang="en-US" dirty="0" smtClean="0"/>
              <a:t>.</a:t>
            </a:r>
            <a:endParaRPr lang="tr-TR" dirty="0" smtClean="0"/>
          </a:p>
          <a:p>
            <a:pPr marL="285750" indent="-285750">
              <a:buFont typeface="Arial" panose="020B0604020202020204" pitchFamily="34" charset="0"/>
              <a:buChar char="•"/>
            </a:pPr>
            <a:endParaRPr lang="tr-TR" dirty="0" smtClean="0"/>
          </a:p>
          <a:p>
            <a:pPr marL="285750" indent="-285750">
              <a:buFont typeface="Arial" panose="020B0604020202020204" pitchFamily="34" charset="0"/>
              <a:buChar char="•"/>
            </a:pPr>
            <a:r>
              <a:rPr lang="en-US" dirty="0"/>
              <a:t>In the experiment, in which chimpanzees were used as subjects, a rope was hung from the bottom and food was tied to the end</a:t>
            </a:r>
            <a:r>
              <a:rPr lang="en-US" dirty="0" smtClean="0"/>
              <a:t>.</a:t>
            </a:r>
            <a:endParaRPr lang="tr-TR" dirty="0" smtClean="0"/>
          </a:p>
          <a:p>
            <a:pPr marL="285750" indent="-285750">
              <a:buFont typeface="Arial" panose="020B0604020202020204" pitchFamily="34" charset="0"/>
              <a:buChar char="•"/>
            </a:pPr>
            <a:endParaRPr lang="tr-TR" dirty="0"/>
          </a:p>
          <a:p>
            <a:pPr marL="285750" indent="-285750">
              <a:buFont typeface="Arial" panose="020B0604020202020204" pitchFamily="34" charset="0"/>
              <a:buChar char="•"/>
            </a:pPr>
            <a:r>
              <a:rPr lang="en-US" dirty="0"/>
              <a:t>It has been observed that the hungry chimpanzee reaches the food by using the crates around it</a:t>
            </a:r>
            <a:r>
              <a:rPr lang="en-US" dirty="0" smtClean="0"/>
              <a:t>.</a:t>
            </a:r>
            <a:endParaRPr lang="tr-TR" dirty="0" smtClean="0"/>
          </a:p>
          <a:p>
            <a:pPr marL="285750" indent="-285750">
              <a:buFont typeface="Arial" panose="020B0604020202020204" pitchFamily="34" charset="0"/>
              <a:buChar char="•"/>
            </a:pPr>
            <a:endParaRPr lang="tr-TR" dirty="0"/>
          </a:p>
          <a:p>
            <a:pPr marL="285750" indent="-285750">
              <a:buFont typeface="Arial" panose="020B0604020202020204" pitchFamily="34" charset="0"/>
              <a:buChar char="•"/>
            </a:pPr>
            <a:r>
              <a:rPr lang="en-US" dirty="0"/>
              <a:t>Problem solving abilities are developed in chimpanzees and monkeys.</a:t>
            </a:r>
          </a:p>
        </p:txBody>
      </p:sp>
      <p:pic>
        <p:nvPicPr>
          <p:cNvPr id="4" name="Resim 3"/>
          <p:cNvPicPr>
            <a:picLocks noChangeAspect="1"/>
          </p:cNvPicPr>
          <p:nvPr/>
        </p:nvPicPr>
        <p:blipFill>
          <a:blip r:embed="rId3"/>
          <a:stretch>
            <a:fillRect/>
          </a:stretch>
        </p:blipFill>
        <p:spPr>
          <a:xfrm>
            <a:off x="5533136" y="2949998"/>
            <a:ext cx="3429900" cy="1378722"/>
          </a:xfrm>
          <a:prstGeom prst="rect">
            <a:avLst/>
          </a:prstGeom>
          <a:effectLst>
            <a:softEdge rad="127000"/>
          </a:effectLst>
        </p:spPr>
      </p:pic>
      <p:pic>
        <p:nvPicPr>
          <p:cNvPr id="5" name="Resim 4"/>
          <p:cNvPicPr>
            <a:picLocks noChangeAspect="1"/>
          </p:cNvPicPr>
          <p:nvPr/>
        </p:nvPicPr>
        <p:blipFill>
          <a:blip r:embed="rId4"/>
          <a:stretch>
            <a:fillRect/>
          </a:stretch>
        </p:blipFill>
        <p:spPr>
          <a:xfrm>
            <a:off x="5629458" y="416397"/>
            <a:ext cx="3237257" cy="2152075"/>
          </a:xfrm>
          <a:prstGeom prst="rect">
            <a:avLst/>
          </a:prstGeom>
          <a:effectLst>
            <a:softEdge rad="127000"/>
          </a:effectLst>
        </p:spPr>
      </p:pic>
    </p:spTree>
    <p:extLst>
      <p:ext uri="{BB962C8B-B14F-4D97-AF65-F5344CB8AC3E}">
        <p14:creationId xmlns:p14="http://schemas.microsoft.com/office/powerpoint/2010/main" val="3906139576"/>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xfrm>
            <a:off x="5766408" y="528752"/>
            <a:ext cx="2404800" cy="83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smtClean="0"/>
              <a:t>Any</a:t>
            </a:r>
            <a:r>
              <a:rPr lang="tr-TR" dirty="0" smtClean="0"/>
              <a:t> </a:t>
            </a:r>
            <a:r>
              <a:rPr lang="tr-TR" dirty="0" err="1" smtClean="0"/>
              <a:t>Questions</a:t>
            </a:r>
            <a:r>
              <a:rPr lang="tr-TR" dirty="0" smtClean="0"/>
              <a:t> </a:t>
            </a:r>
            <a:r>
              <a:rPr lang="en" dirty="0" smtClean="0"/>
              <a:t>?</a:t>
            </a:r>
            <a:endParaRPr dirty="0"/>
          </a:p>
        </p:txBody>
      </p:sp>
      <p:sp>
        <p:nvSpPr>
          <p:cNvPr id="45511" name="Google Shape;45511;p69"/>
          <p:cNvSpPr txBox="1">
            <a:spLocks noGrp="1"/>
          </p:cNvSpPr>
          <p:nvPr>
            <p:ph type="subTitle" idx="2"/>
          </p:nvPr>
        </p:nvSpPr>
        <p:spPr>
          <a:xfrm>
            <a:off x="5531849" y="1755101"/>
            <a:ext cx="2873919"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smtClean="0"/>
              <a:t>Dr. Etkin ŞAFAK</a:t>
            </a:r>
          </a:p>
          <a:p>
            <a:pPr marL="0" lvl="0" indent="0" algn="l" rtl="0">
              <a:spcBef>
                <a:spcPts val="0"/>
              </a:spcBef>
              <a:spcAft>
                <a:spcPts val="0"/>
              </a:spcAft>
              <a:buNone/>
            </a:pPr>
            <a:r>
              <a:rPr lang="tr-TR" dirty="0" err="1" smtClean="0"/>
              <a:t>esafak</a:t>
            </a:r>
            <a:r>
              <a:rPr lang="en" dirty="0" smtClean="0"/>
              <a:t>@</a:t>
            </a:r>
            <a:r>
              <a:rPr lang="tr-TR" dirty="0" smtClean="0"/>
              <a:t>ankara.edu.tr</a:t>
            </a:r>
            <a:r>
              <a:rPr lang="en" dirty="0" smtClean="0"/>
              <a:t> </a:t>
            </a:r>
            <a:endParaRPr dirty="0"/>
          </a:p>
          <a:p>
            <a:pPr marL="0" lvl="0" indent="0" algn="l" rtl="0">
              <a:spcBef>
                <a:spcPts val="0"/>
              </a:spcBef>
              <a:spcAft>
                <a:spcPts val="0"/>
              </a:spcAft>
              <a:buNone/>
            </a:pPr>
            <a:r>
              <a:rPr lang="tr-TR" dirty="0" smtClean="0"/>
              <a:t>Ankara </a:t>
            </a:r>
            <a:r>
              <a:rPr lang="tr-TR" dirty="0" err="1" smtClean="0"/>
              <a:t>University</a:t>
            </a:r>
            <a:r>
              <a:rPr lang="tr-TR" dirty="0" smtClean="0"/>
              <a:t> </a:t>
            </a:r>
          </a:p>
          <a:p>
            <a:pPr marL="0" lvl="0" indent="0" algn="l" rtl="0">
              <a:spcBef>
                <a:spcPts val="0"/>
              </a:spcBef>
              <a:spcAft>
                <a:spcPts val="0"/>
              </a:spcAft>
              <a:buNone/>
            </a:pPr>
            <a:r>
              <a:rPr lang="tr-TR" dirty="0" err="1" smtClean="0"/>
              <a:t>Faculty</a:t>
            </a:r>
            <a:r>
              <a:rPr lang="tr-TR" dirty="0" smtClean="0"/>
              <a:t> of </a:t>
            </a:r>
            <a:r>
              <a:rPr lang="tr-TR" dirty="0" err="1" smtClean="0"/>
              <a:t>Veterinary</a:t>
            </a:r>
            <a:r>
              <a:rPr lang="tr-TR" dirty="0" smtClean="0"/>
              <a:t> </a:t>
            </a:r>
            <a:r>
              <a:rPr lang="tr-TR" dirty="0" err="1" smtClean="0"/>
              <a:t>Medicine</a:t>
            </a:r>
            <a:endParaRPr lang="tr-TR" dirty="0" smtClean="0"/>
          </a:p>
          <a:p>
            <a:pPr marL="0" lvl="0" indent="0" algn="l" rtl="0">
              <a:spcBef>
                <a:spcPts val="0"/>
              </a:spcBef>
              <a:spcAft>
                <a:spcPts val="0"/>
              </a:spcAft>
              <a:buNone/>
            </a:pPr>
            <a:r>
              <a:rPr lang="tr-TR" dirty="0" err="1" smtClean="0"/>
              <a:t>Department</a:t>
            </a:r>
            <a:r>
              <a:rPr lang="tr-TR" dirty="0" smtClean="0"/>
              <a:t> of </a:t>
            </a:r>
            <a:r>
              <a:rPr lang="tr-TR" dirty="0" err="1" smtClean="0"/>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err="1" smtClean="0"/>
              <a:t>Thank</a:t>
            </a:r>
            <a:r>
              <a:rPr lang="tr-TR" dirty="0" smtClean="0"/>
              <a:t> </a:t>
            </a:r>
            <a:r>
              <a:rPr lang="tr-TR" dirty="0" err="1" smtClean="0"/>
              <a:t>you</a:t>
            </a:r>
            <a:r>
              <a:rPr lang="tr-TR" dirty="0" smtClean="0"/>
              <a:t> </a:t>
            </a:r>
            <a:r>
              <a:rPr lang="tr-TR" dirty="0" err="1" smtClean="0"/>
              <a:t>for</a:t>
            </a:r>
            <a:r>
              <a:rPr lang="tr-TR" dirty="0" smtClean="0"/>
              <a:t> </a:t>
            </a:r>
            <a:r>
              <a:rPr lang="tr-TR" dirty="0" err="1" smtClean="0"/>
              <a:t>listening</a:t>
            </a:r>
            <a:r>
              <a:rPr lang="tr-TR" dirty="0" smtClean="0"/>
              <a:t>!!!</a:t>
            </a:r>
            <a:endParaRPr lang="tr-TR" dirty="0"/>
          </a:p>
        </p:txBody>
      </p:sp>
    </p:spTree>
    <p:extLst>
      <p:ext uri="{BB962C8B-B14F-4D97-AF65-F5344CB8AC3E}">
        <p14:creationId xmlns:p14="http://schemas.microsoft.com/office/powerpoint/2010/main" val="203083971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Başlık 1"/>
          <p:cNvSpPr>
            <a:spLocks noGrp="1"/>
          </p:cNvSpPr>
          <p:nvPr>
            <p:ph type="title"/>
          </p:nvPr>
        </p:nvSpPr>
        <p:spPr>
          <a:xfrm>
            <a:off x="1265892" y="1995075"/>
            <a:ext cx="2886966" cy="572700"/>
          </a:xfrm>
        </p:spPr>
        <p:txBody>
          <a:bodyPr/>
          <a:lstStyle/>
          <a:p>
            <a:pPr algn="ctr"/>
            <a:r>
              <a:rPr lang="tr-TR" dirty="0"/>
              <a:t>2. LEARNED BEHAVIORS</a:t>
            </a:r>
            <a:endParaRPr lang="en-US" dirty="0"/>
          </a:p>
        </p:txBody>
      </p:sp>
      <p:sp>
        <p:nvSpPr>
          <p:cNvPr id="2" name="Dikdörtgen 1"/>
          <p:cNvSpPr/>
          <p:nvPr/>
        </p:nvSpPr>
        <p:spPr>
          <a:xfrm>
            <a:off x="5440261" y="1228947"/>
            <a:ext cx="2772561" cy="2677656"/>
          </a:xfrm>
          <a:prstGeom prst="rect">
            <a:avLst/>
          </a:prstGeom>
        </p:spPr>
        <p:txBody>
          <a:bodyPr wrap="square">
            <a:spAutoFit/>
          </a:bodyPr>
          <a:lstStyle/>
          <a:p>
            <a:pPr marL="285750" indent="-285750">
              <a:buFont typeface="Arial" panose="020B0604020202020204" pitchFamily="34" charset="0"/>
              <a:buChar char="•"/>
            </a:pPr>
            <a:r>
              <a:rPr lang="en-US" dirty="0"/>
              <a:t>Most living things display behaviors that emerge through learning. Behavior patterns can show some differences even among living things of the same species</a:t>
            </a:r>
            <a:r>
              <a:rPr lang="en-US" dirty="0" smtClean="0"/>
              <a:t>.</a:t>
            </a:r>
            <a:endParaRPr lang="tr-TR" dirty="0" smtClean="0"/>
          </a:p>
          <a:p>
            <a:endParaRPr lang="tr-TR" dirty="0"/>
          </a:p>
          <a:p>
            <a:pPr marL="285750" indent="-285750">
              <a:buFont typeface="Arial" panose="020B0604020202020204" pitchFamily="34" charset="0"/>
              <a:buChar char="•"/>
            </a:pPr>
            <a:r>
              <a:rPr lang="en-US" dirty="0"/>
              <a:t>The most important factor in the formation of these acquired behaviors is learning.</a:t>
            </a:r>
          </a:p>
        </p:txBody>
      </p:sp>
    </p:spTree>
    <p:extLst>
      <p:ext uri="{BB962C8B-B14F-4D97-AF65-F5344CB8AC3E}">
        <p14:creationId xmlns:p14="http://schemas.microsoft.com/office/powerpoint/2010/main" val="303464973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780176" y="595737"/>
            <a:ext cx="8363824" cy="3754874"/>
          </a:xfrm>
          <a:prstGeom prst="rect">
            <a:avLst/>
          </a:prstGeom>
        </p:spPr>
        <p:txBody>
          <a:bodyPr wrap="square">
            <a:spAutoFit/>
          </a:bodyPr>
          <a:lstStyle/>
          <a:p>
            <a:endParaRPr lang="en-US" dirty="0"/>
          </a:p>
          <a:p>
            <a:r>
              <a:rPr lang="en-US" b="1" dirty="0"/>
              <a:t>Learned Behaviors: </a:t>
            </a:r>
            <a:r>
              <a:rPr lang="en-US" dirty="0"/>
              <a:t>Behaviors that change as a result of experience.</a:t>
            </a:r>
            <a:endParaRPr lang="tr-TR" dirty="0"/>
          </a:p>
          <a:p>
            <a:endParaRPr lang="tr-TR" dirty="0" smtClean="0"/>
          </a:p>
          <a:p>
            <a:endParaRPr lang="tr-TR" dirty="0"/>
          </a:p>
          <a:p>
            <a:endParaRPr lang="tr-TR" dirty="0" smtClean="0"/>
          </a:p>
          <a:p>
            <a:endParaRPr lang="tr-TR" dirty="0" smtClean="0"/>
          </a:p>
          <a:p>
            <a:endParaRPr lang="tr-TR" dirty="0"/>
          </a:p>
          <a:p>
            <a:endParaRPr lang="tr-TR" dirty="0" smtClean="0"/>
          </a:p>
          <a:p>
            <a:endParaRPr lang="tr-TR" dirty="0"/>
          </a:p>
          <a:p>
            <a:endParaRPr lang="tr-TR" dirty="0" smtClean="0"/>
          </a:p>
          <a:p>
            <a:endParaRPr lang="tr-TR" dirty="0"/>
          </a:p>
          <a:p>
            <a:endParaRPr lang="tr-TR" dirty="0" smtClean="0"/>
          </a:p>
          <a:p>
            <a:endParaRPr lang="tr-TR" dirty="0"/>
          </a:p>
          <a:p>
            <a:endParaRPr lang="tr-TR" dirty="0"/>
          </a:p>
          <a:p>
            <a:r>
              <a:rPr lang="en-US" dirty="0"/>
              <a:t/>
            </a:r>
            <a:br>
              <a:rPr lang="en-US" dirty="0"/>
            </a:br>
            <a:endParaRPr lang="en-US" dirty="0"/>
          </a:p>
          <a:p>
            <a:r>
              <a:rPr lang="en-US" b="1" dirty="0"/>
              <a:t>Memory: </a:t>
            </a:r>
            <a:r>
              <a:rPr lang="en-US" dirty="0"/>
              <a:t>Experiences are recorded and stored in the brain and are recalled when needed.</a:t>
            </a:r>
          </a:p>
        </p:txBody>
      </p:sp>
      <p:pic>
        <p:nvPicPr>
          <p:cNvPr id="3" name="Resim 2"/>
          <p:cNvPicPr>
            <a:picLocks noChangeAspect="1"/>
          </p:cNvPicPr>
          <p:nvPr/>
        </p:nvPicPr>
        <p:blipFill>
          <a:blip r:embed="rId3"/>
          <a:stretch>
            <a:fillRect/>
          </a:stretch>
        </p:blipFill>
        <p:spPr>
          <a:xfrm>
            <a:off x="3147337" y="1560447"/>
            <a:ext cx="3629502" cy="2040897"/>
          </a:xfrm>
          <a:prstGeom prst="rect">
            <a:avLst/>
          </a:prstGeom>
          <a:effectLst>
            <a:softEdge rad="127000"/>
          </a:effectLst>
        </p:spPr>
      </p:pic>
    </p:spTree>
    <p:extLst>
      <p:ext uri="{BB962C8B-B14F-4D97-AF65-F5344CB8AC3E}">
        <p14:creationId xmlns:p14="http://schemas.microsoft.com/office/powerpoint/2010/main" val="52571762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45011" y="1082179"/>
            <a:ext cx="3292097" cy="2925227"/>
          </a:xfrm>
          <a:prstGeom prst="rect">
            <a:avLst/>
          </a:prstGeom>
          <a:effectLst>
            <a:softEdge rad="127000"/>
          </a:effectLst>
        </p:spPr>
      </p:pic>
      <p:sp>
        <p:nvSpPr>
          <p:cNvPr id="5" name="Dikdörtgen 4"/>
          <p:cNvSpPr/>
          <p:nvPr/>
        </p:nvSpPr>
        <p:spPr>
          <a:xfrm>
            <a:off x="4778001" y="1859805"/>
            <a:ext cx="3736825" cy="1384995"/>
          </a:xfrm>
          <a:prstGeom prst="rect">
            <a:avLst/>
          </a:prstGeom>
        </p:spPr>
        <p:txBody>
          <a:bodyPr wrap="square">
            <a:spAutoFit/>
          </a:bodyPr>
          <a:lstStyle/>
          <a:p>
            <a:pPr marL="285750" indent="-285750">
              <a:buFont typeface="Arial" panose="020B0604020202020204" pitchFamily="34" charset="0"/>
              <a:buChar char="•"/>
            </a:pPr>
            <a:r>
              <a:rPr lang="en-US" dirty="0"/>
              <a:t>Animals with long lifespans and offspring often learn behavior from the behavior of their parents.</a:t>
            </a:r>
            <a:endParaRPr lang="tr-TR" dirty="0"/>
          </a:p>
          <a:p>
            <a:endParaRPr lang="en-US" dirty="0"/>
          </a:p>
          <a:p>
            <a:pPr marL="285750" indent="-285750">
              <a:buFont typeface="Arial" panose="020B0604020202020204" pitchFamily="34" charset="0"/>
              <a:buChar char="•"/>
            </a:pPr>
            <a:r>
              <a:rPr lang="en-US" dirty="0"/>
              <a:t>For example, baby cheetahs learn to hunt from their parents.</a:t>
            </a:r>
          </a:p>
        </p:txBody>
      </p:sp>
    </p:spTree>
    <p:extLst>
      <p:ext uri="{BB962C8B-B14F-4D97-AF65-F5344CB8AC3E}">
        <p14:creationId xmlns:p14="http://schemas.microsoft.com/office/powerpoint/2010/main" val="230456200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İçerik Yer Tutucusu 2"/>
          <p:cNvSpPr txBox="1">
            <a:spLocks/>
          </p:cNvSpPr>
          <p:nvPr/>
        </p:nvSpPr>
        <p:spPr>
          <a:xfrm>
            <a:off x="2532322" y="892416"/>
            <a:ext cx="7703400"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US" dirty="0" smtClean="0"/>
          </a:p>
          <a:p>
            <a:r>
              <a:rPr lang="en-US" dirty="0" smtClean="0"/>
              <a:t>There </a:t>
            </a:r>
            <a:r>
              <a:rPr lang="en-US" dirty="0"/>
              <a:t>are various forms of learning. </a:t>
            </a:r>
          </a:p>
          <a:p>
            <a:endParaRPr lang="en-US" dirty="0"/>
          </a:p>
        </p:txBody>
      </p:sp>
      <p:graphicFrame>
        <p:nvGraphicFramePr>
          <p:cNvPr id="8" name="Diyagram 7"/>
          <p:cNvGraphicFramePr/>
          <p:nvPr>
            <p:extLst>
              <p:ext uri="{D42A27DB-BD31-4B8C-83A1-F6EECF244321}">
                <p14:modId xmlns:p14="http://schemas.microsoft.com/office/powerpoint/2010/main" val="552060903"/>
              </p:ext>
            </p:extLst>
          </p:nvPr>
        </p:nvGraphicFramePr>
        <p:xfrm>
          <a:off x="1272330" y="828675"/>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2347702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Dikdörtgen 1"/>
          <p:cNvSpPr/>
          <p:nvPr/>
        </p:nvSpPr>
        <p:spPr>
          <a:xfrm>
            <a:off x="1463447" y="2306165"/>
            <a:ext cx="2512226" cy="523220"/>
          </a:xfrm>
          <a:prstGeom prst="rect">
            <a:avLst/>
          </a:prstGeom>
        </p:spPr>
        <p:txBody>
          <a:bodyPr wrap="none">
            <a:spAutoFit/>
          </a:bodyPr>
          <a:lstStyle/>
          <a:p>
            <a:pPr algn="ctr"/>
            <a:r>
              <a:rPr lang="en-US" sz="2800" b="1" dirty="0" smtClean="0"/>
              <a:t>1.</a:t>
            </a:r>
            <a:r>
              <a:rPr lang="tr-TR" sz="2800" b="1" dirty="0" err="1" smtClean="0"/>
              <a:t>Habituation</a:t>
            </a:r>
            <a:r>
              <a:rPr lang="en-US" b="1" dirty="0" smtClean="0"/>
              <a:t> </a:t>
            </a:r>
            <a:endParaRPr lang="en-US" b="1" dirty="0"/>
          </a:p>
        </p:txBody>
      </p:sp>
      <p:sp>
        <p:nvSpPr>
          <p:cNvPr id="3" name="Dikdörtgen 2"/>
          <p:cNvSpPr/>
          <p:nvPr/>
        </p:nvSpPr>
        <p:spPr>
          <a:xfrm>
            <a:off x="4861420" y="1443025"/>
            <a:ext cx="3485626" cy="2893100"/>
          </a:xfrm>
          <a:prstGeom prst="rect">
            <a:avLst/>
          </a:prstGeom>
        </p:spPr>
        <p:txBody>
          <a:bodyPr wrap="square">
            <a:spAutoFit/>
          </a:bodyPr>
          <a:lstStyle/>
          <a:p>
            <a:pPr marL="285750" indent="-285750">
              <a:buFont typeface="Arial" panose="020B0604020202020204" pitchFamily="34" charset="0"/>
              <a:buChar char="•"/>
            </a:pPr>
            <a:r>
              <a:rPr lang="en-US" dirty="0"/>
              <a:t>It is called a steady decrease in the reaction to a certain stimulus after a while and disappearing over time</a:t>
            </a:r>
            <a:r>
              <a:rPr lang="en-US" dirty="0" smtClean="0"/>
              <a:t>.</a:t>
            </a:r>
            <a:endParaRPr lang="tr-TR" dirty="0" smtClean="0"/>
          </a:p>
          <a:p>
            <a:endParaRPr lang="tr-TR" dirty="0"/>
          </a:p>
          <a:p>
            <a:pPr marL="285750" indent="-285750">
              <a:buFont typeface="Arial" panose="020B0604020202020204" pitchFamily="34" charset="0"/>
              <a:buChar char="•"/>
            </a:pPr>
            <a:r>
              <a:rPr lang="en-US" dirty="0" smtClean="0"/>
              <a:t>It </a:t>
            </a:r>
            <a:r>
              <a:rPr lang="en-US" dirty="0"/>
              <a:t>is the simplest form of learning. </a:t>
            </a:r>
          </a:p>
          <a:p>
            <a:endParaRPr lang="tr-TR" dirty="0"/>
          </a:p>
          <a:p>
            <a:pPr marL="285750" indent="-285750">
              <a:buFont typeface="Arial" panose="020B0604020202020204" pitchFamily="34" charset="0"/>
              <a:buChar char="•"/>
            </a:pPr>
            <a:r>
              <a:rPr lang="en-US" dirty="0"/>
              <a:t>In this learning style</a:t>
            </a:r>
            <a:r>
              <a:rPr lang="en-US" dirty="0" smtClean="0"/>
              <a:t>,</a:t>
            </a:r>
            <a:r>
              <a:rPr lang="en-US" dirty="0"/>
              <a:t> after a while</a:t>
            </a:r>
            <a:r>
              <a:rPr lang="en-US" dirty="0" smtClean="0"/>
              <a:t> </a:t>
            </a:r>
            <a:r>
              <a:rPr lang="en-US" dirty="0"/>
              <a:t>the type and severity of the reaction shown by the animal </a:t>
            </a:r>
            <a:r>
              <a:rPr lang="en-US" dirty="0" smtClean="0"/>
              <a:t>decreases</a:t>
            </a:r>
            <a:r>
              <a:rPr lang="tr-TR" dirty="0" smtClean="0"/>
              <a:t> </a:t>
            </a:r>
            <a:r>
              <a:rPr lang="en-US" dirty="0" smtClean="0"/>
              <a:t>when </a:t>
            </a:r>
            <a:r>
              <a:rPr lang="tr-TR" dirty="0" err="1" smtClean="0"/>
              <a:t>the</a:t>
            </a:r>
            <a:r>
              <a:rPr lang="en-US" dirty="0" smtClean="0"/>
              <a:t> stimulus </a:t>
            </a:r>
            <a:r>
              <a:rPr lang="tr-TR" dirty="0" err="1" smtClean="0"/>
              <a:t>repeats</a:t>
            </a:r>
            <a:r>
              <a:rPr lang="en-US" dirty="0" smtClean="0"/>
              <a:t>.</a:t>
            </a:r>
            <a:endParaRPr lang="tr-TR" dirty="0" smtClean="0"/>
          </a:p>
          <a:p>
            <a:endParaRPr lang="tr-TR" dirty="0"/>
          </a:p>
          <a:p>
            <a:pPr marL="285750" indent="-285750">
              <a:buFont typeface="Arial" panose="020B0604020202020204" pitchFamily="34" charset="0"/>
              <a:buChar char="•"/>
            </a:pPr>
            <a:r>
              <a:rPr lang="en-US" dirty="0"/>
              <a:t>Eventually the reaction disappears completely.</a:t>
            </a:r>
          </a:p>
        </p:txBody>
      </p:sp>
    </p:spTree>
    <p:extLst>
      <p:ext uri="{BB962C8B-B14F-4D97-AF65-F5344CB8AC3E}">
        <p14:creationId xmlns:p14="http://schemas.microsoft.com/office/powerpoint/2010/main" val="346535671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İçerik Yer Tutucusu 2"/>
          <p:cNvSpPr txBox="1">
            <a:spLocks/>
          </p:cNvSpPr>
          <p:nvPr/>
        </p:nvSpPr>
        <p:spPr>
          <a:xfrm>
            <a:off x="642667" y="1834412"/>
            <a:ext cx="3179031" cy="3047981"/>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If you touch a spider's web, initially the animal will quickly move towards the touched place.</a:t>
            </a:r>
            <a:endParaRPr lang="tr-TR" dirty="0"/>
          </a:p>
          <a:p>
            <a:pPr algn="just"/>
            <a:endParaRPr lang="tr-TR" dirty="0" smtClean="0"/>
          </a:p>
          <a:p>
            <a:pPr algn="just"/>
            <a:r>
              <a:rPr lang="en-US" dirty="0"/>
              <a:t>When the same movement is repeated at regular intervals, it is seen that the reaction gradually decreases and after a while it does not react at all.</a:t>
            </a:r>
            <a:r>
              <a:rPr lang="en-US" dirty="0" smtClean="0"/>
              <a:t>	</a:t>
            </a:r>
          </a:p>
          <a:p>
            <a:endParaRPr lang="en-US" dirty="0"/>
          </a:p>
        </p:txBody>
      </p:sp>
      <p:pic>
        <p:nvPicPr>
          <p:cNvPr id="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77337" y="1275127"/>
            <a:ext cx="3502201" cy="3011980"/>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45462429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73299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68896" y="919439"/>
            <a:ext cx="3284989" cy="3275055"/>
          </a:xfrm>
          <a:prstGeom prst="rect">
            <a:avLst/>
          </a:prstGeom>
          <a:effectLst>
            <a:softEdge rad="127000"/>
          </a:effectLst>
        </p:spPr>
      </p:pic>
      <p:sp>
        <p:nvSpPr>
          <p:cNvPr id="1614" name="İçerik Yer Tutucusu 2"/>
          <p:cNvSpPr txBox="1">
            <a:spLocks/>
          </p:cNvSpPr>
          <p:nvPr/>
        </p:nvSpPr>
        <p:spPr>
          <a:xfrm>
            <a:off x="4971387" y="1285368"/>
            <a:ext cx="3362418" cy="3394472"/>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Some monkeys in the zoo are accustomed to humans. These animals do not run away when approached to their cages, they take the food given and eat it</a:t>
            </a:r>
            <a:r>
              <a:rPr lang="en-US" dirty="0" smtClean="0"/>
              <a:t>.</a:t>
            </a:r>
            <a:endParaRPr lang="tr-TR" dirty="0" smtClean="0"/>
          </a:p>
          <a:p>
            <a:endParaRPr lang="tr-TR" dirty="0"/>
          </a:p>
          <a:p>
            <a:pPr algn="just">
              <a:buFont typeface="Arial" panose="020B0604020202020204" pitchFamily="34" charset="0"/>
              <a:buChar char="•"/>
            </a:pPr>
            <a:r>
              <a:rPr lang="en-US" dirty="0"/>
              <a:t>However, such behavior is not observed in an animal of the same species living in the forest.</a:t>
            </a:r>
            <a:r>
              <a:rPr lang="en-US" dirty="0" smtClean="0"/>
              <a:t>	</a:t>
            </a:r>
          </a:p>
          <a:p>
            <a:endParaRPr lang="en-US" dirty="0"/>
          </a:p>
        </p:txBody>
      </p:sp>
    </p:spTree>
    <p:extLst>
      <p:ext uri="{BB962C8B-B14F-4D97-AF65-F5344CB8AC3E}">
        <p14:creationId xmlns:p14="http://schemas.microsoft.com/office/powerpoint/2010/main" val="58667308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İçerik Yer Tutucusu 2"/>
          <p:cNvSpPr txBox="1">
            <a:spLocks/>
          </p:cNvSpPr>
          <p:nvPr/>
        </p:nvSpPr>
        <p:spPr>
          <a:xfrm>
            <a:off x="835614" y="1516235"/>
            <a:ext cx="3200400" cy="2418202"/>
          </a:xfrm>
          <a:prstGeom prst="rect">
            <a:avLst/>
          </a:prstGeom>
          <a:noFill/>
          <a:ln>
            <a:noFill/>
          </a:ln>
          <a:effectLst>
            <a:softEdge rad="127000"/>
          </a:effectLst>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tr-TR" dirty="0" err="1" smtClean="0"/>
              <a:t>Some</a:t>
            </a:r>
            <a:r>
              <a:rPr lang="tr-TR" dirty="0" smtClean="0"/>
              <a:t> </a:t>
            </a:r>
            <a:r>
              <a:rPr lang="en-US" dirty="0" smtClean="0"/>
              <a:t>birds </a:t>
            </a:r>
            <a:r>
              <a:rPr lang="tr-TR" dirty="0" err="1" smtClean="0"/>
              <a:t>who</a:t>
            </a:r>
            <a:r>
              <a:rPr lang="tr-TR" dirty="0" smtClean="0"/>
              <a:t> </a:t>
            </a:r>
            <a:r>
              <a:rPr lang="en-US" dirty="0" smtClean="0"/>
              <a:t>liv</a:t>
            </a:r>
            <a:r>
              <a:rPr lang="tr-TR" dirty="0" smtClean="0"/>
              <a:t>es</a:t>
            </a:r>
            <a:r>
              <a:rPr lang="en-US" dirty="0" smtClean="0"/>
              <a:t> </a:t>
            </a:r>
            <a:r>
              <a:rPr lang="en-US" dirty="0"/>
              <a:t>on the side of the road where many vehicles pass, </a:t>
            </a:r>
            <a:r>
              <a:rPr lang="tr-TR" dirty="0" err="1" smtClean="0"/>
              <a:t>decreases</a:t>
            </a:r>
            <a:r>
              <a:rPr lang="tr-TR" dirty="0" smtClean="0"/>
              <a:t> </a:t>
            </a:r>
            <a:r>
              <a:rPr lang="tr-TR" dirty="0" err="1" smtClean="0"/>
              <a:t>and</a:t>
            </a:r>
            <a:r>
              <a:rPr lang="tr-TR" dirty="0" smtClean="0"/>
              <a:t> </a:t>
            </a:r>
            <a:r>
              <a:rPr lang="tr-TR" dirty="0" err="1" smtClean="0"/>
              <a:t>than</a:t>
            </a:r>
            <a:r>
              <a:rPr lang="tr-TR" dirty="0" smtClean="0"/>
              <a:t> </a:t>
            </a:r>
            <a:r>
              <a:rPr lang="tr-TR" dirty="0" err="1" smtClean="0"/>
              <a:t>loose</a:t>
            </a:r>
            <a:r>
              <a:rPr lang="tr-TR" dirty="0" smtClean="0"/>
              <a:t> </a:t>
            </a:r>
            <a:r>
              <a:rPr lang="tr-TR" dirty="0" err="1" smtClean="0"/>
              <a:t>their</a:t>
            </a:r>
            <a:r>
              <a:rPr lang="en-US" dirty="0" smtClean="0"/>
              <a:t> </a:t>
            </a:r>
            <a:r>
              <a:rPr lang="en-US" dirty="0"/>
              <a:t>reaction to the noise </a:t>
            </a:r>
            <a:r>
              <a:rPr lang="en-US" dirty="0" smtClean="0"/>
              <a:t>over </a:t>
            </a:r>
            <a:r>
              <a:rPr lang="en-US" dirty="0"/>
              <a:t>time and does not run away when the car arrives</a:t>
            </a:r>
            <a:r>
              <a:rPr lang="en-US" dirty="0" smtClean="0"/>
              <a:t>.</a:t>
            </a:r>
            <a:endParaRPr lang="tr-TR" dirty="0" smtClean="0"/>
          </a:p>
          <a:p>
            <a:pPr marL="152400" indent="0">
              <a:buNone/>
            </a:pPr>
            <a:r>
              <a:rPr lang="en-US" dirty="0" smtClean="0"/>
              <a:t>	</a:t>
            </a:r>
          </a:p>
          <a:p>
            <a:pPr algn="just"/>
            <a:r>
              <a:rPr lang="en-US" dirty="0"/>
              <a:t>In habituation, animals learn not to react to stimuli that are not harmful to them. This prevents the creature from showing unnecessary behavior in the face of a warning.</a:t>
            </a: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88024" y="1188431"/>
            <a:ext cx="3888432" cy="2916324"/>
          </a:xfrm>
          <a:prstGeom prst="rect">
            <a:avLst/>
          </a:prstGeom>
          <a:noFill/>
          <a:ln>
            <a:noFill/>
          </a:ln>
          <a:effectLst>
            <a:outerShdw dist="35921" dir="2700000" algn="ctr" rotWithShape="0">
              <a:schemeClr val="bg2"/>
            </a:outerShdw>
            <a:softEdge rad="1270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61166509"/>
      </p:ext>
    </p:extLst>
  </p:cSld>
  <p:clrMapOvr>
    <a:masterClrMapping/>
  </p:clrMapOvr>
  <p:timing>
    <p:tnLst>
      <p:par>
        <p:cTn id="1" dur="indefinite" restart="never" nodeType="tmRoot"/>
      </p:par>
    </p:tnLst>
  </p:timing>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14650</TotalTime>
  <Words>899</Words>
  <Application>Microsoft Office PowerPoint</Application>
  <PresentationFormat>Ekran Gösterisi (16:9)</PresentationFormat>
  <Paragraphs>112</Paragraphs>
  <Slides>19</Slides>
  <Notes>19</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19</vt:i4>
      </vt:variant>
    </vt:vector>
  </HeadingPairs>
  <TitlesOfParts>
    <vt:vector size="24" baseType="lpstr">
      <vt:lpstr>Arial</vt:lpstr>
      <vt:lpstr>Pangolin</vt:lpstr>
      <vt:lpstr>Karla</vt:lpstr>
      <vt:lpstr>Livvic</vt:lpstr>
      <vt:lpstr>Doodle World Wildlife Day by Slidesgo</vt:lpstr>
      <vt:lpstr>Wild Animal Behaviors </vt:lpstr>
      <vt:lpstr>2. LEARNED BEHAVIORS</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Etkin</cp:lastModifiedBy>
  <cp:revision>91</cp:revision>
  <dcterms:modified xsi:type="dcterms:W3CDTF">2022-03-22T12:25:36Z</dcterms:modified>
</cp:coreProperties>
</file>