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Lst>
  <p:notesMasterIdLst>
    <p:notesMasterId r:id="rId19"/>
  </p:notesMasterIdLst>
  <p:sldIdLst>
    <p:sldId id="838" r:id="rId2"/>
    <p:sldId id="839" r:id="rId3"/>
    <p:sldId id="840" r:id="rId4"/>
    <p:sldId id="841" r:id="rId5"/>
    <p:sldId id="799" r:id="rId6"/>
    <p:sldId id="804" r:id="rId7"/>
    <p:sldId id="805" r:id="rId8"/>
    <p:sldId id="842" r:id="rId9"/>
    <p:sldId id="807" r:id="rId10"/>
    <p:sldId id="808" r:id="rId11"/>
    <p:sldId id="809" r:id="rId12"/>
    <p:sldId id="810" r:id="rId13"/>
    <p:sldId id="811" r:id="rId14"/>
    <p:sldId id="812" r:id="rId15"/>
    <p:sldId id="813" r:id="rId16"/>
    <p:sldId id="814" r:id="rId17"/>
    <p:sldId id="837" r:id="rId18"/>
  </p:sldIdLst>
  <p:sldSz cx="9144000" cy="5143500" type="screen16x9"/>
  <p:notesSz cx="6858000" cy="9144000"/>
  <p:embeddedFontLst>
    <p:embeddedFont>
      <p:font typeface="Karla" pitchFamily="2" charset="-94"/>
      <p:regular r:id="rId20"/>
    </p:embeddedFont>
    <p:embeddedFont>
      <p:font typeface="Livvic" pitchFamily="2" charset="-94"/>
      <p:regular r:id="rId21"/>
      <p:bold r:id="rId22"/>
      <p:italic r:id="rId23"/>
      <p:boldItalic r:id="rId24"/>
    </p:embeddedFont>
    <p:embeddedFont>
      <p:font typeface="Pangolin" panose="020B0604020202020204" charset="-94"/>
      <p:regular r:id="rId2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7F1E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E3B4B0-1B62-4D6B-9856-71B32C4E76D6}">
  <a:tblStyle styleId="{9FE3B4B0-1B62-4D6B-9856-71B32C4E76D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420" autoAdjust="0"/>
    <p:restoredTop sz="94660"/>
  </p:normalViewPr>
  <p:slideViewPr>
    <p:cSldViewPr snapToGrid="0">
      <p:cViewPr>
        <p:scale>
          <a:sx n="100" d="100"/>
          <a:sy n="100" d="100"/>
        </p:scale>
        <p:origin x="1003" y="115"/>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presProps" Target="presProps.xml"/><Relationship Id="rId3" Type="http://schemas.openxmlformats.org/officeDocument/2006/relationships/slide" Target="slides/slide2.xml"/><Relationship Id="rId21" Type="http://schemas.openxmlformats.org/officeDocument/2006/relationships/font" Target="fonts/font2.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6.fntdata"/><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font" Target="fonts/font1.fntdata"/><Relationship Id="rId29"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5.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4.fntdata"/><Relationship Id="rId28"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3.fntdata"/><Relationship Id="rId27"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6826565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9424664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170780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054161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4865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2796306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182612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4965014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8023234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735047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1649141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243851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06"/>
        <p:cNvGrpSpPr/>
        <p:nvPr/>
      </p:nvGrpSpPr>
      <p:grpSpPr>
        <a:xfrm>
          <a:off x="0" y="0"/>
          <a:ext cx="0" cy="0"/>
          <a:chOff x="0" y="0"/>
          <a:chExt cx="0" cy="0"/>
        </a:xfrm>
      </p:grpSpPr>
      <p:grpSp>
        <p:nvGrpSpPr>
          <p:cNvPr id="3407" name="Google Shape;3407;p4"/>
          <p:cNvGrpSpPr/>
          <p:nvPr/>
        </p:nvGrpSpPr>
        <p:grpSpPr>
          <a:xfrm rot="2855698">
            <a:off x="-481655" y="4062892"/>
            <a:ext cx="962823" cy="143967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4"/>
          <p:cNvGrpSpPr/>
          <p:nvPr/>
        </p:nvGrpSpPr>
        <p:grpSpPr>
          <a:xfrm rot="-7755976">
            <a:off x="7562149" y="-838089"/>
            <a:ext cx="1727792" cy="2069695"/>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8" name="Google Shape;4088;p4"/>
          <p:cNvSpPr txBox="1">
            <a:spLocks noGrp="1"/>
          </p:cNvSpPr>
          <p:nvPr>
            <p:ph type="body" idx="1"/>
          </p:nvPr>
        </p:nvSpPr>
        <p:spPr>
          <a:xfrm>
            <a:off x="713100" y="1147950"/>
            <a:ext cx="7809000" cy="35295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Karla"/>
              <a:buChar char="●"/>
              <a:defRPr sz="1200"/>
            </a:lvl1pPr>
            <a:lvl2pPr marL="914400" lvl="1" indent="-304800" rtl="0">
              <a:spcBef>
                <a:spcPts val="0"/>
              </a:spcBef>
              <a:spcAft>
                <a:spcPts val="0"/>
              </a:spcAft>
              <a:buSzPts val="1200"/>
              <a:buFont typeface="Karla"/>
              <a:buChar char="○"/>
              <a:defRPr sz="1200"/>
            </a:lvl2pPr>
            <a:lvl3pPr marL="1371600" lvl="2" indent="-304800" rtl="0">
              <a:spcBef>
                <a:spcPts val="0"/>
              </a:spcBef>
              <a:spcAft>
                <a:spcPts val="0"/>
              </a:spcAft>
              <a:buSzPts val="1200"/>
              <a:buFont typeface="Karla"/>
              <a:buChar char="■"/>
              <a:defRPr sz="1200"/>
            </a:lvl3pPr>
            <a:lvl4pPr marL="1828800" lvl="3" indent="-304800" rtl="0">
              <a:spcBef>
                <a:spcPts val="0"/>
              </a:spcBef>
              <a:spcAft>
                <a:spcPts val="0"/>
              </a:spcAft>
              <a:buSzPts val="1200"/>
              <a:buFont typeface="Karla"/>
              <a:buChar char="●"/>
              <a:defRPr sz="1200"/>
            </a:lvl4pPr>
            <a:lvl5pPr marL="2286000" lvl="4" indent="-304800" rtl="0">
              <a:spcBef>
                <a:spcPts val="0"/>
              </a:spcBef>
              <a:spcAft>
                <a:spcPts val="0"/>
              </a:spcAft>
              <a:buSzPts val="1200"/>
              <a:buFont typeface="Karla"/>
              <a:buChar char="○"/>
              <a:defRPr sz="1200"/>
            </a:lvl5pPr>
            <a:lvl6pPr marL="2743200" lvl="5" indent="-304800" rtl="0">
              <a:spcBef>
                <a:spcPts val="0"/>
              </a:spcBef>
              <a:spcAft>
                <a:spcPts val="0"/>
              </a:spcAft>
              <a:buSzPts val="1200"/>
              <a:buFont typeface="Karla"/>
              <a:buChar char="■"/>
              <a:defRPr sz="1200"/>
            </a:lvl6pPr>
            <a:lvl7pPr marL="3200400" lvl="6" indent="-304800" rtl="0">
              <a:spcBef>
                <a:spcPts val="0"/>
              </a:spcBef>
              <a:spcAft>
                <a:spcPts val="0"/>
              </a:spcAft>
              <a:buSzPts val="1200"/>
              <a:buFont typeface="Karla"/>
              <a:buChar char="●"/>
              <a:defRPr sz="1200"/>
            </a:lvl7pPr>
            <a:lvl8pPr marL="3657600" lvl="7" indent="-304800" rtl="0">
              <a:spcBef>
                <a:spcPts val="0"/>
              </a:spcBef>
              <a:spcAft>
                <a:spcPts val="0"/>
              </a:spcAft>
              <a:buSzPts val="1200"/>
              <a:buFont typeface="Karla"/>
              <a:buChar char="○"/>
              <a:defRPr sz="1200"/>
            </a:lvl8pPr>
            <a:lvl9pPr marL="4114800" lvl="8" indent="-304800" rtl="0">
              <a:spcBef>
                <a:spcPts val="0"/>
              </a:spcBef>
              <a:spcAft>
                <a:spcPts val="0"/>
              </a:spcAft>
              <a:buSzPts val="1200"/>
              <a:buFont typeface="Karla"/>
              <a:buChar char="■"/>
              <a:defRPr sz="1200"/>
            </a:lvl9pPr>
          </a:lstStyle>
          <a:p>
            <a:endParaRPr/>
          </a:p>
        </p:txBody>
      </p:sp>
      <p:sp>
        <p:nvSpPr>
          <p:cNvPr id="4089" name="Google Shape;4089;p4"/>
          <p:cNvSpPr txBox="1">
            <a:spLocks noGrp="1"/>
          </p:cNvSpPr>
          <p:nvPr>
            <p:ph type="title"/>
          </p:nvPr>
        </p:nvSpPr>
        <p:spPr>
          <a:xfrm>
            <a:off x="713100" y="4523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5093400" y="1363150"/>
            <a:ext cx="33375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5093400" y="2530789"/>
            <a:ext cx="3337500" cy="1216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a:lvl1pPr>
            <a:lvl2pPr lvl="1" rtl="0">
              <a:spcBef>
                <a:spcPts val="0"/>
              </a:spcBef>
              <a:spcAft>
                <a:spcPts val="0"/>
              </a:spcAft>
              <a:buNone/>
              <a:defRPr sz="1600" b="1"/>
            </a:lvl2pPr>
            <a:lvl3pPr lvl="2" rtl="0">
              <a:spcBef>
                <a:spcPts val="0"/>
              </a:spcBef>
              <a:spcAft>
                <a:spcPts val="0"/>
              </a:spcAft>
              <a:buNone/>
              <a:defRPr sz="1600" b="1"/>
            </a:lvl3pPr>
            <a:lvl4pPr lvl="3" rtl="0">
              <a:spcBef>
                <a:spcPts val="0"/>
              </a:spcBef>
              <a:spcAft>
                <a:spcPts val="0"/>
              </a:spcAft>
              <a:buNone/>
              <a:defRPr sz="1600" b="1"/>
            </a:lvl4pPr>
            <a:lvl5pPr lvl="4" rtl="0">
              <a:spcBef>
                <a:spcPts val="0"/>
              </a:spcBef>
              <a:spcAft>
                <a:spcPts val="0"/>
              </a:spcAft>
              <a:buNone/>
              <a:defRPr sz="1600" b="1"/>
            </a:lvl5pPr>
            <a:lvl6pPr lvl="5" rtl="0">
              <a:spcBef>
                <a:spcPts val="0"/>
              </a:spcBef>
              <a:spcAft>
                <a:spcPts val="0"/>
              </a:spcAft>
              <a:buNone/>
              <a:defRPr sz="1600" b="1"/>
            </a:lvl6pPr>
            <a:lvl7pPr lvl="6" rtl="0">
              <a:spcBef>
                <a:spcPts val="0"/>
              </a:spcBef>
              <a:spcAft>
                <a:spcPts val="0"/>
              </a:spcAft>
              <a:buNone/>
              <a:defRPr sz="1600" b="1"/>
            </a:lvl7pPr>
            <a:lvl8pPr lvl="7" rtl="0">
              <a:spcBef>
                <a:spcPts val="0"/>
              </a:spcBef>
              <a:spcAft>
                <a:spcPts val="0"/>
              </a:spcAft>
              <a:buNone/>
              <a:defRPr sz="1600" b="1"/>
            </a:lvl8pPr>
            <a:lvl9pPr lvl="8" rtl="0">
              <a:spcBef>
                <a:spcPts val="0"/>
              </a:spcBef>
              <a:spcAft>
                <a:spcPts val="0"/>
              </a:spcAft>
              <a:buNone/>
              <a:defRPr sz="1600" b="1"/>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hank you">
  <p:cSld name="CUSTOM_3">
    <p:spTree>
      <p:nvGrpSpPr>
        <p:cNvPr id="1" name="Shape 23618"/>
        <p:cNvGrpSpPr/>
        <p:nvPr/>
      </p:nvGrpSpPr>
      <p:grpSpPr>
        <a:xfrm>
          <a:off x="0" y="0"/>
          <a:ext cx="0" cy="0"/>
          <a:chOff x="0" y="0"/>
          <a:chExt cx="0" cy="0"/>
        </a:xfrm>
      </p:grpSpPr>
      <p:sp>
        <p:nvSpPr>
          <p:cNvPr id="23619" name="Google Shape;23619;p31"/>
          <p:cNvSpPr txBox="1"/>
          <p:nvPr/>
        </p:nvSpPr>
        <p:spPr>
          <a:xfrm>
            <a:off x="5531850" y="2963000"/>
            <a:ext cx="2587500" cy="1157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Livvic"/>
                <a:ea typeface="Livvic"/>
                <a:cs typeface="Livvic"/>
                <a:sym typeface="Livvic"/>
              </a:rPr>
              <a:t>CREDITS: This presentation template was created by </a:t>
            </a:r>
            <a:r>
              <a:rPr lang="en" sz="12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200">
                <a:solidFill>
                  <a:schemeClr val="dk1"/>
                </a:solidFill>
                <a:latin typeface="Livvic"/>
                <a:ea typeface="Livvic"/>
                <a:cs typeface="Livvic"/>
                <a:sym typeface="Livvic"/>
              </a:rPr>
              <a:t>, including icons by </a:t>
            </a:r>
            <a:r>
              <a:rPr lang="en" sz="12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200">
                <a:solidFill>
                  <a:schemeClr val="dk1"/>
                </a:solidFill>
                <a:latin typeface="Livvic"/>
                <a:ea typeface="Livvic"/>
                <a:cs typeface="Livvic"/>
                <a:sym typeface="Livvic"/>
              </a:rPr>
              <a:t>, and infographics &amp; images by </a:t>
            </a:r>
            <a:r>
              <a:rPr lang="en" sz="12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200" b="1">
                <a:solidFill>
                  <a:schemeClr val="dk1"/>
                </a:solidFill>
                <a:latin typeface="Livvic"/>
                <a:ea typeface="Livvic"/>
                <a:cs typeface="Livvic"/>
                <a:sym typeface="Livvic"/>
              </a:rPr>
              <a:t> </a:t>
            </a:r>
            <a:endParaRPr sz="12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447725" y="2036248"/>
            <a:ext cx="3218700" cy="11064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lvl1pPr>
            <a:lvl2pPr lvl="1" rtl="0">
              <a:spcBef>
                <a:spcPts val="0"/>
              </a:spcBef>
              <a:spcAft>
                <a:spcPts val="0"/>
              </a:spcAft>
              <a:buNone/>
              <a:defRPr sz="4800">
                <a:solidFill>
                  <a:schemeClr val="lt1"/>
                </a:solidFill>
              </a:defRPr>
            </a:lvl2pPr>
            <a:lvl3pPr lvl="2" rtl="0">
              <a:spcBef>
                <a:spcPts val="0"/>
              </a:spcBef>
              <a:spcAft>
                <a:spcPts val="0"/>
              </a:spcAft>
              <a:buNone/>
              <a:defRPr sz="4800">
                <a:solidFill>
                  <a:schemeClr val="lt1"/>
                </a:solidFill>
              </a:defRPr>
            </a:lvl3pPr>
            <a:lvl4pPr lvl="3" rtl="0">
              <a:spcBef>
                <a:spcPts val="0"/>
              </a:spcBef>
              <a:spcAft>
                <a:spcPts val="0"/>
              </a:spcAft>
              <a:buNone/>
              <a:defRPr sz="4800">
                <a:solidFill>
                  <a:schemeClr val="lt1"/>
                </a:solidFill>
              </a:defRPr>
            </a:lvl4pPr>
            <a:lvl5pPr lvl="4" rtl="0">
              <a:spcBef>
                <a:spcPts val="0"/>
              </a:spcBef>
              <a:spcAft>
                <a:spcPts val="0"/>
              </a:spcAft>
              <a:buNone/>
              <a:defRPr sz="4800">
                <a:solidFill>
                  <a:schemeClr val="lt1"/>
                </a:solidFill>
              </a:defRPr>
            </a:lvl5pPr>
            <a:lvl6pPr lvl="5" rtl="0">
              <a:spcBef>
                <a:spcPts val="0"/>
              </a:spcBef>
              <a:spcAft>
                <a:spcPts val="0"/>
              </a:spcAft>
              <a:buNone/>
              <a:defRPr sz="4800">
                <a:solidFill>
                  <a:schemeClr val="lt1"/>
                </a:solidFill>
              </a:defRPr>
            </a:lvl6pPr>
            <a:lvl7pPr lvl="6" rtl="0">
              <a:spcBef>
                <a:spcPts val="0"/>
              </a:spcBef>
              <a:spcAft>
                <a:spcPts val="0"/>
              </a:spcAft>
              <a:buNone/>
              <a:defRPr sz="4800">
                <a:solidFill>
                  <a:schemeClr val="lt1"/>
                </a:solidFill>
              </a:defRPr>
            </a:lvl7pPr>
            <a:lvl8pPr lvl="7" rtl="0">
              <a:spcBef>
                <a:spcPts val="0"/>
              </a:spcBef>
              <a:spcAft>
                <a:spcPts val="0"/>
              </a:spcAft>
              <a:buNone/>
              <a:defRPr sz="4800">
                <a:solidFill>
                  <a:schemeClr val="lt1"/>
                </a:solidFill>
              </a:defRPr>
            </a:lvl8pPr>
            <a:lvl9pPr lvl="8" rtl="0">
              <a:spcBef>
                <a:spcPts val="0"/>
              </a:spcBef>
              <a:spcAft>
                <a:spcPts val="0"/>
              </a:spcAft>
              <a:buNone/>
              <a:defRPr sz="4800">
                <a:solidFill>
                  <a:schemeClr val="lt1"/>
                </a:solidFill>
              </a:defRPr>
            </a:lvl9pPr>
          </a:lstStyle>
          <a:p>
            <a:endParaRPr/>
          </a:p>
        </p:txBody>
      </p:sp>
      <p:sp>
        <p:nvSpPr>
          <p:cNvPr id="23621" name="Google Shape;23621;p31"/>
          <p:cNvSpPr txBox="1">
            <a:spLocks noGrp="1"/>
          </p:cNvSpPr>
          <p:nvPr>
            <p:ph type="subTitle" idx="1"/>
          </p:nvPr>
        </p:nvSpPr>
        <p:spPr>
          <a:xfrm>
            <a:off x="5531850" y="528900"/>
            <a:ext cx="2404800" cy="832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latin typeface="Pangolin"/>
                <a:ea typeface="Pangolin"/>
                <a:cs typeface="Pangolin"/>
                <a:sym typeface="Pangolin"/>
              </a:defRPr>
            </a:lvl1pPr>
            <a:lvl2pPr lvl="1" rtl="0">
              <a:spcBef>
                <a:spcPts val="0"/>
              </a:spcBef>
              <a:spcAft>
                <a:spcPts val="0"/>
              </a:spcAft>
              <a:buNone/>
              <a:defRPr sz="2000">
                <a:latin typeface="Pangolin"/>
                <a:ea typeface="Pangolin"/>
                <a:cs typeface="Pangolin"/>
                <a:sym typeface="Pangolin"/>
              </a:defRPr>
            </a:lvl2pPr>
            <a:lvl3pPr lvl="2" rtl="0">
              <a:spcBef>
                <a:spcPts val="0"/>
              </a:spcBef>
              <a:spcAft>
                <a:spcPts val="0"/>
              </a:spcAft>
              <a:buNone/>
              <a:defRPr sz="2000">
                <a:latin typeface="Pangolin"/>
                <a:ea typeface="Pangolin"/>
                <a:cs typeface="Pangolin"/>
                <a:sym typeface="Pangolin"/>
              </a:defRPr>
            </a:lvl3pPr>
            <a:lvl4pPr lvl="3" rtl="0">
              <a:spcBef>
                <a:spcPts val="0"/>
              </a:spcBef>
              <a:spcAft>
                <a:spcPts val="0"/>
              </a:spcAft>
              <a:buNone/>
              <a:defRPr sz="2000">
                <a:latin typeface="Pangolin"/>
                <a:ea typeface="Pangolin"/>
                <a:cs typeface="Pangolin"/>
                <a:sym typeface="Pangolin"/>
              </a:defRPr>
            </a:lvl4pPr>
            <a:lvl5pPr lvl="4" rtl="0">
              <a:spcBef>
                <a:spcPts val="0"/>
              </a:spcBef>
              <a:spcAft>
                <a:spcPts val="0"/>
              </a:spcAft>
              <a:buNone/>
              <a:defRPr sz="2000">
                <a:latin typeface="Pangolin"/>
                <a:ea typeface="Pangolin"/>
                <a:cs typeface="Pangolin"/>
                <a:sym typeface="Pangolin"/>
              </a:defRPr>
            </a:lvl5pPr>
            <a:lvl6pPr lvl="5" rtl="0">
              <a:spcBef>
                <a:spcPts val="0"/>
              </a:spcBef>
              <a:spcAft>
                <a:spcPts val="0"/>
              </a:spcAft>
              <a:buNone/>
              <a:defRPr sz="2000">
                <a:latin typeface="Pangolin"/>
                <a:ea typeface="Pangolin"/>
                <a:cs typeface="Pangolin"/>
                <a:sym typeface="Pangolin"/>
              </a:defRPr>
            </a:lvl6pPr>
            <a:lvl7pPr lvl="6" rtl="0">
              <a:spcBef>
                <a:spcPts val="0"/>
              </a:spcBef>
              <a:spcAft>
                <a:spcPts val="0"/>
              </a:spcAft>
              <a:buNone/>
              <a:defRPr sz="2000">
                <a:latin typeface="Pangolin"/>
                <a:ea typeface="Pangolin"/>
                <a:cs typeface="Pangolin"/>
                <a:sym typeface="Pangolin"/>
              </a:defRPr>
            </a:lvl7pPr>
            <a:lvl8pPr lvl="7" rtl="0">
              <a:spcBef>
                <a:spcPts val="0"/>
              </a:spcBef>
              <a:spcAft>
                <a:spcPts val="0"/>
              </a:spcAft>
              <a:buNone/>
              <a:defRPr sz="2000">
                <a:latin typeface="Pangolin"/>
                <a:ea typeface="Pangolin"/>
                <a:cs typeface="Pangolin"/>
                <a:sym typeface="Pangolin"/>
              </a:defRPr>
            </a:lvl8pPr>
            <a:lvl9pPr lvl="8" rtl="0">
              <a:spcBef>
                <a:spcPts val="0"/>
              </a:spcBef>
              <a:spcAft>
                <a:spcPts val="0"/>
              </a:spcAft>
              <a:buNone/>
              <a:defRPr sz="2000">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5531850" y="1358100"/>
            <a:ext cx="2587800" cy="832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23623"/>
        <p:cNvGrpSpPr/>
        <p:nvPr/>
      </p:nvGrpSpPr>
      <p:grpSpPr>
        <a:xfrm>
          <a:off x="0" y="0"/>
          <a:ext cx="0" cy="0"/>
          <a:chOff x="0" y="0"/>
          <a:chExt cx="0" cy="0"/>
        </a:xfrm>
      </p:grpSpPr>
      <p:grpSp>
        <p:nvGrpSpPr>
          <p:cNvPr id="23624" name="Google Shape;23624;p32"/>
          <p:cNvGrpSpPr/>
          <p:nvPr/>
        </p:nvGrpSpPr>
        <p:grpSpPr>
          <a:xfrm rot="4104748">
            <a:off x="778888" y="3800389"/>
            <a:ext cx="855475" cy="2126022"/>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32"/>
          <p:cNvGrpSpPr/>
          <p:nvPr/>
        </p:nvGrpSpPr>
        <p:grpSpPr>
          <a:xfrm rot="-4707076">
            <a:off x="-229050" y="3868270"/>
            <a:ext cx="1341864" cy="1352567"/>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4" name="Google Shape;23934;p32"/>
          <p:cNvGrpSpPr/>
          <p:nvPr/>
        </p:nvGrpSpPr>
        <p:grpSpPr>
          <a:xfrm rot="2733277">
            <a:off x="66161" y="3253428"/>
            <a:ext cx="343396" cy="721918"/>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8" name="Google Shape;24028;p32"/>
          <p:cNvGrpSpPr/>
          <p:nvPr/>
        </p:nvGrpSpPr>
        <p:grpSpPr>
          <a:xfrm rot="-6436084" flipH="1">
            <a:off x="8312753" y="444146"/>
            <a:ext cx="493951" cy="630340"/>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2" name="Google Shape;24122;p32"/>
          <p:cNvGrpSpPr/>
          <p:nvPr/>
        </p:nvGrpSpPr>
        <p:grpSpPr>
          <a:xfrm rot="-6708193" flipH="1">
            <a:off x="6925973" y="-407060"/>
            <a:ext cx="1342021" cy="1353564"/>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24287"/>
        <p:cNvGrpSpPr/>
        <p:nvPr/>
      </p:nvGrpSpPr>
      <p:grpSpPr>
        <a:xfrm>
          <a:off x="0" y="0"/>
          <a:ext cx="0" cy="0"/>
          <a:chOff x="0" y="0"/>
          <a:chExt cx="0" cy="0"/>
        </a:xfrm>
      </p:grpSpPr>
      <p:grpSp>
        <p:nvGrpSpPr>
          <p:cNvPr id="24288" name="Google Shape;24288;p33"/>
          <p:cNvGrpSpPr/>
          <p:nvPr/>
        </p:nvGrpSpPr>
        <p:grpSpPr>
          <a:xfrm rot="-8099870">
            <a:off x="8363525" y="-83978"/>
            <a:ext cx="855478" cy="2125961"/>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3" name="Google Shape;24433;p33"/>
          <p:cNvGrpSpPr/>
          <p:nvPr/>
        </p:nvGrpSpPr>
        <p:grpSpPr>
          <a:xfrm rot="-4222989">
            <a:off x="532966" y="3022705"/>
            <a:ext cx="493916" cy="629833"/>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7" name="Google Shape;24527;p33"/>
          <p:cNvGrpSpPr/>
          <p:nvPr/>
        </p:nvGrpSpPr>
        <p:grpSpPr>
          <a:xfrm rot="-3951173">
            <a:off x="-192427" y="3849681"/>
            <a:ext cx="1341857" cy="1352560"/>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2" name="Google Shape;24692;p33"/>
          <p:cNvGrpSpPr/>
          <p:nvPr/>
        </p:nvGrpSpPr>
        <p:grpSpPr>
          <a:xfrm rot="-6899375">
            <a:off x="7208511" y="-903135"/>
            <a:ext cx="632425" cy="1859063"/>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4" name="Google Shape;24944;p33"/>
          <p:cNvGrpSpPr/>
          <p:nvPr/>
        </p:nvGrpSpPr>
        <p:grpSpPr>
          <a:xfrm rot="-9406349">
            <a:off x="7483579" y="-665998"/>
            <a:ext cx="1567105" cy="1877273"/>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25426"/>
        <p:cNvGrpSpPr/>
        <p:nvPr/>
      </p:nvGrpSpPr>
      <p:grpSpPr>
        <a:xfrm>
          <a:off x="0" y="0"/>
          <a:ext cx="0" cy="0"/>
          <a:chOff x="0" y="0"/>
          <a:chExt cx="0" cy="0"/>
        </a:xfrm>
      </p:grpSpPr>
      <p:grpSp>
        <p:nvGrpSpPr>
          <p:cNvPr id="25427" name="Google Shape;25427;p34"/>
          <p:cNvGrpSpPr/>
          <p:nvPr/>
        </p:nvGrpSpPr>
        <p:grpSpPr>
          <a:xfrm rot="8100000">
            <a:off x="7290915" y="-558984"/>
            <a:ext cx="1557440" cy="1865695"/>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9" name="Google Shape;25909;p34"/>
          <p:cNvGrpSpPr/>
          <p:nvPr/>
        </p:nvGrpSpPr>
        <p:grpSpPr>
          <a:xfrm rot="938236">
            <a:off x="-342368" y="1718528"/>
            <a:ext cx="795358" cy="1014260"/>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3" name="Google Shape;26003;p34"/>
          <p:cNvGrpSpPr/>
          <p:nvPr/>
        </p:nvGrpSpPr>
        <p:grpSpPr>
          <a:xfrm rot="2938522">
            <a:off x="700260" y="1589759"/>
            <a:ext cx="352730" cy="741593"/>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300" y="452325"/>
            <a:ext cx="77034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50" r:id="rId1"/>
    <p:sldLayoutId id="2147483658" r:id="rId2"/>
    <p:sldLayoutId id="2147483669" r:id="rId3"/>
    <p:sldLayoutId id="2147483677" r:id="rId4"/>
    <p:sldLayoutId id="2147483678" r:id="rId5"/>
    <p:sldLayoutId id="2147483679" r:id="rId6"/>
    <p:sldLayoutId id="2147483680" r:id="rId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xml"/><Relationship Id="rId1" Type="http://schemas.openxmlformats.org/officeDocument/2006/relationships/slideLayout" Target="../slideLayouts/slideLayout3.xml"/><Relationship Id="rId4" Type="http://schemas.openxmlformats.org/officeDocument/2006/relationships/image" Target="../media/image14.png"/></Relationships>
</file>

<file path=ppt/slides/_rels/slide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1.xml"/><Relationship Id="rId5" Type="http://schemas.openxmlformats.org/officeDocument/2006/relationships/image" Target="../media/image7.png"/><Relationship Id="rId4" Type="http://schemas.openxmlformats.org/officeDocument/2006/relationships/image" Target="../media/image6.png"/></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xml"/><Relationship Id="rId1" Type="http://schemas.openxmlformats.org/officeDocument/2006/relationships/slideLayout" Target="../slideLayouts/slideLayout3.xml"/><Relationship Id="rId4" Type="http://schemas.openxmlformats.org/officeDocument/2006/relationships/image" Target="../media/image9.png"/></Relationships>
</file>

<file path=ppt/slides/_rels/slide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etin Yer Tutucusu 1">
            <a:extLst>
              <a:ext uri="{FF2B5EF4-FFF2-40B4-BE49-F238E27FC236}">
                <a16:creationId xmlns:a16="http://schemas.microsoft.com/office/drawing/2014/main" id="{305F8BE2-E9E8-F78F-D479-C014A822D803}"/>
              </a:ext>
            </a:extLst>
          </p:cNvPr>
          <p:cNvSpPr>
            <a:spLocks noGrp="1"/>
          </p:cNvSpPr>
          <p:nvPr>
            <p:ph type="body" idx="1"/>
          </p:nvPr>
        </p:nvSpPr>
        <p:spPr/>
        <p:txBody>
          <a:bodyPr/>
          <a:lstStyle/>
          <a:p>
            <a:endParaRPr lang="tr-TR"/>
          </a:p>
        </p:txBody>
      </p:sp>
      <p:sp>
        <p:nvSpPr>
          <p:cNvPr id="3" name="Başlık 2">
            <a:extLst>
              <a:ext uri="{FF2B5EF4-FFF2-40B4-BE49-F238E27FC236}">
                <a16:creationId xmlns:a16="http://schemas.microsoft.com/office/drawing/2014/main" id="{3962AD9C-C5A5-C135-9EFF-E28635EBD0E0}"/>
              </a:ext>
            </a:extLst>
          </p:cNvPr>
          <p:cNvSpPr>
            <a:spLocks noGrp="1"/>
          </p:cNvSpPr>
          <p:nvPr>
            <p:ph type="title"/>
          </p:nvPr>
        </p:nvSpPr>
        <p:spPr/>
        <p:txBody>
          <a:bodyPr/>
          <a:lstStyle/>
          <a:p>
            <a:endParaRPr lang="tr-TR"/>
          </a:p>
        </p:txBody>
      </p:sp>
      <p:pic>
        <p:nvPicPr>
          <p:cNvPr id="5" name="Resim 4">
            <a:extLst>
              <a:ext uri="{FF2B5EF4-FFF2-40B4-BE49-F238E27FC236}">
                <a16:creationId xmlns:a16="http://schemas.microsoft.com/office/drawing/2014/main" id="{2CEA0567-BAFB-6570-A214-ECD731CC3107}"/>
              </a:ext>
            </a:extLst>
          </p:cNvPr>
          <p:cNvPicPr>
            <a:picLocks noChangeAspect="1"/>
          </p:cNvPicPr>
          <p:nvPr/>
        </p:nvPicPr>
        <p:blipFill>
          <a:blip r:embed="rId2"/>
          <a:stretch>
            <a:fillRect/>
          </a:stretch>
        </p:blipFill>
        <p:spPr>
          <a:xfrm>
            <a:off x="0" y="33870"/>
            <a:ext cx="9144000" cy="5075759"/>
          </a:xfrm>
          <a:prstGeom prst="rect">
            <a:avLst/>
          </a:prstGeom>
        </p:spPr>
      </p:pic>
    </p:spTree>
    <p:extLst>
      <p:ext uri="{BB962C8B-B14F-4D97-AF65-F5344CB8AC3E}">
        <p14:creationId xmlns:p14="http://schemas.microsoft.com/office/powerpoint/2010/main" val="268148661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2" name="Dikdörtgen 1"/>
          <p:cNvSpPr/>
          <p:nvPr/>
        </p:nvSpPr>
        <p:spPr>
          <a:xfrm>
            <a:off x="156949" y="425346"/>
            <a:ext cx="5683542" cy="738664"/>
          </a:xfrm>
          <a:prstGeom prst="rect">
            <a:avLst/>
          </a:prstGeom>
        </p:spPr>
        <p:txBody>
          <a:bodyPr wrap="square">
            <a:spAutoFit/>
          </a:bodyPr>
          <a:lstStyle/>
          <a:p>
            <a:pPr algn="just"/>
            <a:r>
              <a:rPr lang="en-US" dirty="0"/>
              <a:t>The barking monkey (A) mostly eats leaves but will also eat fruit if any. Leaves are harder nutritionally and leafhoppers tend to be slower, less active.</a:t>
            </a:r>
            <a:endParaRPr lang="tr-TR" dirty="0"/>
          </a:p>
        </p:txBody>
      </p:sp>
      <p:sp>
        <p:nvSpPr>
          <p:cNvPr id="3" name="Dikdörtgen 2"/>
          <p:cNvSpPr/>
          <p:nvPr/>
        </p:nvSpPr>
        <p:spPr>
          <a:xfrm>
            <a:off x="1885768" y="3758505"/>
            <a:ext cx="7073674" cy="954107"/>
          </a:xfrm>
          <a:prstGeom prst="rect">
            <a:avLst/>
          </a:prstGeom>
        </p:spPr>
        <p:txBody>
          <a:bodyPr wrap="square">
            <a:spAutoFit/>
          </a:bodyPr>
          <a:lstStyle/>
          <a:p>
            <a:pPr algn="just"/>
            <a:r>
              <a:rPr lang="en-US" dirty="0"/>
              <a:t>White-faced monkey (B) also lives in the same habitat, but prefers fruit as food. Fruit eaters tend to be more active.</a:t>
            </a:r>
            <a:endParaRPr lang="tr-TR" dirty="0"/>
          </a:p>
          <a:p>
            <a:pPr algn="just"/>
            <a:r>
              <a:rPr lang="en-US" dirty="0"/>
              <a:t>Thus, consuming different foods in the same habitat also prevents competition. It allows them to live in peace.</a:t>
            </a:r>
            <a:endParaRPr lang="tr-TR" dirty="0"/>
          </a:p>
        </p:txBody>
      </p:sp>
      <p:pic>
        <p:nvPicPr>
          <p:cNvPr id="4" name="Resim 3"/>
          <p:cNvPicPr>
            <a:picLocks noChangeAspect="1"/>
          </p:cNvPicPr>
          <p:nvPr/>
        </p:nvPicPr>
        <p:blipFill>
          <a:blip r:embed="rId3"/>
          <a:stretch>
            <a:fillRect/>
          </a:stretch>
        </p:blipFill>
        <p:spPr>
          <a:xfrm>
            <a:off x="1885768" y="1553601"/>
            <a:ext cx="3954723" cy="2164385"/>
          </a:xfrm>
          <a:prstGeom prst="rect">
            <a:avLst/>
          </a:prstGeom>
          <a:effectLst>
            <a:softEdge rad="127000"/>
          </a:effectLst>
        </p:spPr>
      </p:pic>
    </p:spTree>
    <p:extLst>
      <p:ext uri="{BB962C8B-B14F-4D97-AF65-F5344CB8AC3E}">
        <p14:creationId xmlns:p14="http://schemas.microsoft.com/office/powerpoint/2010/main" val="421199127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Resim 3"/>
          <p:cNvPicPr>
            <a:picLocks noChangeAspect="1"/>
          </p:cNvPicPr>
          <p:nvPr/>
        </p:nvPicPr>
        <p:blipFill>
          <a:blip r:embed="rId3"/>
          <a:stretch>
            <a:fillRect/>
          </a:stretch>
        </p:blipFill>
        <p:spPr>
          <a:xfrm>
            <a:off x="1051877" y="982446"/>
            <a:ext cx="3287209" cy="1605480"/>
          </a:xfrm>
          <a:prstGeom prst="rect">
            <a:avLst/>
          </a:prstGeom>
          <a:effectLst>
            <a:softEdge rad="127000"/>
          </a:effectLst>
        </p:spPr>
      </p:pic>
      <p:pic>
        <p:nvPicPr>
          <p:cNvPr id="5" name="Resim 4"/>
          <p:cNvPicPr>
            <a:picLocks noChangeAspect="1"/>
          </p:cNvPicPr>
          <p:nvPr/>
        </p:nvPicPr>
        <p:blipFill>
          <a:blip r:embed="rId4"/>
          <a:stretch>
            <a:fillRect/>
          </a:stretch>
        </p:blipFill>
        <p:spPr>
          <a:xfrm>
            <a:off x="1051876" y="2587926"/>
            <a:ext cx="3287209" cy="1605480"/>
          </a:xfrm>
          <a:prstGeom prst="rect">
            <a:avLst/>
          </a:prstGeom>
          <a:effectLst>
            <a:softEdge rad="127000"/>
          </a:effectLst>
        </p:spPr>
      </p:pic>
      <p:sp>
        <p:nvSpPr>
          <p:cNvPr id="1618" name="Title 1">
            <a:extLst>
              <a:ext uri="{FF2B5EF4-FFF2-40B4-BE49-F238E27FC236}">
                <a16:creationId xmlns:a16="http://schemas.microsoft.com/office/drawing/2014/main" id="{78975FB7-11CC-4F49-90FD-93DF3FF412F2}"/>
              </a:ext>
            </a:extLst>
          </p:cNvPr>
          <p:cNvSpPr>
            <a:spLocks noGrp="1"/>
          </p:cNvSpPr>
          <p:nvPr>
            <p:ph type="title"/>
          </p:nvPr>
        </p:nvSpPr>
        <p:spPr>
          <a:xfrm>
            <a:off x="4605555" y="1083090"/>
            <a:ext cx="4653957" cy="572700"/>
          </a:xfrm>
        </p:spPr>
        <p:txBody>
          <a:bodyPr/>
          <a:lstStyle/>
          <a:p>
            <a:pPr algn="ctr"/>
            <a:r>
              <a:rPr lang="en-GB" sz="2000" dirty="0"/>
              <a:t>OVERCOME PLANT DEFENSE</a:t>
            </a:r>
          </a:p>
        </p:txBody>
      </p:sp>
      <p:sp>
        <p:nvSpPr>
          <p:cNvPr id="1619" name="Content Placeholder 2">
            <a:extLst>
              <a:ext uri="{FF2B5EF4-FFF2-40B4-BE49-F238E27FC236}">
                <a16:creationId xmlns:a16="http://schemas.microsoft.com/office/drawing/2014/main" id="{56B246C8-8044-49A5-BF22-243692FEC583}"/>
              </a:ext>
            </a:extLst>
          </p:cNvPr>
          <p:cNvSpPr txBox="1">
            <a:spLocks/>
          </p:cNvSpPr>
          <p:nvPr/>
        </p:nvSpPr>
        <p:spPr>
          <a:xfrm>
            <a:off x="4692770" y="1787539"/>
            <a:ext cx="4321834" cy="281034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r>
              <a:rPr lang="en-US" dirty="0"/>
              <a:t>Plants have developed a number of defense mechanisms to deter herbivores. These; resistant, thick, indigestible leaves, needles, thorns, stinging spines and poisons produced in plant tissues.</a:t>
            </a:r>
            <a:endParaRPr lang="tr-TR" dirty="0"/>
          </a:p>
          <a:p>
            <a:pPr algn="just"/>
            <a:endParaRPr lang="en-GB" dirty="0"/>
          </a:p>
          <a:p>
            <a:pPr algn="just"/>
            <a:r>
              <a:rPr lang="en-US" dirty="0"/>
              <a:t>But herbivores have evolved to outdo them. The resilient leaves can be resisted by strong jaws, muscular tongues and large grinding molars.</a:t>
            </a:r>
            <a:endParaRPr lang="en-GB" dirty="0"/>
          </a:p>
        </p:txBody>
      </p:sp>
    </p:spTree>
    <p:extLst>
      <p:ext uri="{BB962C8B-B14F-4D97-AF65-F5344CB8AC3E}">
        <p14:creationId xmlns:p14="http://schemas.microsoft.com/office/powerpoint/2010/main" val="98081786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Content Placeholder 2">
            <a:extLst>
              <a:ext uri="{FF2B5EF4-FFF2-40B4-BE49-F238E27FC236}">
                <a16:creationId xmlns:a16="http://schemas.microsoft.com/office/drawing/2014/main" id="{BFC27B36-4DC1-42E1-BB30-3F46A5BB2DD9}"/>
              </a:ext>
            </a:extLst>
          </p:cNvPr>
          <p:cNvSpPr txBox="1">
            <a:spLocks/>
          </p:cNvSpPr>
          <p:nvPr/>
        </p:nvSpPr>
        <p:spPr>
          <a:xfrm>
            <a:off x="218114" y="1128814"/>
            <a:ext cx="8816829" cy="189021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r>
              <a:rPr lang="en-US" dirty="0"/>
              <a:t>Chemicals also have specialized mechanisms for detoxification, or they may have a special mechanism to store these chemicals.  </a:t>
            </a:r>
            <a:endParaRPr lang="tr-TR" dirty="0"/>
          </a:p>
          <a:p>
            <a:endParaRPr lang="tr-TR" dirty="0"/>
          </a:p>
          <a:p>
            <a:r>
              <a:rPr lang="en-US" dirty="0"/>
              <a:t>For example, stored plant toxins, such as cardiac glycosides produced by milkweed and retained by monarch butterflies, may actually be defenses for animals that eat them.</a:t>
            </a:r>
            <a:endParaRPr lang="tr-TR" dirty="0"/>
          </a:p>
          <a:p>
            <a:endParaRPr lang="tr-TR" dirty="0"/>
          </a:p>
          <a:p>
            <a:r>
              <a:rPr lang="en-US" dirty="0"/>
              <a:t>Different foraging types (carnivores, herbivores, etc.) have different tolerances for bitter compounds (potentially toxic).</a:t>
            </a:r>
            <a:endParaRPr lang="en-GB" dirty="0"/>
          </a:p>
        </p:txBody>
      </p:sp>
      <p:pic>
        <p:nvPicPr>
          <p:cNvPr id="6" name="Resim 5"/>
          <p:cNvPicPr>
            <a:picLocks noChangeAspect="1"/>
          </p:cNvPicPr>
          <p:nvPr/>
        </p:nvPicPr>
        <p:blipFill>
          <a:blip r:embed="rId3"/>
          <a:stretch>
            <a:fillRect/>
          </a:stretch>
        </p:blipFill>
        <p:spPr>
          <a:xfrm>
            <a:off x="1415606" y="2869034"/>
            <a:ext cx="5891205" cy="1879881"/>
          </a:xfrm>
          <a:prstGeom prst="rect">
            <a:avLst/>
          </a:prstGeom>
          <a:effectLst>
            <a:softEdge rad="127000"/>
          </a:effectLst>
        </p:spPr>
      </p:pic>
    </p:spTree>
    <p:extLst>
      <p:ext uri="{BB962C8B-B14F-4D97-AF65-F5344CB8AC3E}">
        <p14:creationId xmlns:p14="http://schemas.microsoft.com/office/powerpoint/2010/main" val="392988786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Resim 2"/>
          <p:cNvPicPr>
            <a:picLocks noChangeAspect="1"/>
          </p:cNvPicPr>
          <p:nvPr/>
        </p:nvPicPr>
        <p:blipFill>
          <a:blip r:embed="rId3"/>
          <a:stretch>
            <a:fillRect/>
          </a:stretch>
        </p:blipFill>
        <p:spPr>
          <a:xfrm>
            <a:off x="1091928" y="916009"/>
            <a:ext cx="3294263" cy="3219763"/>
          </a:xfrm>
          <a:prstGeom prst="rect">
            <a:avLst/>
          </a:prstGeom>
          <a:effectLst>
            <a:softEdge rad="127000"/>
          </a:effectLst>
        </p:spPr>
      </p:pic>
      <p:sp>
        <p:nvSpPr>
          <p:cNvPr id="1620" name="Content Placeholder 2">
            <a:extLst>
              <a:ext uri="{FF2B5EF4-FFF2-40B4-BE49-F238E27FC236}">
                <a16:creationId xmlns:a16="http://schemas.microsoft.com/office/drawing/2014/main" id="{1158E7B1-25AD-4870-B974-869F86256074}"/>
              </a:ext>
            </a:extLst>
          </p:cNvPr>
          <p:cNvSpPr txBox="1">
            <a:spLocks/>
          </p:cNvSpPr>
          <p:nvPr/>
        </p:nvSpPr>
        <p:spPr>
          <a:xfrm>
            <a:off x="5025006" y="1152475"/>
            <a:ext cx="3398694"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solidFill>
                  <a:schemeClr val="accent2"/>
                </a:solidFill>
              </a:rPr>
              <a:t>Monarch butterflies carry a substance in their bodies called cardiac glycosides that is toxic to some animals. Butterflies acquire this ability while still being a caterpillar, while feeding on milkweed plants.</a:t>
            </a:r>
            <a:endParaRPr lang="tr-TR" dirty="0">
              <a:solidFill>
                <a:schemeClr val="accent2"/>
              </a:solidFill>
            </a:endParaRPr>
          </a:p>
          <a:p>
            <a:pPr algn="just"/>
            <a:endParaRPr lang="tr-TR" dirty="0">
              <a:solidFill>
                <a:schemeClr val="accent2"/>
              </a:solidFill>
            </a:endParaRPr>
          </a:p>
          <a:p>
            <a:pPr algn="just">
              <a:buFont typeface="Arial" panose="020B0604020202020204" pitchFamily="34" charset="0"/>
              <a:buChar char="•"/>
            </a:pPr>
            <a:r>
              <a:rPr lang="en-US" dirty="0">
                <a:solidFill>
                  <a:schemeClr val="accent2"/>
                </a:solidFill>
              </a:rPr>
              <a:t>However, there are some bird and rodent species that are immune to such poisons.</a:t>
            </a:r>
            <a:endParaRPr lang="en-GB" dirty="0">
              <a:solidFill>
                <a:schemeClr val="accent2"/>
              </a:solidFill>
            </a:endParaRPr>
          </a:p>
        </p:txBody>
      </p:sp>
    </p:spTree>
    <p:extLst>
      <p:ext uri="{BB962C8B-B14F-4D97-AF65-F5344CB8AC3E}">
        <p14:creationId xmlns:p14="http://schemas.microsoft.com/office/powerpoint/2010/main" val="305416430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2" name="Resim 1"/>
          <p:cNvPicPr>
            <a:picLocks noChangeAspect="1"/>
          </p:cNvPicPr>
          <p:nvPr/>
        </p:nvPicPr>
        <p:blipFill>
          <a:blip r:embed="rId3"/>
          <a:stretch>
            <a:fillRect/>
          </a:stretch>
        </p:blipFill>
        <p:spPr>
          <a:xfrm>
            <a:off x="669016" y="897622"/>
            <a:ext cx="4194412" cy="7834039"/>
          </a:xfrm>
          <a:prstGeom prst="rect">
            <a:avLst/>
          </a:prstGeom>
        </p:spPr>
      </p:pic>
      <p:sp>
        <p:nvSpPr>
          <p:cNvPr id="7" name="Content Placeholder 2">
            <a:extLst>
              <a:ext uri="{FF2B5EF4-FFF2-40B4-BE49-F238E27FC236}">
                <a16:creationId xmlns:a16="http://schemas.microsoft.com/office/drawing/2014/main" id="{A97F3F1D-0077-4C90-BB2C-247FB1589A19}"/>
              </a:ext>
            </a:extLst>
          </p:cNvPr>
          <p:cNvSpPr txBox="1">
            <a:spLocks/>
          </p:cNvSpPr>
          <p:nvPr/>
        </p:nvSpPr>
        <p:spPr>
          <a:xfrm>
            <a:off x="669016" y="465516"/>
            <a:ext cx="4347602" cy="43210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r>
              <a:rPr lang="en-US" dirty="0"/>
              <a:t>They can handle needles and thorns with thick skin.</a:t>
            </a:r>
            <a:endParaRPr lang="en-GB" dirty="0"/>
          </a:p>
        </p:txBody>
      </p:sp>
      <p:sp>
        <p:nvSpPr>
          <p:cNvPr id="4" name="Dikdörtgen 3"/>
          <p:cNvSpPr/>
          <p:nvPr/>
        </p:nvSpPr>
        <p:spPr>
          <a:xfrm>
            <a:off x="5402510" y="2152084"/>
            <a:ext cx="3292679" cy="954107"/>
          </a:xfrm>
          <a:prstGeom prst="rect">
            <a:avLst/>
          </a:prstGeom>
        </p:spPr>
        <p:txBody>
          <a:bodyPr wrap="square">
            <a:spAutoFit/>
          </a:bodyPr>
          <a:lstStyle/>
          <a:p>
            <a:pPr algn="just"/>
            <a:r>
              <a:rPr lang="en-US" dirty="0"/>
              <a:t>The spines on the </a:t>
            </a:r>
            <a:r>
              <a:rPr lang="en-US" dirty="0" err="1"/>
              <a:t>glacian</a:t>
            </a:r>
            <a:r>
              <a:rPr lang="en-US" dirty="0"/>
              <a:t> tree are examples of defenses in plants that work to resist the attention of herbivores.</a:t>
            </a:r>
            <a:endParaRPr lang="tr-TR" dirty="0"/>
          </a:p>
        </p:txBody>
      </p:sp>
    </p:spTree>
    <p:extLst>
      <p:ext uri="{BB962C8B-B14F-4D97-AF65-F5344CB8AC3E}">
        <p14:creationId xmlns:p14="http://schemas.microsoft.com/office/powerpoint/2010/main" val="196222285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Content Placeholder 2">
            <a:extLst>
              <a:ext uri="{FF2B5EF4-FFF2-40B4-BE49-F238E27FC236}">
                <a16:creationId xmlns:a16="http://schemas.microsoft.com/office/drawing/2014/main" id="{0ED38D43-DB93-41E5-B5C3-203E305964B7}"/>
              </a:ext>
            </a:extLst>
          </p:cNvPr>
          <p:cNvSpPr txBox="1">
            <a:spLocks/>
          </p:cNvSpPr>
          <p:nvPr/>
        </p:nvSpPr>
        <p:spPr>
          <a:xfrm>
            <a:off x="451853" y="934361"/>
            <a:ext cx="8465644"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2000" dirty="0"/>
              <a:t>One of the main methods of behaviorally overcoming plant defenses is dietary selectivity. This includes finding the type of plant an animal is adapted to eat.</a:t>
            </a:r>
            <a:endParaRPr lang="tr-TR" sz="2000" dirty="0"/>
          </a:p>
          <a:p>
            <a:pPr algn="just"/>
            <a:endParaRPr lang="en-GB" sz="2000" dirty="0"/>
          </a:p>
          <a:p>
            <a:pPr algn="just"/>
            <a:r>
              <a:rPr lang="en-US" sz="2000" dirty="0"/>
              <a:t>Monarch butterflies and milkweed are examples of this. When mature monarch butterflies lay their eggs, they look for milkweed plants; this means that the developing caterpillars will feed on plants suitable for their metabolic adaptations.</a:t>
            </a:r>
            <a:endParaRPr lang="tr-TR" sz="2000" dirty="0"/>
          </a:p>
          <a:p>
            <a:pPr algn="just"/>
            <a:endParaRPr lang="tr-TR" sz="2000" dirty="0"/>
          </a:p>
          <a:p>
            <a:pPr algn="just"/>
            <a:r>
              <a:rPr lang="en-US" sz="2000" dirty="0"/>
              <a:t>Selectivity may also involve selecting susceptible plants from a population of potential targets; some individual plants may have less defenses than others of the same species.</a:t>
            </a:r>
            <a:endParaRPr lang="en-GB" dirty="0"/>
          </a:p>
        </p:txBody>
      </p:sp>
    </p:spTree>
    <p:extLst>
      <p:ext uri="{BB962C8B-B14F-4D97-AF65-F5344CB8AC3E}">
        <p14:creationId xmlns:p14="http://schemas.microsoft.com/office/powerpoint/2010/main" val="27423546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stretch>
            <a:fillRect/>
          </a:stretch>
        </p:blipFill>
        <p:spPr>
          <a:xfrm>
            <a:off x="1069071" y="930071"/>
            <a:ext cx="3284815" cy="3256035"/>
          </a:xfrm>
          <a:prstGeom prst="rect">
            <a:avLst/>
          </a:prstGeom>
          <a:effectLst>
            <a:softEdge rad="127000"/>
          </a:effectLst>
        </p:spPr>
      </p:pic>
      <p:sp>
        <p:nvSpPr>
          <p:cNvPr id="1614" name="Title 1">
            <a:extLst>
              <a:ext uri="{FF2B5EF4-FFF2-40B4-BE49-F238E27FC236}">
                <a16:creationId xmlns:a16="http://schemas.microsoft.com/office/drawing/2014/main" id="{616E3A19-9889-492E-B39B-ED45B70CECF4}"/>
              </a:ext>
            </a:extLst>
          </p:cNvPr>
          <p:cNvSpPr>
            <a:spLocks noGrp="1"/>
          </p:cNvSpPr>
          <p:nvPr>
            <p:ph type="title"/>
          </p:nvPr>
        </p:nvSpPr>
        <p:spPr>
          <a:xfrm>
            <a:off x="1230631" y="116149"/>
            <a:ext cx="2955475" cy="994741"/>
          </a:xfrm>
        </p:spPr>
        <p:txBody>
          <a:bodyPr/>
          <a:lstStyle/>
          <a:p>
            <a:pPr algn="ctr"/>
            <a:r>
              <a:rPr lang="en-GB" dirty="0">
                <a:solidFill>
                  <a:schemeClr val="accent2"/>
                </a:solidFill>
              </a:rPr>
              <a:t>OAK TREE AND TANINS</a:t>
            </a:r>
          </a:p>
        </p:txBody>
      </p:sp>
      <p:sp>
        <p:nvSpPr>
          <p:cNvPr id="1615" name="Content Placeholder 4">
            <a:extLst>
              <a:ext uri="{FF2B5EF4-FFF2-40B4-BE49-F238E27FC236}">
                <a16:creationId xmlns:a16="http://schemas.microsoft.com/office/drawing/2014/main" id="{2B1E0565-7C72-480A-A6D2-9FFDD14D9E8B}"/>
              </a:ext>
            </a:extLst>
          </p:cNvPr>
          <p:cNvSpPr txBox="1">
            <a:spLocks/>
          </p:cNvSpPr>
          <p:nvPr/>
        </p:nvSpPr>
        <p:spPr>
          <a:xfrm>
            <a:off x="4864944" y="1110890"/>
            <a:ext cx="3820616" cy="2777161"/>
          </a:xfrm>
          <a:prstGeom prst="rect">
            <a:avLst/>
          </a:prstGeom>
        </p:spPr>
        <p:txBody>
          <a:bodyPr>
            <a:normAutofit fontScale="70000" lnSpcReduction="20000"/>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285750" indent="-285750" algn="just">
              <a:buFont typeface="Arial" panose="020B0604020202020204" pitchFamily="34" charset="0"/>
              <a:buChar char="•"/>
            </a:pPr>
            <a:r>
              <a:rPr lang="en-US" sz="1500" dirty="0">
                <a:solidFill>
                  <a:schemeClr val="accent2"/>
                </a:solidFill>
              </a:rPr>
              <a:t>No tree species distributed in Europe can withstand the feeding activity of such a variety of herbivorous insect species. Insects show herbivorous feeding activity most intensely in the spring and less intensely in the autumn.</a:t>
            </a:r>
            <a:endParaRPr lang="tr-TR" sz="1500" dirty="0">
              <a:solidFill>
                <a:schemeClr val="accent2"/>
              </a:solidFill>
            </a:endParaRPr>
          </a:p>
          <a:p>
            <a:pPr marL="285750" indent="-285750" algn="just">
              <a:buFont typeface="Arial" panose="020B0604020202020204" pitchFamily="34" charset="0"/>
              <a:buChar char="•"/>
            </a:pPr>
            <a:endParaRPr lang="tr-TR" sz="1500" dirty="0">
              <a:solidFill>
                <a:schemeClr val="accent2"/>
              </a:solidFill>
            </a:endParaRPr>
          </a:p>
          <a:p>
            <a:pPr marL="285750" indent="-285750" algn="just">
              <a:buFont typeface="Arial" panose="020B0604020202020204" pitchFamily="34" charset="0"/>
              <a:buChar char="•"/>
            </a:pPr>
            <a:r>
              <a:rPr lang="en-US" sz="1500" dirty="0">
                <a:solidFill>
                  <a:schemeClr val="accent2"/>
                </a:solidFill>
              </a:rPr>
              <a:t>The larvae of the winter moth, which is the most common among these insects, feed on oak leaves in May and fall to the ground and pupate towards the end of May. So, what could be the reason why insects show a more intense feeding activity on oak leaves in spring?</a:t>
            </a:r>
            <a:endParaRPr lang="tr-TR" sz="1500" dirty="0">
              <a:solidFill>
                <a:schemeClr val="accent2"/>
              </a:solidFill>
            </a:endParaRPr>
          </a:p>
          <a:p>
            <a:pPr marL="285750" indent="-285750" algn="just">
              <a:buFont typeface="Arial" panose="020B0604020202020204" pitchFamily="34" charset="0"/>
              <a:buChar char="•"/>
            </a:pPr>
            <a:endParaRPr lang="tr-TR" sz="1500" dirty="0">
              <a:solidFill>
                <a:schemeClr val="accent2"/>
              </a:solidFill>
            </a:endParaRPr>
          </a:p>
          <a:p>
            <a:pPr marL="285750" indent="-285750" algn="just">
              <a:buFont typeface="Arial" panose="020B0604020202020204" pitchFamily="34" charset="0"/>
              <a:buChar char="•"/>
            </a:pPr>
            <a:r>
              <a:rPr lang="en-US" sz="1500" dirty="0">
                <a:solidFill>
                  <a:schemeClr val="accent2"/>
                </a:solidFill>
              </a:rPr>
              <a:t>The oak tree defends itself structurally against herbivores by chemical means using tannins and by changing the leaf texture (hardness). On the other hand, herbivores compensate for this by feeding on young leaves during the spring period and by changing their life cycles during the summer-autumn period.</a:t>
            </a:r>
            <a:endParaRPr lang="en-GB" dirty="0">
              <a:solidFill>
                <a:schemeClr val="accent2"/>
              </a:solidFill>
            </a:endParaRPr>
          </a:p>
        </p:txBody>
      </p:sp>
    </p:spTree>
    <p:extLst>
      <p:ext uri="{BB962C8B-B14F-4D97-AF65-F5344CB8AC3E}">
        <p14:creationId xmlns:p14="http://schemas.microsoft.com/office/powerpoint/2010/main" val="32972575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45510" name="Google Shape;45510;p69"/>
          <p:cNvSpPr txBox="1">
            <a:spLocks noGrp="1"/>
          </p:cNvSpPr>
          <p:nvPr>
            <p:ph type="subTitle" idx="1"/>
          </p:nvPr>
        </p:nvSpPr>
        <p:spPr>
          <a:xfrm>
            <a:off x="5546204" y="949531"/>
            <a:ext cx="2404800" cy="832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tr-TR" dirty="0" err="1"/>
              <a:t>Any</a:t>
            </a:r>
            <a:r>
              <a:rPr lang="tr-TR" dirty="0"/>
              <a:t>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5293096" y="1781731"/>
            <a:ext cx="2882308" cy="118602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tr-TR" dirty="0"/>
              <a:t>Dr. Etkin ŞAFAK</a:t>
            </a:r>
          </a:p>
          <a:p>
            <a:pPr marL="0" lvl="0" indent="0" algn="ctr" rtl="0">
              <a:spcBef>
                <a:spcPts val="0"/>
              </a:spcBef>
              <a:spcAft>
                <a:spcPts val="0"/>
              </a:spcAft>
              <a:buNone/>
            </a:pPr>
            <a:r>
              <a:rPr lang="tr-TR" dirty="0" err="1"/>
              <a:t>esafak</a:t>
            </a:r>
            <a:r>
              <a:rPr lang="en" dirty="0"/>
              <a:t>@</a:t>
            </a:r>
            <a:r>
              <a:rPr lang="tr-TR" dirty="0"/>
              <a:t>ankara.edu.tr</a:t>
            </a:r>
            <a:r>
              <a:rPr lang="en" dirty="0"/>
              <a:t> </a:t>
            </a:r>
            <a:endParaRPr dirty="0"/>
          </a:p>
          <a:p>
            <a:pPr marL="0" lvl="0" indent="0" algn="ctr" rtl="0">
              <a:spcBef>
                <a:spcPts val="0"/>
              </a:spcBef>
              <a:spcAft>
                <a:spcPts val="0"/>
              </a:spcAft>
              <a:buNone/>
            </a:pPr>
            <a:r>
              <a:rPr lang="tr-TR" dirty="0"/>
              <a:t>Ankara </a:t>
            </a:r>
            <a:r>
              <a:rPr lang="tr-TR" dirty="0" err="1"/>
              <a:t>University</a:t>
            </a:r>
            <a:endParaRPr lang="tr-TR" dirty="0"/>
          </a:p>
          <a:p>
            <a:pPr marL="0" lvl="0" indent="0" algn="ctr" rtl="0">
              <a:spcBef>
                <a:spcPts val="0"/>
              </a:spcBef>
              <a:spcAft>
                <a:spcPts val="0"/>
              </a:spcAft>
              <a:buNone/>
            </a:pPr>
            <a:r>
              <a:rPr lang="tr-TR" dirty="0" err="1"/>
              <a:t>Faculty</a:t>
            </a:r>
            <a:r>
              <a:rPr lang="tr-TR" dirty="0"/>
              <a:t> of </a:t>
            </a:r>
            <a:r>
              <a:rPr lang="tr-TR" dirty="0" err="1"/>
              <a:t>Veterinary</a:t>
            </a:r>
            <a:r>
              <a:rPr lang="tr-TR" dirty="0"/>
              <a:t> </a:t>
            </a:r>
            <a:r>
              <a:rPr lang="tr-TR" dirty="0" err="1"/>
              <a:t>Medicine</a:t>
            </a:r>
            <a:endParaRPr lang="tr-TR" dirty="0"/>
          </a:p>
          <a:p>
            <a:pPr marL="0" lvl="0" indent="0" algn="ctr" rtl="0">
              <a:spcBef>
                <a:spcPts val="0"/>
              </a:spcBef>
              <a:spcAft>
                <a:spcPts val="0"/>
              </a:spcAft>
              <a:buNone/>
            </a:pPr>
            <a:r>
              <a:rPr lang="tr-TR" dirty="0" err="1"/>
              <a:t>Department</a:t>
            </a:r>
            <a:r>
              <a:rPr lang="tr-TR" dirty="0"/>
              <a:t> of </a:t>
            </a:r>
            <a:r>
              <a:rPr lang="tr-TR" dirty="0" err="1"/>
              <a:t>Physiology</a:t>
            </a:r>
            <a:endParaRPr dirty="0"/>
          </a:p>
        </p:txBody>
      </p:sp>
      <p:sp>
        <p:nvSpPr>
          <p:cNvPr id="45512" name="Google Shape;45512;p69"/>
          <p:cNvSpPr/>
          <p:nvPr/>
        </p:nvSpPr>
        <p:spPr>
          <a:xfrm flipH="1">
            <a:off x="3711658" y="761813"/>
            <a:ext cx="1207875" cy="1198278"/>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69"/>
          <p:cNvSpPr/>
          <p:nvPr/>
        </p:nvSpPr>
        <p:spPr>
          <a:xfrm>
            <a:off x="927012" y="2967754"/>
            <a:ext cx="2143185" cy="1361829"/>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14" name="Google Shape;45514;p69"/>
          <p:cNvGrpSpPr/>
          <p:nvPr/>
        </p:nvGrpSpPr>
        <p:grpSpPr>
          <a:xfrm rot="481225">
            <a:off x="3753971" y="3006802"/>
            <a:ext cx="1341854" cy="1352558"/>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9" name="Google Shape;45679;p69"/>
          <p:cNvGrpSpPr/>
          <p:nvPr/>
        </p:nvGrpSpPr>
        <p:grpSpPr>
          <a:xfrm rot="-4940713" flipH="1">
            <a:off x="1075830" y="856967"/>
            <a:ext cx="1660578" cy="1998143"/>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1" name="Google Shape;46161;p69"/>
          <p:cNvGrpSpPr/>
          <p:nvPr/>
        </p:nvGrpSpPr>
        <p:grpSpPr>
          <a:xfrm rot="-2376691" flipH="1">
            <a:off x="2145369" y="26204"/>
            <a:ext cx="1187744" cy="2954799"/>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6" name="Google Shape;46306;p69"/>
          <p:cNvGrpSpPr/>
          <p:nvPr/>
        </p:nvGrpSpPr>
        <p:grpSpPr>
          <a:xfrm>
            <a:off x="1257097" y="1630186"/>
            <a:ext cx="3638880" cy="1907268"/>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336" name="Google Shape;46336;p69"/>
          <p:cNvGrpSpPr/>
          <p:nvPr/>
        </p:nvGrpSpPr>
        <p:grpSpPr>
          <a:xfrm>
            <a:off x="673233" y="3067073"/>
            <a:ext cx="2465780" cy="1206377"/>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1" name="Google Shape;46591;p69"/>
          <p:cNvGrpSpPr/>
          <p:nvPr/>
        </p:nvGrpSpPr>
        <p:grpSpPr>
          <a:xfrm flipH="1">
            <a:off x="3868955" y="589391"/>
            <a:ext cx="939607" cy="1421017"/>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Metin kutusu 1"/>
          <p:cNvSpPr txBox="1"/>
          <p:nvPr/>
        </p:nvSpPr>
        <p:spPr>
          <a:xfrm>
            <a:off x="2382003" y="2348113"/>
            <a:ext cx="2659310" cy="307777"/>
          </a:xfrm>
          <a:prstGeom prst="rect">
            <a:avLst/>
          </a:prstGeom>
          <a:noFill/>
        </p:spPr>
        <p:txBody>
          <a:bodyPr wrap="square" rtlCol="0">
            <a:spAutoFit/>
          </a:bodyPr>
          <a:lstStyle/>
          <a:p>
            <a:r>
              <a:rPr lang="tr-TR" dirty="0" err="1"/>
              <a:t>Thank</a:t>
            </a:r>
            <a:r>
              <a:rPr lang="tr-TR" dirty="0"/>
              <a:t> </a:t>
            </a:r>
            <a:r>
              <a:rPr lang="tr-TR" dirty="0" err="1"/>
              <a:t>You</a:t>
            </a:r>
            <a:r>
              <a:rPr lang="tr-TR" dirty="0"/>
              <a:t>!!!</a:t>
            </a:r>
          </a:p>
        </p:txBody>
      </p:sp>
    </p:spTree>
    <p:extLst>
      <p:ext uri="{BB962C8B-B14F-4D97-AF65-F5344CB8AC3E}">
        <p14:creationId xmlns:p14="http://schemas.microsoft.com/office/powerpoint/2010/main" val="19800676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9DC59B78-81DD-6F1B-0536-66BAA4DE7CE8}"/>
              </a:ext>
            </a:extLst>
          </p:cNvPr>
          <p:cNvPicPr>
            <a:picLocks noChangeAspect="1"/>
          </p:cNvPicPr>
          <p:nvPr/>
        </p:nvPicPr>
        <p:blipFill>
          <a:blip r:embed="rId2"/>
          <a:stretch>
            <a:fillRect/>
          </a:stretch>
        </p:blipFill>
        <p:spPr>
          <a:xfrm>
            <a:off x="7239" y="0"/>
            <a:ext cx="9129521" cy="5143500"/>
          </a:xfrm>
          <a:prstGeom prst="rect">
            <a:avLst/>
          </a:prstGeom>
        </p:spPr>
      </p:pic>
    </p:spTree>
    <p:extLst>
      <p:ext uri="{BB962C8B-B14F-4D97-AF65-F5344CB8AC3E}">
        <p14:creationId xmlns:p14="http://schemas.microsoft.com/office/powerpoint/2010/main" val="110433164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24123F14-B860-133A-A2EC-6E3B7B1DD10C}"/>
              </a:ext>
            </a:extLst>
          </p:cNvPr>
          <p:cNvSpPr>
            <a:spLocks noGrp="1"/>
          </p:cNvSpPr>
          <p:nvPr>
            <p:ph type="title"/>
          </p:nvPr>
        </p:nvSpPr>
        <p:spPr/>
        <p:txBody>
          <a:bodyPr/>
          <a:lstStyle/>
          <a:p>
            <a:endParaRPr lang="tr-TR"/>
          </a:p>
        </p:txBody>
      </p:sp>
      <p:sp>
        <p:nvSpPr>
          <p:cNvPr id="3" name="Alt Başlık 2">
            <a:extLst>
              <a:ext uri="{FF2B5EF4-FFF2-40B4-BE49-F238E27FC236}">
                <a16:creationId xmlns:a16="http://schemas.microsoft.com/office/drawing/2014/main" id="{8CB60542-8C31-DF45-7FC2-39254A32A972}"/>
              </a:ext>
            </a:extLst>
          </p:cNvPr>
          <p:cNvSpPr>
            <a:spLocks noGrp="1"/>
          </p:cNvSpPr>
          <p:nvPr>
            <p:ph type="subTitle" idx="1"/>
          </p:nvPr>
        </p:nvSpPr>
        <p:spPr/>
        <p:txBody>
          <a:bodyPr/>
          <a:lstStyle/>
          <a:p>
            <a:endParaRPr lang="tr-TR"/>
          </a:p>
        </p:txBody>
      </p:sp>
      <p:pic>
        <p:nvPicPr>
          <p:cNvPr id="5" name="Resim 4">
            <a:extLst>
              <a:ext uri="{FF2B5EF4-FFF2-40B4-BE49-F238E27FC236}">
                <a16:creationId xmlns:a16="http://schemas.microsoft.com/office/drawing/2014/main" id="{318B0B0C-AB8B-E976-76E2-464CA7D5129C}"/>
              </a:ext>
            </a:extLst>
          </p:cNvPr>
          <p:cNvPicPr>
            <a:picLocks noChangeAspect="1"/>
          </p:cNvPicPr>
          <p:nvPr/>
        </p:nvPicPr>
        <p:blipFill>
          <a:blip r:embed="rId2"/>
          <a:stretch>
            <a:fillRect/>
          </a:stretch>
        </p:blipFill>
        <p:spPr>
          <a:xfrm>
            <a:off x="27557" y="0"/>
            <a:ext cx="9088885" cy="5143500"/>
          </a:xfrm>
          <a:prstGeom prst="rect">
            <a:avLst/>
          </a:prstGeom>
        </p:spPr>
      </p:pic>
    </p:spTree>
    <p:extLst>
      <p:ext uri="{BB962C8B-B14F-4D97-AF65-F5344CB8AC3E}">
        <p14:creationId xmlns:p14="http://schemas.microsoft.com/office/powerpoint/2010/main" val="287767439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C0989217-7FB1-1F17-C6F5-EB18C9D62421}"/>
              </a:ext>
            </a:extLst>
          </p:cNvPr>
          <p:cNvPicPr>
            <a:picLocks noChangeAspect="1"/>
          </p:cNvPicPr>
          <p:nvPr/>
        </p:nvPicPr>
        <p:blipFill>
          <a:blip r:embed="rId2"/>
          <a:stretch>
            <a:fillRect/>
          </a:stretch>
        </p:blipFill>
        <p:spPr>
          <a:xfrm>
            <a:off x="0" y="11276"/>
            <a:ext cx="9144000" cy="5120947"/>
          </a:xfrm>
          <a:prstGeom prst="rect">
            <a:avLst/>
          </a:prstGeom>
        </p:spPr>
      </p:pic>
    </p:spTree>
    <p:extLst>
      <p:ext uri="{BB962C8B-B14F-4D97-AF65-F5344CB8AC3E}">
        <p14:creationId xmlns:p14="http://schemas.microsoft.com/office/powerpoint/2010/main" val="276851195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r>
              <a:rPr lang="tr-TR" sz="2000" dirty="0"/>
              <a:t>F</a:t>
            </a:r>
            <a:r>
              <a:rPr lang="en-US" sz="2000" dirty="0" err="1"/>
              <a:t>oraging</a:t>
            </a:r>
            <a:r>
              <a:rPr lang="en-US" sz="2000" dirty="0"/>
              <a:t> behavior</a:t>
            </a:r>
            <a:r>
              <a:rPr lang="tr-TR" sz="2000" dirty="0"/>
              <a:t> </a:t>
            </a:r>
            <a:r>
              <a:rPr lang="en-US" sz="2000" dirty="0"/>
              <a:t>should </a:t>
            </a:r>
            <a:endParaRPr lang="tr-TR" sz="2000" dirty="0"/>
          </a:p>
          <a:p>
            <a:pPr algn="ctr"/>
            <a:r>
              <a:rPr lang="en-US" sz="2000" dirty="0"/>
              <a:t>fulfill two purposes</a:t>
            </a:r>
            <a:r>
              <a:rPr lang="en-GB" sz="2000" dirty="0"/>
              <a:t>.</a:t>
            </a: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Dikdörtgen 2"/>
          <p:cNvSpPr/>
          <p:nvPr/>
        </p:nvSpPr>
        <p:spPr>
          <a:xfrm>
            <a:off x="5385731" y="2024944"/>
            <a:ext cx="3095539" cy="1169551"/>
          </a:xfrm>
          <a:prstGeom prst="rect">
            <a:avLst/>
          </a:prstGeom>
        </p:spPr>
        <p:txBody>
          <a:bodyPr wrap="square">
            <a:spAutoFit/>
          </a:bodyPr>
          <a:lstStyle/>
          <a:p>
            <a:pPr marL="342900" indent="-342900">
              <a:buAutoNum type="arabicPeriod"/>
            </a:pPr>
            <a:r>
              <a:rPr lang="en-US" dirty="0"/>
              <a:t>Adequate energy gain to support growth, development and reproduction</a:t>
            </a:r>
            <a:endParaRPr lang="tr-TR" dirty="0"/>
          </a:p>
          <a:p>
            <a:pPr marL="342900" indent="-342900">
              <a:buAutoNum type="arabicPeriod"/>
            </a:pPr>
            <a:endParaRPr lang="en-GB" dirty="0"/>
          </a:p>
          <a:p>
            <a:r>
              <a:rPr lang="en-US" dirty="0"/>
              <a:t>2. Gaining the right nutrients </a:t>
            </a:r>
            <a:endParaRPr lang="en-GB" dirty="0"/>
          </a:p>
        </p:txBody>
      </p:sp>
    </p:spTree>
    <p:extLst>
      <p:ext uri="{BB962C8B-B14F-4D97-AF65-F5344CB8AC3E}">
        <p14:creationId xmlns:p14="http://schemas.microsoft.com/office/powerpoint/2010/main" val="211040531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5F0626D9-A5BF-4CE1-8E9D-F705C45012A9}"/>
              </a:ext>
            </a:extLst>
          </p:cNvPr>
          <p:cNvSpPr txBox="1">
            <a:spLocks/>
          </p:cNvSpPr>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The study of animals' diets leads to debate about the ways animals obtain energy from other organisms.</a:t>
            </a:r>
            <a:endParaRPr lang="en-GB" dirty="0"/>
          </a:p>
          <a:p>
            <a:endParaRPr lang="en-GB" dirty="0"/>
          </a:p>
          <a:p>
            <a:r>
              <a:rPr lang="en-US" dirty="0"/>
              <a:t>Herbivores: </a:t>
            </a:r>
            <a:r>
              <a:rPr lang="tr-TR" dirty="0"/>
              <a:t>A</a:t>
            </a:r>
            <a:r>
              <a:rPr lang="en-US" dirty="0" err="1"/>
              <a:t>nimals</a:t>
            </a:r>
            <a:r>
              <a:rPr lang="en-US" dirty="0"/>
              <a:t> that eat plants</a:t>
            </a:r>
            <a:endParaRPr lang="tr-TR" dirty="0"/>
          </a:p>
          <a:p>
            <a:endParaRPr lang="tr-TR" dirty="0"/>
          </a:p>
          <a:p>
            <a:endParaRPr lang="tr-TR" dirty="0"/>
          </a:p>
          <a:p>
            <a:endParaRPr lang="tr-TR" dirty="0"/>
          </a:p>
          <a:p>
            <a:endParaRPr lang="en-GB" dirty="0"/>
          </a:p>
          <a:p>
            <a:pPr algn="r"/>
            <a:r>
              <a:rPr lang="en-US" dirty="0"/>
              <a:t>Carnivores: </a:t>
            </a:r>
            <a:r>
              <a:rPr lang="tr-TR" dirty="0"/>
              <a:t>A</a:t>
            </a:r>
            <a:r>
              <a:rPr lang="en-US" dirty="0" err="1"/>
              <a:t>nimals</a:t>
            </a:r>
            <a:r>
              <a:rPr lang="en-US" dirty="0"/>
              <a:t> that eat other animals</a:t>
            </a:r>
            <a:endParaRPr lang="tr-TR" dirty="0"/>
          </a:p>
          <a:p>
            <a:endParaRPr lang="tr-TR" dirty="0"/>
          </a:p>
          <a:p>
            <a:endParaRPr lang="tr-TR" dirty="0"/>
          </a:p>
          <a:p>
            <a:endParaRPr lang="tr-TR" dirty="0"/>
          </a:p>
          <a:p>
            <a:endParaRPr lang="tr-TR" dirty="0"/>
          </a:p>
          <a:p>
            <a:endParaRPr lang="tr-TR" dirty="0"/>
          </a:p>
          <a:p>
            <a:endParaRPr lang="en-GB" dirty="0"/>
          </a:p>
          <a:p>
            <a:r>
              <a:rPr lang="en-US" dirty="0" err="1"/>
              <a:t>Saprophags</a:t>
            </a:r>
            <a:r>
              <a:rPr lang="en-US" dirty="0"/>
              <a:t>: Animals that eat or scavenge </a:t>
            </a:r>
            <a:r>
              <a:rPr lang="tr-TR" dirty="0" err="1"/>
              <a:t>non</a:t>
            </a:r>
            <a:r>
              <a:rPr lang="tr-TR" dirty="0"/>
              <a:t> </a:t>
            </a:r>
            <a:r>
              <a:rPr lang="tr-TR" dirty="0" err="1"/>
              <a:t>living</a:t>
            </a:r>
            <a:r>
              <a:rPr lang="en-US" dirty="0"/>
              <a:t> organic matter</a:t>
            </a:r>
            <a:endParaRPr lang="en-GB" dirty="0"/>
          </a:p>
        </p:txBody>
      </p:sp>
      <p:pic>
        <p:nvPicPr>
          <p:cNvPr id="2" name="Resim 1"/>
          <p:cNvPicPr>
            <a:picLocks noChangeAspect="1"/>
          </p:cNvPicPr>
          <p:nvPr/>
        </p:nvPicPr>
        <p:blipFill>
          <a:blip r:embed="rId3"/>
          <a:stretch>
            <a:fillRect/>
          </a:stretch>
        </p:blipFill>
        <p:spPr>
          <a:xfrm>
            <a:off x="6688013" y="1426129"/>
            <a:ext cx="1735687" cy="1074184"/>
          </a:xfrm>
          <a:prstGeom prst="rect">
            <a:avLst/>
          </a:prstGeom>
          <a:effectLst>
            <a:softEdge rad="127000"/>
          </a:effectLst>
        </p:spPr>
      </p:pic>
      <p:pic>
        <p:nvPicPr>
          <p:cNvPr id="3" name="Resim 2"/>
          <p:cNvPicPr>
            <a:picLocks noChangeAspect="1"/>
          </p:cNvPicPr>
          <p:nvPr/>
        </p:nvPicPr>
        <p:blipFill>
          <a:blip r:embed="rId4"/>
          <a:stretch>
            <a:fillRect/>
          </a:stretch>
        </p:blipFill>
        <p:spPr>
          <a:xfrm>
            <a:off x="1574072" y="2323583"/>
            <a:ext cx="1735687" cy="1074184"/>
          </a:xfrm>
          <a:prstGeom prst="rect">
            <a:avLst/>
          </a:prstGeom>
          <a:effectLst>
            <a:softEdge rad="127000"/>
          </a:effectLst>
        </p:spPr>
      </p:pic>
      <p:pic>
        <p:nvPicPr>
          <p:cNvPr id="7" name="Resim 6"/>
          <p:cNvPicPr>
            <a:picLocks noChangeAspect="1"/>
          </p:cNvPicPr>
          <p:nvPr/>
        </p:nvPicPr>
        <p:blipFill>
          <a:blip r:embed="rId5"/>
          <a:stretch>
            <a:fillRect/>
          </a:stretch>
        </p:blipFill>
        <p:spPr>
          <a:xfrm>
            <a:off x="6688013" y="3460968"/>
            <a:ext cx="1735687" cy="1074184"/>
          </a:xfrm>
          <a:prstGeom prst="rect">
            <a:avLst/>
          </a:prstGeom>
        </p:spPr>
      </p:pic>
    </p:spTree>
    <p:extLst>
      <p:ext uri="{BB962C8B-B14F-4D97-AF65-F5344CB8AC3E}">
        <p14:creationId xmlns:p14="http://schemas.microsoft.com/office/powerpoint/2010/main" val="364771659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3" name="Content Placeholder 2">
            <a:extLst>
              <a:ext uri="{FF2B5EF4-FFF2-40B4-BE49-F238E27FC236}">
                <a16:creationId xmlns:a16="http://schemas.microsoft.com/office/drawing/2014/main" id="{09EFE60C-8A18-40CC-87F6-524748110F5B}"/>
              </a:ext>
            </a:extLst>
          </p:cNvPr>
          <p:cNvSpPr txBox="1">
            <a:spLocks/>
          </p:cNvSpPr>
          <p:nvPr/>
        </p:nvSpPr>
        <p:spPr>
          <a:xfrm>
            <a:off x="4882390" y="901521"/>
            <a:ext cx="3818145"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sz="1400" dirty="0"/>
              <a:t>Mobility is an important issue in feeding behavior. This is why most filter-feeders sit in one place to feed. They filter organic parts and small prey from the water. They are very good at competing for space.</a:t>
            </a:r>
            <a:endParaRPr lang="tr-TR" sz="1400" dirty="0"/>
          </a:p>
          <a:p>
            <a:pPr algn="just">
              <a:buFont typeface="Arial" panose="020B0604020202020204" pitchFamily="34" charset="0"/>
              <a:buChar char="•"/>
            </a:pPr>
            <a:endParaRPr lang="en-GB" sz="1400" dirty="0"/>
          </a:p>
          <a:p>
            <a:pPr algn="just">
              <a:buFont typeface="Arial" panose="020B0604020202020204" pitchFamily="34" charset="0"/>
              <a:buChar char="•"/>
            </a:pPr>
            <a:r>
              <a:rPr lang="en-US" sz="1400" dirty="0"/>
              <a:t>Hunters chasing prey are the complete opposite. They often attack very large prey, especially if they hunt cooperatively, and have to run like deer if they want to catch one. Hunters who ambush their prey are usually</a:t>
            </a:r>
            <a:r>
              <a:rPr lang="tr-TR" sz="1400" dirty="0"/>
              <a:t> </a:t>
            </a:r>
            <a:r>
              <a:rPr lang="en-US" sz="1400" dirty="0"/>
              <a:t>very good</a:t>
            </a:r>
            <a:r>
              <a:rPr lang="tr-TR" sz="1400" dirty="0"/>
              <a:t> at </a:t>
            </a:r>
            <a:r>
              <a:rPr lang="tr-TR" sz="1400" dirty="0" err="1"/>
              <a:t>hiding</a:t>
            </a:r>
            <a:r>
              <a:rPr lang="tr-TR" sz="1400" dirty="0"/>
              <a:t>.</a:t>
            </a:r>
            <a:endParaRPr lang="en-GB" dirty="0"/>
          </a:p>
        </p:txBody>
      </p:sp>
      <p:pic>
        <p:nvPicPr>
          <p:cNvPr id="4" name="Resim 3"/>
          <p:cNvPicPr>
            <a:picLocks noChangeAspect="1"/>
          </p:cNvPicPr>
          <p:nvPr/>
        </p:nvPicPr>
        <p:blipFill>
          <a:blip r:embed="rId3"/>
          <a:stretch>
            <a:fillRect/>
          </a:stretch>
        </p:blipFill>
        <p:spPr>
          <a:xfrm>
            <a:off x="1081736" y="901521"/>
            <a:ext cx="3314648" cy="1581620"/>
          </a:xfrm>
          <a:prstGeom prst="rect">
            <a:avLst/>
          </a:prstGeom>
          <a:effectLst>
            <a:softEdge rad="127000"/>
          </a:effectLst>
        </p:spPr>
      </p:pic>
      <p:pic>
        <p:nvPicPr>
          <p:cNvPr id="5" name="Resim 4"/>
          <p:cNvPicPr>
            <a:picLocks noChangeAspect="1"/>
          </p:cNvPicPr>
          <p:nvPr/>
        </p:nvPicPr>
        <p:blipFill>
          <a:blip r:embed="rId4"/>
          <a:stretch>
            <a:fillRect/>
          </a:stretch>
        </p:blipFill>
        <p:spPr>
          <a:xfrm>
            <a:off x="1081736" y="2483141"/>
            <a:ext cx="3314648" cy="1607533"/>
          </a:xfrm>
          <a:prstGeom prst="rect">
            <a:avLst/>
          </a:prstGeom>
          <a:effectLst>
            <a:softEdge rad="127000"/>
          </a:effectLst>
        </p:spPr>
      </p:pic>
    </p:spTree>
    <p:extLst>
      <p:ext uri="{BB962C8B-B14F-4D97-AF65-F5344CB8AC3E}">
        <p14:creationId xmlns:p14="http://schemas.microsoft.com/office/powerpoint/2010/main" val="213517946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151488BB-898F-4C70-1AD5-CA9E69DED8C3}"/>
              </a:ext>
            </a:extLst>
          </p:cNvPr>
          <p:cNvPicPr>
            <a:picLocks noChangeAspect="1"/>
          </p:cNvPicPr>
          <p:nvPr/>
        </p:nvPicPr>
        <p:blipFill>
          <a:blip r:embed="rId2"/>
          <a:stretch>
            <a:fillRect/>
          </a:stretch>
        </p:blipFill>
        <p:spPr>
          <a:xfrm>
            <a:off x="0" y="12652"/>
            <a:ext cx="9144000" cy="5118196"/>
          </a:xfrm>
          <a:prstGeom prst="rect">
            <a:avLst/>
          </a:prstGeom>
        </p:spPr>
      </p:pic>
    </p:spTree>
    <p:extLst>
      <p:ext uri="{BB962C8B-B14F-4D97-AF65-F5344CB8AC3E}">
        <p14:creationId xmlns:p14="http://schemas.microsoft.com/office/powerpoint/2010/main" val="288606159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stretch>
            <a:fillRect/>
          </a:stretch>
        </p:blipFill>
        <p:spPr>
          <a:xfrm>
            <a:off x="1086262" y="1112103"/>
            <a:ext cx="3305596" cy="2995234"/>
          </a:xfrm>
          <a:prstGeom prst="rect">
            <a:avLst/>
          </a:prstGeom>
          <a:effectLst>
            <a:softEdge rad="127000"/>
          </a:effectLst>
        </p:spPr>
      </p:pic>
      <p:sp>
        <p:nvSpPr>
          <p:cNvPr id="1616" name="Title 1">
            <a:extLst>
              <a:ext uri="{FF2B5EF4-FFF2-40B4-BE49-F238E27FC236}">
                <a16:creationId xmlns:a16="http://schemas.microsoft.com/office/drawing/2014/main" id="{3F301CC2-A4A2-427E-8C2D-7A6F3F47DD87}"/>
              </a:ext>
            </a:extLst>
          </p:cNvPr>
          <p:cNvSpPr>
            <a:spLocks noGrp="1"/>
          </p:cNvSpPr>
          <p:nvPr>
            <p:ph type="title"/>
          </p:nvPr>
        </p:nvSpPr>
        <p:spPr>
          <a:xfrm>
            <a:off x="4819252" y="1112103"/>
            <a:ext cx="4262761" cy="572700"/>
          </a:xfrm>
        </p:spPr>
        <p:txBody>
          <a:bodyPr/>
          <a:lstStyle/>
          <a:p>
            <a:r>
              <a:rPr lang="en-GB" dirty="0"/>
              <a:t>HERBIVORY SHAPES</a:t>
            </a:r>
          </a:p>
        </p:txBody>
      </p:sp>
      <p:sp>
        <p:nvSpPr>
          <p:cNvPr id="1617" name="Content Placeholder 2">
            <a:extLst>
              <a:ext uri="{FF2B5EF4-FFF2-40B4-BE49-F238E27FC236}">
                <a16:creationId xmlns:a16="http://schemas.microsoft.com/office/drawing/2014/main" id="{06528FEA-9E7F-4204-B52C-32F32D142C05}"/>
              </a:ext>
            </a:extLst>
          </p:cNvPr>
          <p:cNvSpPr txBox="1">
            <a:spLocks/>
          </p:cNvSpPr>
          <p:nvPr/>
        </p:nvSpPr>
        <p:spPr>
          <a:xfrm>
            <a:off x="4976246" y="1684803"/>
            <a:ext cx="3282702" cy="3028950"/>
          </a:xfrm>
          <a:prstGeom prst="rect">
            <a:avLst/>
          </a:prstGeom>
          <a:noFill/>
          <a:ln>
            <a:noFill/>
          </a:ln>
        </p:spPr>
        <p:txBody>
          <a:bodyPr spcFirstLastPara="1" wrap="square" lIns="91425" tIns="91425" rIns="91425" bIns="91425" anchor="t" anchorCtr="0">
            <a:normAutofit fontScale="92500" lnSpcReduction="1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r>
              <a:rPr lang="en-US" dirty="0"/>
              <a:t>Leaf and sprout eaters collect leaves, bark, and green stems from plants, whereas grass eaters trim vegetation at or near ground level.</a:t>
            </a:r>
            <a:br>
              <a:rPr lang="en-GB" dirty="0"/>
            </a:br>
            <a:endParaRPr lang="en-GB" dirty="0"/>
          </a:p>
          <a:p>
            <a:pPr algn="just"/>
            <a:r>
              <a:rPr lang="en-US" dirty="0"/>
              <a:t>Deer, such as white-tailed deer, are leaf and sprout eaters, with a distinct advantage when grassland and other ground-level vegetation is covered with heavy, rainy snow.</a:t>
            </a:r>
            <a:endParaRPr lang="en-GB" dirty="0"/>
          </a:p>
        </p:txBody>
      </p:sp>
    </p:spTree>
    <p:extLst>
      <p:ext uri="{BB962C8B-B14F-4D97-AF65-F5344CB8AC3E}">
        <p14:creationId xmlns:p14="http://schemas.microsoft.com/office/powerpoint/2010/main" val="3360291691"/>
      </p:ext>
    </p:extLst>
  </p:cSld>
  <p:clrMapOvr>
    <a:masterClrMapping/>
  </p:clrMapOvr>
</p:sld>
</file>

<file path=ppt/theme/theme1.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25452</TotalTime>
  <Words>780</Words>
  <Application>Microsoft Office PowerPoint</Application>
  <PresentationFormat>Ekran Gösterisi (16:9)</PresentationFormat>
  <Paragraphs>62</Paragraphs>
  <Slides>17</Slides>
  <Notes>12</Notes>
  <HiddenSlides>0</HiddenSlides>
  <MMClips>0</MMClips>
  <ScaleCrop>false</ScaleCrop>
  <HeadingPairs>
    <vt:vector size="6" baseType="variant">
      <vt:variant>
        <vt:lpstr>Kullanılan Yazı Tipleri</vt:lpstr>
      </vt:variant>
      <vt:variant>
        <vt:i4>4</vt:i4>
      </vt:variant>
      <vt:variant>
        <vt:lpstr>Tema</vt:lpstr>
      </vt:variant>
      <vt:variant>
        <vt:i4>1</vt:i4>
      </vt:variant>
      <vt:variant>
        <vt:lpstr>Slayt Başlıkları</vt:lpstr>
      </vt:variant>
      <vt:variant>
        <vt:i4>17</vt:i4>
      </vt:variant>
    </vt:vector>
  </HeadingPairs>
  <TitlesOfParts>
    <vt:vector size="22" baseType="lpstr">
      <vt:lpstr>Pangolin</vt:lpstr>
      <vt:lpstr>Karla</vt:lpstr>
      <vt:lpstr>Arial</vt:lpstr>
      <vt:lpstr>Livvic</vt:lpstr>
      <vt:lpstr>Doodle World Wildlife Day by Slidesgo</vt:lpstr>
      <vt:lpstr>PowerPoint Sunusu</vt:lpstr>
      <vt:lpstr>PowerPoint Sunusu</vt:lpstr>
      <vt:lpstr>PowerPoint Sunusu</vt:lpstr>
      <vt:lpstr>PowerPoint Sunusu</vt:lpstr>
      <vt:lpstr>PowerPoint Sunusu</vt:lpstr>
      <vt:lpstr>PowerPoint Sunusu</vt:lpstr>
      <vt:lpstr>PowerPoint Sunusu</vt:lpstr>
      <vt:lpstr>PowerPoint Sunusu</vt:lpstr>
      <vt:lpstr>HERBIVORY SHAPES</vt:lpstr>
      <vt:lpstr>PowerPoint Sunusu</vt:lpstr>
      <vt:lpstr>OVERCOME PLANT DEFENSE</vt:lpstr>
      <vt:lpstr>PowerPoint Sunusu</vt:lpstr>
      <vt:lpstr>PowerPoint Sunusu</vt:lpstr>
      <vt:lpstr>PowerPoint Sunusu</vt:lpstr>
      <vt:lpstr>PowerPoint Sunusu</vt:lpstr>
      <vt:lpstr>OAK TREE AND TANINS</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World Wildlife Day</dc:title>
  <dc:creator>Etkin</dc:creator>
  <cp:lastModifiedBy>nailmert bıçakcı</cp:lastModifiedBy>
  <cp:revision>153</cp:revision>
  <dcterms:modified xsi:type="dcterms:W3CDTF">2025-10-28T22:55:53Z</dcterms:modified>
</cp:coreProperties>
</file>