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64" r:id="rId2"/>
    <p:sldId id="265" r:id="rId3"/>
    <p:sldId id="266" r:id="rId4"/>
    <p:sldId id="267" r:id="rId5"/>
    <p:sldId id="268" r:id="rId6"/>
    <p:sldId id="270" r:id="rId7"/>
    <p:sldId id="269" r:id="rId8"/>
    <p:sldId id="271" r:id="rId9"/>
    <p:sldId id="272" r:id="rId10"/>
    <p:sldId id="273" r:id="rId11"/>
    <p:sldId id="274" r:id="rId12"/>
    <p:sldId id="275"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74FCF2B-6B00-4841-BB8A-D55890BE1A22}">
          <p14:sldIdLst>
            <p14:sldId id="264"/>
            <p14:sldId id="265"/>
            <p14:sldId id="266"/>
            <p14:sldId id="267"/>
            <p14:sldId id="268"/>
            <p14:sldId id="270"/>
            <p14:sldId id="269"/>
            <p14:sldId id="271"/>
            <p14:sldId id="272"/>
            <p14:sldId id="273"/>
            <p14:sldId id="274"/>
            <p14:sldId id="27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8" d="100"/>
          <a:sy n="68" d="100"/>
        </p:scale>
        <p:origin x="80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a:latin typeface="Book Antiqua" pitchFamily="18" charset="0"/>
              </a:rPr>
              <a:t>Karl </a:t>
            </a:r>
            <a:r>
              <a:rPr lang="tr-TR" sz="4000" i="1" dirty="0" err="1">
                <a:latin typeface="Book Antiqua" pitchFamily="18" charset="0"/>
              </a:rPr>
              <a:t>Marx</a:t>
            </a:r>
            <a:r>
              <a:rPr lang="tr-TR" sz="4000" i="1" dirty="0">
                <a:latin typeface="Book Antiqua" pitchFamily="18" charset="0"/>
              </a:rPr>
              <a:t> (1818-1883</a:t>
            </a:r>
            <a:r>
              <a:rPr lang="tr-TR" sz="4000" i="1">
                <a:latin typeface="Book Antiqua" pitchFamily="18" charset="0"/>
              </a:rPr>
              <a:t>) - 1</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İnsanın Doğasının Niteliği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28540" y="1786598"/>
            <a:ext cx="9260114" cy="4149968"/>
          </a:xfrm>
        </p:spPr>
        <p:txBody>
          <a:bodyPr>
            <a:normAutofit fontScale="92500"/>
          </a:bodyPr>
          <a:lstStyle/>
          <a:p>
            <a:r>
              <a:rPr lang="tr-TR" dirty="0" err="1">
                <a:latin typeface="Book Antiqua" panose="02040602050305030304" pitchFamily="18" charset="0"/>
              </a:rPr>
              <a:t>Marx’a</a:t>
            </a:r>
            <a:r>
              <a:rPr lang="tr-TR" dirty="0">
                <a:latin typeface="Book Antiqua" panose="02040602050305030304" pitchFamily="18" charset="0"/>
              </a:rPr>
              <a:t> göre insan doğasının niteliği insanın başlangıçta doğayla kurduğu ilişki, teknolojinin ve üretim sürecinin gelişmesi içinde emeğin niteliğindeki dönüşüm ve yabancılaşma kavramlarında kendini bulur. </a:t>
            </a:r>
          </a:p>
          <a:p>
            <a:r>
              <a:rPr lang="tr-TR" u="sng" dirty="0">
                <a:latin typeface="Book Antiqua" panose="02040602050305030304" pitchFamily="18" charset="0"/>
              </a:rPr>
              <a:t>Emek:</a:t>
            </a:r>
            <a:r>
              <a:rPr lang="tr-TR" dirty="0">
                <a:latin typeface="Book Antiqua" panose="02040602050305030304" pitchFamily="18" charset="0"/>
              </a:rPr>
              <a:t> İnsanın doğayla kurduğu basit ilişki “nesneleştirme” kavramıyla ifade edilebilir ve bu ilk aşama insan-doğa ilişkisi içinde, doğrudan üretim ve malların basit mübadelesini içerir. Ancak süreç içinde üretim, mal üretiminden meta üretimine dönüşmüş ve kapitalizmde cisimleşen yeni toplum biçimine yol açmıştır.</a:t>
            </a:r>
          </a:p>
          <a:p>
            <a:endParaRPr lang="tr-TR" dirty="0">
              <a:latin typeface="Book Antiqua" panose="02040602050305030304" pitchFamily="18" charset="0"/>
            </a:endParaRPr>
          </a:p>
        </p:txBody>
      </p:sp>
    </p:spTree>
    <p:extLst>
      <p:ext uri="{BB962C8B-B14F-4D97-AF65-F5344CB8AC3E}">
        <p14:creationId xmlns:p14="http://schemas.microsoft.com/office/powerpoint/2010/main" val="1174111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İnsanın Doğasının Niteliği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70743" y="1927275"/>
            <a:ext cx="9260114" cy="4149968"/>
          </a:xfrm>
        </p:spPr>
        <p:txBody>
          <a:bodyPr>
            <a:normAutofit/>
          </a:bodyPr>
          <a:lstStyle/>
          <a:p>
            <a:r>
              <a:rPr lang="tr-TR" u="sng" dirty="0">
                <a:latin typeface="Book Antiqua" panose="02040602050305030304" pitchFamily="18" charset="0"/>
              </a:rPr>
              <a:t>Yabancılaşma: </a:t>
            </a:r>
            <a:r>
              <a:rPr lang="tr-TR" dirty="0">
                <a:latin typeface="Book Antiqua" panose="02040602050305030304" pitchFamily="18" charset="0"/>
              </a:rPr>
              <a:t>Kapitalizmin ve ileri düzeyde işbölümüyle birlikte, üretilen tüm mallarda olduğu gibi emeğin kendisi de “</a:t>
            </a:r>
            <a:r>
              <a:rPr lang="tr-TR" dirty="0" err="1">
                <a:latin typeface="Book Antiqua" panose="02040602050305030304" pitchFamily="18" charset="0"/>
              </a:rPr>
              <a:t>meta”ya</a:t>
            </a:r>
            <a:r>
              <a:rPr lang="tr-TR" dirty="0">
                <a:latin typeface="Book Antiqua" panose="02040602050305030304" pitchFamily="18" charset="0"/>
              </a:rPr>
              <a:t> dönüşmüş, emek ürettiği meta üzerindeki kontrol gücünü yitirmiştir. Artık emek ve meta ilişkisi “nesneleştirme” değil “</a:t>
            </a:r>
            <a:r>
              <a:rPr lang="tr-TR" dirty="0" err="1">
                <a:latin typeface="Book Antiqua" panose="02040602050305030304" pitchFamily="18" charset="0"/>
              </a:rPr>
              <a:t>şeyleşme</a:t>
            </a:r>
            <a:r>
              <a:rPr lang="tr-TR" dirty="0">
                <a:latin typeface="Book Antiqua" panose="02040602050305030304" pitchFamily="18" charset="0"/>
              </a:rPr>
              <a:t>” olarak adlandırılır. Üretilen meta üzerinde işçinin söz hakkının olmaması en iyi “yabancılaşma” kavramıyla ifade edilebilir. </a:t>
            </a:r>
          </a:p>
        </p:txBody>
      </p:sp>
    </p:spTree>
    <p:extLst>
      <p:ext uri="{BB962C8B-B14F-4D97-AF65-F5344CB8AC3E}">
        <p14:creationId xmlns:p14="http://schemas.microsoft.com/office/powerpoint/2010/main" val="2571220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İnsanın Doğasının Niteliği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70743" y="1927275"/>
            <a:ext cx="9260114" cy="4149968"/>
          </a:xfrm>
        </p:spPr>
        <p:txBody>
          <a:bodyPr>
            <a:normAutofit/>
          </a:bodyPr>
          <a:lstStyle/>
          <a:p>
            <a:r>
              <a:rPr lang="tr-TR" dirty="0">
                <a:latin typeface="Book Antiqua" panose="02040602050305030304" pitchFamily="18" charset="0"/>
              </a:rPr>
              <a:t>Kabaca dört tür yabancılaşmadan söz edilebilir: </a:t>
            </a:r>
          </a:p>
          <a:p>
            <a:pPr lvl="1"/>
            <a:r>
              <a:rPr lang="tr-TR" dirty="0">
                <a:latin typeface="Book Antiqua" panose="02040602050305030304" pitchFamily="18" charset="0"/>
              </a:rPr>
              <a:t>a. İşçilerin üretici etkinliklere yabancılaşması, </a:t>
            </a:r>
          </a:p>
          <a:p>
            <a:pPr lvl="1"/>
            <a:r>
              <a:rPr lang="tr-TR" dirty="0">
                <a:latin typeface="Book Antiqua" panose="02040602050305030304" pitchFamily="18" charset="0"/>
              </a:rPr>
              <a:t>b. İşçilerin emekleriyle ürettikleri ürüne yabancılaşması, </a:t>
            </a:r>
          </a:p>
          <a:p>
            <a:pPr lvl="1"/>
            <a:r>
              <a:rPr lang="tr-TR" dirty="0">
                <a:latin typeface="Book Antiqua" panose="02040602050305030304" pitchFamily="18" charset="0"/>
              </a:rPr>
              <a:t>c. İşçilerin iş arkadaşlarına yabancılaşması, ve </a:t>
            </a:r>
          </a:p>
          <a:p>
            <a:pPr lvl="1"/>
            <a:r>
              <a:rPr lang="tr-TR" dirty="0">
                <a:latin typeface="Book Antiqua" panose="02040602050305030304" pitchFamily="18" charset="0"/>
              </a:rPr>
              <a:t>d. İşçilerin kendi insani potansiyellerine yabancılaşmasıdır.</a:t>
            </a:r>
          </a:p>
        </p:txBody>
      </p:sp>
    </p:spTree>
    <p:extLst>
      <p:ext uri="{BB962C8B-B14F-4D97-AF65-F5344CB8AC3E}">
        <p14:creationId xmlns:p14="http://schemas.microsoft.com/office/powerpoint/2010/main" val="1188277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2009335" y="1927275"/>
            <a:ext cx="8653976" cy="4149968"/>
          </a:xfrm>
        </p:spPr>
        <p:txBody>
          <a:bodyPr>
            <a:normAutofit lnSpcReduction="10000"/>
          </a:bodyPr>
          <a:lstStyle/>
          <a:p>
            <a:r>
              <a:rPr lang="tr-TR" dirty="0">
                <a:latin typeface="Book Antiqua" panose="02040602050305030304" pitchFamily="18" charset="0"/>
              </a:rPr>
              <a:t>Diyalektik</a:t>
            </a:r>
          </a:p>
          <a:p>
            <a:r>
              <a:rPr lang="tr-TR" dirty="0">
                <a:latin typeface="Book Antiqua" panose="02040602050305030304" pitchFamily="18" charset="0"/>
              </a:rPr>
              <a:t>Diyalektik Yöntem</a:t>
            </a:r>
          </a:p>
          <a:p>
            <a:pPr lvl="1"/>
            <a:r>
              <a:rPr lang="tr-TR" dirty="0">
                <a:latin typeface="Book Antiqua" panose="02040602050305030304" pitchFamily="18" charset="0"/>
              </a:rPr>
              <a:t>Olgu ve Değer</a:t>
            </a:r>
          </a:p>
          <a:p>
            <a:pPr lvl="1"/>
            <a:r>
              <a:rPr lang="tr-TR" dirty="0">
                <a:latin typeface="Book Antiqua" panose="02040602050305030304" pitchFamily="18" charset="0"/>
              </a:rPr>
              <a:t>Karşılıklı İlişkiler</a:t>
            </a:r>
          </a:p>
          <a:p>
            <a:pPr lvl="1"/>
            <a:r>
              <a:rPr lang="tr-TR" dirty="0">
                <a:latin typeface="Book Antiqua" panose="02040602050305030304" pitchFamily="18" charset="0"/>
              </a:rPr>
              <a:t>Geçmiş-Şimdi-Gelecek</a:t>
            </a:r>
          </a:p>
          <a:p>
            <a:pPr lvl="1"/>
            <a:r>
              <a:rPr lang="tr-TR" dirty="0">
                <a:latin typeface="Book Antiqua" panose="02040602050305030304" pitchFamily="18" charset="0"/>
              </a:rPr>
              <a:t>Kaçınılmazlığın Olmayışı</a:t>
            </a:r>
          </a:p>
          <a:p>
            <a:pPr lvl="1"/>
            <a:r>
              <a:rPr lang="tr-TR" dirty="0">
                <a:latin typeface="Book Antiqua" panose="02040602050305030304" pitchFamily="18" charset="0"/>
              </a:rPr>
              <a:t>Failler ve Yapılar</a:t>
            </a:r>
          </a:p>
          <a:p>
            <a:r>
              <a:rPr lang="tr-TR" dirty="0">
                <a:latin typeface="Book Antiqua" panose="02040602050305030304" pitchFamily="18" charset="0"/>
              </a:rPr>
              <a:t>İnsan Doğasının Niteliği</a:t>
            </a:r>
          </a:p>
          <a:p>
            <a:pPr lvl="1"/>
            <a:r>
              <a:rPr lang="tr-TR" dirty="0">
                <a:latin typeface="Book Antiqua" panose="02040602050305030304" pitchFamily="18" charset="0"/>
              </a:rPr>
              <a:t>Emek</a:t>
            </a:r>
          </a:p>
          <a:p>
            <a:pPr lvl="1"/>
            <a:r>
              <a:rPr lang="tr-TR" dirty="0">
                <a:latin typeface="Book Antiqua" panose="02040602050305030304" pitchFamily="18" charset="0"/>
              </a:rPr>
              <a:t>Yabancılaşma</a:t>
            </a:r>
          </a:p>
          <a:p>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Diyalektik</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2009335" y="1927275"/>
            <a:ext cx="8653976" cy="4149968"/>
          </a:xfrm>
        </p:spPr>
        <p:txBody>
          <a:bodyPr>
            <a:normAutofit/>
          </a:bodyPr>
          <a:lstStyle/>
          <a:p>
            <a:r>
              <a:rPr lang="tr-TR" dirty="0" err="1">
                <a:latin typeface="Book Antiqua" panose="02040602050305030304" pitchFamily="18" charset="0"/>
              </a:rPr>
              <a:t>Marx’ın</a:t>
            </a:r>
            <a:r>
              <a:rPr lang="tr-TR" dirty="0">
                <a:latin typeface="Book Antiqua" panose="02040602050305030304" pitchFamily="18" charset="0"/>
              </a:rPr>
              <a:t> </a:t>
            </a:r>
            <a:r>
              <a:rPr lang="tr-TR" dirty="0" err="1">
                <a:latin typeface="Book Antiqua" panose="02040602050305030304" pitchFamily="18" charset="0"/>
              </a:rPr>
              <a:t>Hegel’den</a:t>
            </a:r>
            <a:r>
              <a:rPr lang="tr-TR" dirty="0">
                <a:latin typeface="Book Antiqua" panose="02040602050305030304" pitchFamily="18" charset="0"/>
              </a:rPr>
              <a:t> aldığı ve maddi süreçler üzerine oturttuğu diyalektik kavramı, tarihsel sürecin tez-antitez-sentez biçiminde yeni aşamalara geçerek ilerlemesini ifade eder. </a:t>
            </a:r>
          </a:p>
          <a:p>
            <a:r>
              <a:rPr lang="tr-TR" dirty="0">
                <a:latin typeface="Book Antiqua" panose="02040602050305030304" pitchFamily="18" charset="0"/>
              </a:rPr>
              <a:t>Diyalektik, doğanın olduğu gibi toplumun da çelişkiler ve çatışmalar üzerinden gelişen ilerlemesine işaret eder. Aynı zamanda toplumu inceleme yoludur. </a:t>
            </a:r>
          </a:p>
        </p:txBody>
      </p:sp>
    </p:spTree>
    <p:extLst>
      <p:ext uri="{BB962C8B-B14F-4D97-AF65-F5344CB8AC3E}">
        <p14:creationId xmlns:p14="http://schemas.microsoft.com/office/powerpoint/2010/main" val="481524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Diyalektik Yöntem</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2009335" y="1927275"/>
            <a:ext cx="8653976" cy="4149968"/>
          </a:xfrm>
        </p:spPr>
        <p:txBody>
          <a:bodyPr>
            <a:normAutofit/>
          </a:bodyPr>
          <a:lstStyle/>
          <a:p>
            <a:r>
              <a:rPr lang="tr-TR" dirty="0">
                <a:latin typeface="Book Antiqua" panose="02040602050305030304" pitchFamily="18" charset="0"/>
              </a:rPr>
              <a:t>Diyalektik yöntem şu boyutlar çerçevesinde anlaşılabilir.  Bunlar </a:t>
            </a:r>
            <a:r>
              <a:rPr lang="tr-TR" dirty="0" err="1">
                <a:latin typeface="Book Antiqua" panose="02040602050305030304" pitchFamily="18" charset="0"/>
              </a:rPr>
              <a:t>Ritzer’in</a:t>
            </a:r>
            <a:r>
              <a:rPr lang="tr-TR" dirty="0">
                <a:latin typeface="Book Antiqua" panose="02040602050305030304" pitchFamily="18" charset="0"/>
              </a:rPr>
              <a:t> tespit ettiği gibi: (1) olgu ve değer, (2) karşılıklı ilişkiler, (3) geçmiş-şimdi-gelecek sürekliliği, (4) kaçınılmazlığın olmayışı, (5) failler ve yapılar başlıkları altında toplanabilir.</a:t>
            </a:r>
          </a:p>
        </p:txBody>
      </p:sp>
    </p:spTree>
    <p:extLst>
      <p:ext uri="{BB962C8B-B14F-4D97-AF65-F5344CB8AC3E}">
        <p14:creationId xmlns:p14="http://schemas.microsoft.com/office/powerpoint/2010/main" val="411294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Diyalektik Yöntem</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2009335" y="1927275"/>
            <a:ext cx="8653976" cy="4149968"/>
          </a:xfrm>
        </p:spPr>
        <p:txBody>
          <a:bodyPr>
            <a:normAutofit/>
          </a:bodyPr>
          <a:lstStyle/>
          <a:p>
            <a:r>
              <a:rPr lang="tr-TR" u="sng" dirty="0">
                <a:latin typeface="Book Antiqua" panose="02040602050305030304" pitchFamily="18" charset="0"/>
              </a:rPr>
              <a:t>Olgu ve değer: </a:t>
            </a:r>
            <a:r>
              <a:rPr lang="tr-TR" dirty="0">
                <a:latin typeface="Book Antiqua" panose="02040602050305030304" pitchFamily="18" charset="0"/>
              </a:rPr>
              <a:t>Olgular ve değerler arasındaki ilişki, araştırmacı (bilim insanı) ve incelenen konu arasındaki ilişkiye işaret eder. Olgular ve değerler gerçekte iç içe geçmiştir, araştırmacı değerlerden tümüyle arınmış değildir. Araştırmacının tamamen değerlerden bağımsız olması mümkün olmadığı gibi, değerler araştırmacının olguyu tutkuyla incelemesine de yol açar. </a:t>
            </a:r>
          </a:p>
        </p:txBody>
      </p:sp>
    </p:spTree>
    <p:extLst>
      <p:ext uri="{BB962C8B-B14F-4D97-AF65-F5344CB8AC3E}">
        <p14:creationId xmlns:p14="http://schemas.microsoft.com/office/powerpoint/2010/main" val="284731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Diyalektik Yöntem</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2009335" y="1927275"/>
            <a:ext cx="8653976" cy="4149968"/>
          </a:xfrm>
        </p:spPr>
        <p:txBody>
          <a:bodyPr>
            <a:normAutofit lnSpcReduction="10000"/>
          </a:bodyPr>
          <a:lstStyle/>
          <a:p>
            <a:r>
              <a:rPr lang="tr-TR" u="sng" dirty="0">
                <a:latin typeface="Book Antiqua" panose="02040602050305030304" pitchFamily="18" charset="0"/>
              </a:rPr>
              <a:t>Karşılıklı ilişkiler: </a:t>
            </a:r>
            <a:r>
              <a:rPr lang="tr-TR" dirty="0">
                <a:latin typeface="Book Antiqua" panose="02040602050305030304" pitchFamily="18" charset="0"/>
              </a:rPr>
              <a:t>Diyalektik yöntem, olgular arasındaki süreklilikleri ve geçişleri tek yönlü neden-sonuç ilişkisi içinde görmez. Aksine ilişkiler karşılıklı olabilir. Bir etmen (ya da olgu) başka bir etmene yol açarken, sonraki etmen önceki etmene de etkide bulunabilir. Ancak bu, karşılıklı ilişkinin </a:t>
            </a:r>
            <a:r>
              <a:rPr lang="tr-TR" dirty="0" err="1">
                <a:latin typeface="Book Antiqua" panose="02040602050305030304" pitchFamily="18" charset="0"/>
              </a:rPr>
              <a:t>nedensel</a:t>
            </a:r>
            <a:r>
              <a:rPr lang="tr-TR" dirty="0">
                <a:latin typeface="Book Antiqua" panose="02040602050305030304" pitchFamily="18" charset="0"/>
              </a:rPr>
              <a:t> ilişkileri içermeyeceği anlamına gelmez. </a:t>
            </a:r>
            <a:r>
              <a:rPr lang="tr-TR" dirty="0" err="1">
                <a:latin typeface="Book Antiqua" panose="02040602050305030304" pitchFamily="18" charset="0"/>
              </a:rPr>
              <a:t>Nedensel</a:t>
            </a:r>
            <a:r>
              <a:rPr lang="tr-TR" dirty="0">
                <a:latin typeface="Book Antiqua" panose="02040602050305030304" pitchFamily="18" charset="0"/>
              </a:rPr>
              <a:t> ilişkiler daha geniş düzeyde bütünsel değişme üzerinde kendini gösterir ve bütünün gelişmesi sürecine yerleştirilir. </a:t>
            </a:r>
          </a:p>
        </p:txBody>
      </p:sp>
    </p:spTree>
    <p:extLst>
      <p:ext uri="{BB962C8B-B14F-4D97-AF65-F5344CB8AC3E}">
        <p14:creationId xmlns:p14="http://schemas.microsoft.com/office/powerpoint/2010/main" val="859519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Diyalektik Yöntem</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2009335" y="1927275"/>
            <a:ext cx="8653976" cy="4149968"/>
          </a:xfrm>
        </p:spPr>
        <p:txBody>
          <a:bodyPr>
            <a:normAutofit/>
          </a:bodyPr>
          <a:lstStyle/>
          <a:p>
            <a:r>
              <a:rPr lang="tr-TR" u="sng" dirty="0">
                <a:latin typeface="Book Antiqua" panose="02040602050305030304" pitchFamily="18" charset="0"/>
              </a:rPr>
              <a:t>Geçmiş-şimdi-gelecek:</a:t>
            </a:r>
            <a:r>
              <a:rPr lang="tr-TR" dirty="0">
                <a:latin typeface="Book Antiqua" panose="02040602050305030304" pitchFamily="18" charset="0"/>
              </a:rPr>
              <a:t> Diyalektik yöntem şimdinin olgularını tarihsel süreç içinde, geçmiş ve gelecek içinde anlamlandırmaya çabalar. Bu bağlamda: </a:t>
            </a:r>
          </a:p>
          <a:p>
            <a:pPr marL="0" indent="0">
              <a:buNone/>
            </a:pPr>
            <a:r>
              <a:rPr lang="tr-TR" dirty="0">
                <a:latin typeface="Book Antiqua" panose="02040602050305030304" pitchFamily="18" charset="0"/>
              </a:rPr>
              <a:t>a. Olguların tarihsel kaynaklarını ortaya çıkarır. </a:t>
            </a:r>
          </a:p>
          <a:p>
            <a:pPr marL="0" indent="0">
              <a:buNone/>
            </a:pPr>
            <a:r>
              <a:rPr lang="tr-TR" dirty="0">
                <a:latin typeface="Book Antiqua" panose="02040602050305030304" pitchFamily="18" charset="0"/>
              </a:rPr>
              <a:t>b. Geleceğe dönük eğilimleri öngörmeye çalışır. Bu ikinci eğilim siyasetle ilişki içinde kendini bulur. </a:t>
            </a:r>
          </a:p>
        </p:txBody>
      </p:sp>
    </p:spTree>
    <p:extLst>
      <p:ext uri="{BB962C8B-B14F-4D97-AF65-F5344CB8AC3E}">
        <p14:creationId xmlns:p14="http://schemas.microsoft.com/office/powerpoint/2010/main" val="1007836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Diyalektik Yöntem</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2009335" y="1927275"/>
            <a:ext cx="8653976" cy="4149968"/>
          </a:xfrm>
        </p:spPr>
        <p:txBody>
          <a:bodyPr>
            <a:normAutofit/>
          </a:bodyPr>
          <a:lstStyle/>
          <a:p>
            <a:r>
              <a:rPr lang="tr-TR" u="sng" dirty="0">
                <a:latin typeface="Book Antiqua" panose="02040602050305030304" pitchFamily="18" charset="0"/>
              </a:rPr>
              <a:t>Kaçınılmazlığın olmayışı:</a:t>
            </a:r>
            <a:r>
              <a:rPr lang="tr-TR" dirty="0">
                <a:latin typeface="Book Antiqua" panose="02040602050305030304" pitchFamily="18" charset="0"/>
              </a:rPr>
              <a:t> Diyalektik yöntem pasif bir şekilde, basit belirlenimci bir modelden ziyade “politik </a:t>
            </a:r>
            <a:r>
              <a:rPr lang="tr-TR" dirty="0" err="1">
                <a:latin typeface="Book Antiqua" panose="02040602050305030304" pitchFamily="18" charset="0"/>
              </a:rPr>
              <a:t>olanakçı</a:t>
            </a:r>
            <a:r>
              <a:rPr lang="tr-TR" dirty="0">
                <a:latin typeface="Book Antiqua" panose="02040602050305030304" pitchFamily="18" charset="0"/>
              </a:rPr>
              <a:t>”  olarak görülebilir. Bu yaklaşım tez-antitez-sentez adımlarını basit, mekanik bir ilişkiler aşamasından ziyade “sınıf çatışması ve mücadelesi” yaklaşımını dikkate alarak tarihin ancak politik olanaklarla gelişebileceğini öngörür.</a:t>
            </a:r>
          </a:p>
        </p:txBody>
      </p:sp>
    </p:spTree>
    <p:extLst>
      <p:ext uri="{BB962C8B-B14F-4D97-AF65-F5344CB8AC3E}">
        <p14:creationId xmlns:p14="http://schemas.microsoft.com/office/powerpoint/2010/main" val="2380092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Karl </a:t>
            </a:r>
            <a:r>
              <a:rPr lang="tr-TR" dirty="0" err="1">
                <a:latin typeface="Book Antiqua" pitchFamily="18" charset="0"/>
              </a:rPr>
              <a:t>Marx</a:t>
            </a:r>
            <a:r>
              <a:rPr lang="tr-TR" dirty="0">
                <a:latin typeface="Book Antiqua" pitchFamily="18" charset="0"/>
              </a:rPr>
              <a:t> </a:t>
            </a:r>
            <a:r>
              <a:rPr lang="tr-TR" b="1" i="1" dirty="0">
                <a:latin typeface="Book Antiqua" panose="02040602050305030304" pitchFamily="18" charset="0"/>
              </a:rPr>
              <a:t>– Diyalektik Yöntem</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2009335" y="1927275"/>
            <a:ext cx="8653976" cy="4149968"/>
          </a:xfrm>
        </p:spPr>
        <p:txBody>
          <a:bodyPr>
            <a:normAutofit/>
          </a:bodyPr>
          <a:lstStyle/>
          <a:p>
            <a:r>
              <a:rPr lang="tr-TR" u="sng" dirty="0">
                <a:latin typeface="Book Antiqua" panose="02040602050305030304" pitchFamily="18" charset="0"/>
              </a:rPr>
              <a:t>Failler ve yapılar:</a:t>
            </a:r>
            <a:r>
              <a:rPr lang="tr-TR" dirty="0">
                <a:latin typeface="Book Antiqua" panose="02040602050305030304" pitchFamily="18" charset="0"/>
              </a:rPr>
              <a:t> Bu ilişki eyleyen insanlar ile makro yapılar arasındaki ilişkiyi betimler. Diyalektik düşünceye göre, failler ve makro yapılar arasındaki ilişki de tek yönlü ve pasif bir temelde ele alınamaz. İki boyutlu bir ilişki vardır: Bir yanda makro yapılar insanların eylemlerini belirlerken, aynı zamanda insanlar da yapıları biçimlendirmeye çalışırlar. Bunu yaparken geçmiş ve gelecek boyutu dikkate alınır.</a:t>
            </a:r>
          </a:p>
        </p:txBody>
      </p:sp>
    </p:spTree>
    <p:extLst>
      <p:ext uri="{BB962C8B-B14F-4D97-AF65-F5344CB8AC3E}">
        <p14:creationId xmlns:p14="http://schemas.microsoft.com/office/powerpoint/2010/main" val="8383478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234</TotalTime>
  <Words>651</Words>
  <Application>Microsoft Office PowerPoint</Application>
  <PresentationFormat>Geniş ekran</PresentationFormat>
  <Paragraphs>45</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Book Antiqua</vt:lpstr>
      <vt:lpstr>Calibri</vt:lpstr>
      <vt:lpstr>Verdana</vt:lpstr>
      <vt:lpstr>Wingdings 2</vt:lpstr>
      <vt:lpstr>Görünüş</vt:lpstr>
      <vt:lpstr>KLASİK SOSYOLOJİ KURAMLARI Karl Marx (1818-1883) - 1</vt:lpstr>
      <vt:lpstr>Karl Marx – Ders İçeriği</vt:lpstr>
      <vt:lpstr>Karl Marx – Diyalektik</vt:lpstr>
      <vt:lpstr>Karl Marx – Diyalektik Yöntem</vt:lpstr>
      <vt:lpstr>Karl Marx – Diyalektik Yöntem</vt:lpstr>
      <vt:lpstr>Karl Marx – Diyalektik Yöntem</vt:lpstr>
      <vt:lpstr>Karl Marx – Diyalektik Yöntem</vt:lpstr>
      <vt:lpstr>Karl Marx – Diyalektik Yöntem</vt:lpstr>
      <vt:lpstr>Karl Marx – Diyalektik Yöntem</vt:lpstr>
      <vt:lpstr>Karl Marx – İnsanın Doğasının Niteliği</vt:lpstr>
      <vt:lpstr>Karl Marx – İnsanın Doğasının Niteliği</vt:lpstr>
      <vt:lpstr>Karl Marx – İnsanın Doğasının Niteliği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156</cp:revision>
  <dcterms:created xsi:type="dcterms:W3CDTF">2018-03-24T09:54:46Z</dcterms:created>
  <dcterms:modified xsi:type="dcterms:W3CDTF">2020-05-04T10:43:44Z</dcterms:modified>
</cp:coreProperties>
</file>