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4"/>
  </p:notesMasterIdLst>
  <p:sldIdLst>
    <p:sldId id="256" r:id="rId2"/>
    <p:sldId id="700" r:id="rId3"/>
    <p:sldId id="738" r:id="rId4"/>
    <p:sldId id="702" r:id="rId5"/>
    <p:sldId id="721" r:id="rId6"/>
    <p:sldId id="722" r:id="rId7"/>
    <p:sldId id="740" r:id="rId8"/>
    <p:sldId id="739" r:id="rId9"/>
    <p:sldId id="741" r:id="rId10"/>
    <p:sldId id="742" r:id="rId11"/>
    <p:sldId id="743" r:id="rId12"/>
    <p:sldId id="744" r:id="rId13"/>
    <p:sldId id="729" r:id="rId14"/>
    <p:sldId id="730" r:id="rId15"/>
    <p:sldId id="731" r:id="rId16"/>
    <p:sldId id="732" r:id="rId17"/>
    <p:sldId id="733" r:id="rId18"/>
    <p:sldId id="734" r:id="rId19"/>
    <p:sldId id="735" r:id="rId20"/>
    <p:sldId id="736" r:id="rId21"/>
    <p:sldId id="737" r:id="rId22"/>
    <p:sldId id="717" r:id="rId23"/>
  </p:sldIdLst>
  <p:sldSz cx="9144000" cy="5143500" type="screen16x9"/>
  <p:notesSz cx="6858000" cy="9144000"/>
  <p:embeddedFontLst>
    <p:embeddedFont>
      <p:font typeface="Arial Narrow" panose="020B0606020202030204" pitchFamily="34" charset="0"/>
      <p:regular r:id="rId25"/>
      <p:bold r:id="rId26"/>
      <p:italic r:id="rId27"/>
      <p:boldItalic r:id="rId28"/>
    </p:embeddedFont>
    <p:embeddedFont>
      <p:font typeface="Karla" pitchFamily="2" charset="-94"/>
      <p:regular r:id="rId29"/>
      <p:bold r:id="rId30"/>
    </p:embeddedFont>
    <p:embeddedFont>
      <p:font typeface="Livvic" pitchFamily="2" charset="-94"/>
      <p:regular r:id="rId31"/>
      <p:bold r:id="rId32"/>
      <p:italic r:id="rId33"/>
      <p:boldItalic r:id="rId34"/>
    </p:embeddedFont>
    <p:embeddedFont>
      <p:font typeface="Pangolin" panose="020B0604020202020204" charset="-94"/>
      <p:regular r:id="rId35"/>
    </p:embeddedFont>
    <p:embeddedFont>
      <p:font typeface="Rockwell" panose="02060603020205020403" pitchFamily="18" charset="0"/>
      <p:regular r:id="rId36"/>
      <p:bold r:id="rId37"/>
      <p:italic r:id="rId38"/>
      <p:boldItalic r:id="rId3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2.fntdata"/><Relationship Id="rId39" Type="http://schemas.openxmlformats.org/officeDocument/2006/relationships/font" Target="fonts/font15.fntdata"/><Relationship Id="rId21" Type="http://schemas.openxmlformats.org/officeDocument/2006/relationships/slide" Target="slides/slide20.xml"/><Relationship Id="rId34" Type="http://schemas.openxmlformats.org/officeDocument/2006/relationships/font" Target="fonts/font10.fntdata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5.fntdata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32" Type="http://schemas.openxmlformats.org/officeDocument/2006/relationships/font" Target="fonts/font8.fntdata"/><Relationship Id="rId37" Type="http://schemas.openxmlformats.org/officeDocument/2006/relationships/font" Target="fonts/font13.fntdata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4.fntdata"/><Relationship Id="rId36" Type="http://schemas.openxmlformats.org/officeDocument/2006/relationships/font" Target="fonts/font12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3.fntdata"/><Relationship Id="rId30" Type="http://schemas.openxmlformats.org/officeDocument/2006/relationships/font" Target="fonts/font6.fntdata"/><Relationship Id="rId35" Type="http://schemas.openxmlformats.org/officeDocument/2006/relationships/font" Target="fonts/font11.fntdata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1.fntdata"/><Relationship Id="rId33" Type="http://schemas.openxmlformats.org/officeDocument/2006/relationships/font" Target="fonts/font9.fntdata"/><Relationship Id="rId38" Type="http://schemas.openxmlformats.org/officeDocument/2006/relationships/font" Target="fonts/font14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782548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425787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2164587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2769793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00064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94012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743432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72589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3765870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0381245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79993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2497976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522472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0183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9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.png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636466" y="1396114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Wild </a:t>
            </a:r>
            <a:r>
              <a:rPr lang="tr-TR" dirty="0" err="1"/>
              <a:t>Animal</a:t>
            </a:r>
            <a:r>
              <a:rPr lang="tr-TR" dirty="0"/>
              <a:t> </a:t>
            </a:r>
            <a:r>
              <a:rPr lang="tr-TR" dirty="0" err="1"/>
              <a:t>Behaviors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6FCD08-8D45-52C3-52A3-0072B55DA0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8A2088A-72F1-5963-6903-16C3DB2D48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6A0135BF-BEA1-5A40-80DE-0EE37871314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A0A623C3-8FAB-8A30-67FB-A22CEB1660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5115"/>
            <a:ext cx="9144000" cy="51132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956712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7ED41A-56E7-5873-3F62-7594744206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FEF670D-1761-1249-4F54-F8A860C4E4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3F1EA0AA-55E8-4F62-3312-3C925BC69A8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55CBBC1C-2FAF-74F4-B4C5-9D3E1BBD2A6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502" y="0"/>
            <a:ext cx="9102996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90029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E79E9AF2-D470-F642-E8AE-A6B17F5F2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DC9B221A-CAFD-CF30-A98C-D8457081BF40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F4F93472-0CC4-5388-7532-77CC0B14150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753"/>
            <a:ext cx="9144000" cy="51319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322344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aşlık 1"/>
          <p:cNvSpPr txBox="1">
            <a:spLocks/>
          </p:cNvSpPr>
          <p:nvPr/>
        </p:nvSpPr>
        <p:spPr>
          <a:xfrm>
            <a:off x="0" y="-621792"/>
            <a:ext cx="3155443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b="1" dirty="0" err="1"/>
              <a:t>Clever</a:t>
            </a:r>
            <a:endParaRPr lang="tr-TR" b="1" dirty="0"/>
          </a:p>
          <a:p>
            <a:pPr algn="ctr"/>
            <a:r>
              <a:rPr lang="tr-TR" b="1" dirty="0"/>
              <a:t> </a:t>
            </a:r>
            <a:r>
              <a:rPr lang="tr-TR" b="1" dirty="0" err="1"/>
              <a:t>Hans</a:t>
            </a:r>
            <a:endParaRPr lang="tr-TR" b="1" dirty="0"/>
          </a:p>
        </p:txBody>
      </p:sp>
      <p:sp>
        <p:nvSpPr>
          <p:cNvPr id="8" name="Metin kutusu 7"/>
          <p:cNvSpPr txBox="1"/>
          <p:nvPr/>
        </p:nvSpPr>
        <p:spPr>
          <a:xfrm>
            <a:off x="3677065" y="893969"/>
            <a:ext cx="813779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tr-TR" sz="3200" b="1" dirty="0">
                <a:latin typeface="Arial Narrow" panose="020B0606020202030204" pitchFamily="34" charset="0"/>
              </a:rPr>
              <a:t>O. </a:t>
            </a:r>
            <a:r>
              <a:rPr lang="tr-TR" sz="3200" b="1" dirty="0" err="1">
                <a:latin typeface="Arial Narrow" panose="020B0606020202030204" pitchFamily="34" charset="0"/>
              </a:rPr>
              <a:t>Pfungst</a:t>
            </a:r>
            <a:r>
              <a:rPr lang="tr-TR" sz="3200" b="1" dirty="0">
                <a:latin typeface="Arial Narrow" panose="020B0606020202030204" pitchFamily="34" charset="0"/>
              </a:rPr>
              <a:t> (1907):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tr-TR" sz="3200" dirty="0" err="1">
                <a:latin typeface="Arial Narrow" panose="020B0606020202030204" pitchFamily="34" charset="0"/>
              </a:rPr>
              <a:t>Emotional</a:t>
            </a:r>
            <a:r>
              <a:rPr lang="tr-TR" sz="3200" dirty="0">
                <a:latin typeface="Arial Narrow" panose="020B0606020202030204" pitchFamily="34" charset="0"/>
              </a:rPr>
              <a:t> </a:t>
            </a:r>
            <a:r>
              <a:rPr lang="tr-TR" sz="3200" dirty="0" err="1">
                <a:latin typeface="Arial Narrow" panose="020B0606020202030204" pitchFamily="34" charset="0"/>
              </a:rPr>
              <a:t>intelligence</a:t>
            </a:r>
            <a:r>
              <a:rPr lang="tr-TR" sz="3200" dirty="0">
                <a:latin typeface="Arial Narrow" panose="020B0606020202030204" pitchFamily="34" charset="0"/>
              </a:rPr>
              <a:t> of </a:t>
            </a:r>
            <a:r>
              <a:rPr lang="tr-TR" sz="3200" dirty="0" err="1">
                <a:latin typeface="Arial Narrow" panose="020B0606020202030204" pitchFamily="34" charset="0"/>
              </a:rPr>
              <a:t>horses</a:t>
            </a:r>
            <a:endParaRPr lang="tr-TR" sz="3200" dirty="0">
              <a:latin typeface="Arial Narrow" panose="020B060602020203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3200" dirty="0">
                <a:latin typeface="Arial Narrow" panose="020B0606020202030204" pitchFamily="34" charset="0"/>
              </a:rPr>
              <a:t>The setup of animal test</a:t>
            </a:r>
            <a:r>
              <a:rPr lang="tr-TR" sz="3200" dirty="0">
                <a:latin typeface="Arial Narrow" panose="020B0606020202030204" pitchFamily="34" charset="0"/>
              </a:rPr>
              <a:t>s</a:t>
            </a: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5374" y="2946687"/>
            <a:ext cx="6516217" cy="206540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61162153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14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14</a:t>
            </a:fld>
            <a:endParaRPr lang="tr-TR" dirty="0"/>
          </a:p>
        </p:txBody>
      </p:sp>
      <p:sp>
        <p:nvSpPr>
          <p:cNvPr id="1620" name="Başlık 1"/>
          <p:cNvSpPr txBox="1">
            <a:spLocks/>
          </p:cNvSpPr>
          <p:nvPr/>
        </p:nvSpPr>
        <p:spPr>
          <a:xfrm>
            <a:off x="4695825" y="400049"/>
            <a:ext cx="4362450" cy="434389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000" b="1" dirty="0"/>
              <a:t>Six Blind Men</a:t>
            </a:r>
          </a:p>
          <a:p>
            <a:pPr algn="ctr"/>
            <a:r>
              <a:rPr lang="en-US" sz="4000" b="1" dirty="0"/>
              <a:t> and an Elephant</a:t>
            </a:r>
            <a:endParaRPr lang="tr-TR" sz="4000" b="1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72593" y="990600"/>
            <a:ext cx="3251758" cy="326707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90575034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15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15</a:t>
            </a:fld>
            <a:endParaRPr lang="tr-TR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4900" y="933450"/>
            <a:ext cx="3267076" cy="3286125"/>
          </a:xfrm>
          <a:prstGeom prst="rect">
            <a:avLst/>
          </a:prstGeom>
        </p:spPr>
      </p:pic>
      <p:sp>
        <p:nvSpPr>
          <p:cNvPr id="1616" name="İçerik Yer Tutucusu 2"/>
          <p:cNvSpPr txBox="1">
            <a:spLocks/>
          </p:cNvSpPr>
          <p:nvPr/>
        </p:nvSpPr>
        <p:spPr>
          <a:xfrm>
            <a:off x="4763264" y="1607057"/>
            <a:ext cx="4095339" cy="320306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tr-TR" sz="2800" i="1" dirty="0"/>
              <a:t>«</a:t>
            </a:r>
            <a:r>
              <a:rPr lang="en-US" sz="2800" i="1" dirty="0"/>
              <a:t>People's perceptions of reality are based on their own limited and subjective experiences.</a:t>
            </a:r>
            <a:r>
              <a:rPr lang="tr-TR" sz="2800" i="1" dirty="0"/>
              <a:t>»</a:t>
            </a:r>
          </a:p>
          <a:p>
            <a:pPr marL="0" indent="0">
              <a:buFont typeface="Wingdings" pitchFamily="2" charset="2"/>
              <a:buNone/>
            </a:pPr>
            <a:r>
              <a:rPr lang="tr-TR" sz="2800" i="1" dirty="0"/>
              <a:t>	</a:t>
            </a:r>
          </a:p>
        </p:txBody>
      </p:sp>
    </p:spTree>
    <p:extLst>
      <p:ext uri="{BB962C8B-B14F-4D97-AF65-F5344CB8AC3E}">
        <p14:creationId xmlns:p14="http://schemas.microsoft.com/office/powerpoint/2010/main" val="19255821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16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16</a:t>
            </a:fld>
            <a:endParaRPr lang="tr-TR" dirty="0"/>
          </a:p>
        </p:txBody>
      </p:sp>
      <p:sp>
        <p:nvSpPr>
          <p:cNvPr id="1615" name="Başlık 1"/>
          <p:cNvSpPr txBox="1">
            <a:spLocks/>
          </p:cNvSpPr>
          <p:nvPr/>
        </p:nvSpPr>
        <p:spPr>
          <a:xfrm>
            <a:off x="388793" y="657300"/>
            <a:ext cx="4631850" cy="410391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3600" b="1" dirty="0" err="1"/>
              <a:t>AnImals</a:t>
            </a:r>
            <a:r>
              <a:rPr lang="tr-TR" sz="3600" b="1" dirty="0"/>
              <a:t> </a:t>
            </a:r>
          </a:p>
          <a:p>
            <a:pPr algn="ctr"/>
            <a:r>
              <a:rPr lang="tr-TR" sz="3600" b="1" dirty="0"/>
              <a:t>World</a:t>
            </a:r>
          </a:p>
        </p:txBody>
      </p:sp>
      <p:sp>
        <p:nvSpPr>
          <p:cNvPr id="1617" name="İçerik Yer Tutucusu 2"/>
          <p:cNvSpPr txBox="1">
            <a:spLocks/>
          </p:cNvSpPr>
          <p:nvPr/>
        </p:nvSpPr>
        <p:spPr>
          <a:xfrm>
            <a:off x="4695826" y="1224486"/>
            <a:ext cx="4210050" cy="148477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b="1" dirty="0" err="1"/>
              <a:t>Frans</a:t>
            </a:r>
            <a:r>
              <a:rPr lang="tr-TR" b="1" dirty="0"/>
              <a:t> De </a:t>
            </a:r>
            <a:r>
              <a:rPr lang="tr-TR" b="1" dirty="0" err="1"/>
              <a:t>Waal</a:t>
            </a:r>
            <a:r>
              <a:rPr lang="tr-TR" b="1" dirty="0"/>
              <a:t>: </a:t>
            </a:r>
            <a:r>
              <a:rPr lang="tr-TR" i="1" dirty="0"/>
              <a:t>«</a:t>
            </a:r>
            <a:r>
              <a:rPr lang="en-US" i="1" dirty="0"/>
              <a:t>Absence of evidence is not evidence of absence</a:t>
            </a:r>
            <a:r>
              <a:rPr lang="tr-TR" i="1" dirty="0"/>
              <a:t>»</a:t>
            </a:r>
          </a:p>
          <a:p>
            <a:pPr lvl="2"/>
            <a:endParaRPr lang="tr-TR" sz="2000" dirty="0"/>
          </a:p>
          <a:p>
            <a:pPr lvl="2"/>
            <a:r>
              <a:rPr lang="tr-TR" sz="2000" dirty="0" err="1"/>
              <a:t>Umwelt</a:t>
            </a:r>
            <a:r>
              <a:rPr lang="tr-TR" sz="2000" dirty="0"/>
              <a:t>!</a:t>
            </a:r>
          </a:p>
          <a:p>
            <a:pPr lvl="2"/>
            <a:r>
              <a:rPr lang="en-US" sz="2000" dirty="0"/>
              <a:t>Was our test appropriate for this species?</a:t>
            </a:r>
            <a:endParaRPr lang="tr-TR" sz="2000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31662" y="3019424"/>
            <a:ext cx="1260882" cy="188951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01568" y="3641093"/>
            <a:ext cx="2624351" cy="85470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80102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17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17</a:t>
            </a:fld>
            <a:endParaRPr lang="tr-TR" dirty="0"/>
          </a:p>
        </p:txBody>
      </p:sp>
      <p:sp>
        <p:nvSpPr>
          <p:cNvPr id="1618" name="Başlık 1"/>
          <p:cNvSpPr>
            <a:spLocks noGrp="1"/>
          </p:cNvSpPr>
          <p:nvPr>
            <p:ph type="title"/>
          </p:nvPr>
        </p:nvSpPr>
        <p:spPr>
          <a:xfrm>
            <a:off x="1233994" y="1781062"/>
            <a:ext cx="3079142" cy="4601183"/>
          </a:xfrm>
        </p:spPr>
        <p:txBody>
          <a:bodyPr>
            <a:normAutofit/>
          </a:bodyPr>
          <a:lstStyle/>
          <a:p>
            <a:pPr algn="ctr"/>
            <a:r>
              <a:rPr lang="tr-TR" dirty="0" err="1"/>
              <a:t>Harlow’s</a:t>
            </a:r>
            <a:r>
              <a:rPr lang="tr-TR" dirty="0"/>
              <a:t> </a:t>
            </a:r>
            <a:r>
              <a:rPr lang="tr-TR" dirty="0" err="1"/>
              <a:t>Tests</a:t>
            </a:r>
            <a:r>
              <a:rPr lang="tr-TR" dirty="0"/>
              <a:t> </a:t>
            </a:r>
            <a:br>
              <a:rPr lang="tr-TR" dirty="0"/>
            </a:br>
            <a:br>
              <a:rPr lang="tr-TR" dirty="0"/>
            </a:br>
            <a:r>
              <a:rPr lang="tr-TR" b="1" dirty="0" err="1"/>
              <a:t>Love</a:t>
            </a:r>
            <a:r>
              <a:rPr lang="tr-TR" b="1" dirty="0"/>
              <a:t> </a:t>
            </a:r>
            <a:r>
              <a:rPr lang="tr-TR" b="1" dirty="0" err="1"/>
              <a:t>and</a:t>
            </a:r>
            <a:r>
              <a:rPr lang="tr-TR" b="1" dirty="0"/>
              <a:t> </a:t>
            </a:r>
            <a:r>
              <a:rPr lang="tr-TR" b="1" dirty="0" err="1"/>
              <a:t>Devotion</a:t>
            </a:r>
            <a:endParaRPr lang="tr-TR" b="1" dirty="0"/>
          </a:p>
        </p:txBody>
      </p:sp>
      <p:sp>
        <p:nvSpPr>
          <p:cNvPr id="1619" name="İçerik Yer Tutucusu 2"/>
          <p:cNvSpPr txBox="1">
            <a:spLocks/>
          </p:cNvSpPr>
          <p:nvPr/>
        </p:nvSpPr>
        <p:spPr>
          <a:xfrm>
            <a:off x="4439926" y="981074"/>
            <a:ext cx="3131892" cy="47510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400" b="1" dirty="0"/>
              <a:t>H. </a:t>
            </a:r>
            <a:r>
              <a:rPr lang="tr-TR" sz="1400" b="1" dirty="0" err="1"/>
              <a:t>Frederick</a:t>
            </a:r>
            <a:r>
              <a:rPr lang="tr-TR" sz="1400" b="1" dirty="0"/>
              <a:t> </a:t>
            </a:r>
            <a:r>
              <a:rPr lang="tr-TR" sz="1400" b="1" dirty="0" err="1"/>
              <a:t>Harlow</a:t>
            </a:r>
            <a:r>
              <a:rPr lang="tr-TR" sz="1400" b="1" dirty="0"/>
              <a:t> (1905-1981)</a:t>
            </a:r>
          </a:p>
          <a:p>
            <a:r>
              <a:rPr lang="en-US" sz="1400" b="1" i="1" dirty="0"/>
              <a:t>What are the foundations of love and devotion in humans?</a:t>
            </a:r>
            <a:endParaRPr lang="tr-TR" sz="1400" b="1" i="1" dirty="0"/>
          </a:p>
          <a:p>
            <a:r>
              <a:rPr lang="en-US" sz="1400" dirty="0"/>
              <a:t>Does the child depend on his mother because his mother feeds him?</a:t>
            </a:r>
            <a:endParaRPr lang="tr-TR" sz="1400" dirty="0"/>
          </a:p>
          <a:p>
            <a:r>
              <a:rPr lang="tr-TR" sz="1400" b="1" dirty="0" err="1"/>
              <a:t>Result</a:t>
            </a:r>
            <a:r>
              <a:rPr lang="tr-TR" sz="1400" b="1" dirty="0"/>
              <a:t> (</a:t>
            </a:r>
            <a:r>
              <a:rPr lang="tr-TR" sz="1400" b="1" dirty="0" err="1"/>
              <a:t>Rhesus</a:t>
            </a:r>
            <a:r>
              <a:rPr lang="tr-TR" sz="1400" b="1" dirty="0"/>
              <a:t> </a:t>
            </a:r>
            <a:r>
              <a:rPr lang="tr-TR" sz="1400" b="1" dirty="0" err="1"/>
              <a:t>monkeys</a:t>
            </a:r>
            <a:r>
              <a:rPr lang="tr-TR" sz="1400" b="1" dirty="0"/>
              <a:t>): </a:t>
            </a:r>
          </a:p>
          <a:p>
            <a:pPr lvl="1"/>
            <a:r>
              <a:rPr lang="en-US" sz="1400" b="1" dirty="0"/>
              <a:t>Contact </a:t>
            </a:r>
            <a:r>
              <a:rPr lang="en-US" sz="1400" dirty="0"/>
              <a:t>is a variable of great importance in the development of the love response.</a:t>
            </a:r>
            <a:endParaRPr lang="tr-TR" sz="1400" dirty="0"/>
          </a:p>
          <a:p>
            <a:pPr lvl="1"/>
            <a:r>
              <a:rPr lang="en-US" sz="1400" dirty="0"/>
              <a:t>Nutrition </a:t>
            </a:r>
            <a:r>
              <a:rPr lang="tr-TR" sz="1400" dirty="0" err="1"/>
              <a:t>carries</a:t>
            </a:r>
            <a:r>
              <a:rPr lang="tr-TR" sz="1400" dirty="0"/>
              <a:t> </a:t>
            </a:r>
            <a:r>
              <a:rPr lang="en-US" sz="1400" dirty="0"/>
              <a:t>negligible importance.</a:t>
            </a:r>
            <a:endParaRPr lang="tr-TR" sz="1400" dirty="0"/>
          </a:p>
          <a:p>
            <a:pPr lvl="1"/>
            <a:r>
              <a:rPr lang="en-US" sz="1400" b="1" dirty="0"/>
              <a:t>Love is essential for a child's development.</a:t>
            </a:r>
            <a:endParaRPr lang="tr-TR" sz="1400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3169" y="981074"/>
            <a:ext cx="1617481" cy="334327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52267177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18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18</a:t>
            </a:fld>
            <a:endParaRPr lang="tr-TR" dirty="0"/>
          </a:p>
        </p:txBody>
      </p:sp>
      <p:sp>
        <p:nvSpPr>
          <p:cNvPr id="1617" name="İçerik Yer Tutucusu 2"/>
          <p:cNvSpPr txBox="1">
            <a:spLocks/>
          </p:cNvSpPr>
          <p:nvPr/>
        </p:nvSpPr>
        <p:spPr>
          <a:xfrm>
            <a:off x="5012798" y="543000"/>
            <a:ext cx="3888432" cy="532859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200" b="1" dirty="0" err="1"/>
              <a:t>Irene</a:t>
            </a:r>
            <a:r>
              <a:rPr lang="tr-TR" sz="1200" b="1" dirty="0"/>
              <a:t> </a:t>
            </a:r>
            <a:r>
              <a:rPr lang="tr-TR" sz="1200" b="1" dirty="0" err="1"/>
              <a:t>Pepperberg</a:t>
            </a:r>
            <a:r>
              <a:rPr lang="tr-TR" sz="1200" b="1" dirty="0"/>
              <a:t> (1949- )</a:t>
            </a:r>
          </a:p>
          <a:p>
            <a:r>
              <a:rPr lang="tr-TR" sz="1200" b="1" dirty="0" err="1"/>
              <a:t>Alex</a:t>
            </a:r>
            <a:r>
              <a:rPr lang="tr-TR" sz="1200" b="1" dirty="0"/>
              <a:t> (1976-2007)</a:t>
            </a:r>
            <a:endParaRPr lang="en-US" sz="1200" i="1" dirty="0"/>
          </a:p>
          <a:p>
            <a:r>
              <a:rPr lang="en-US" sz="1200" i="1" dirty="0"/>
              <a:t>«Once, Alex was given several different colored blocks (two red, three blue and four green).</a:t>
            </a:r>
            <a:endParaRPr lang="tr-TR" sz="1200" i="1" dirty="0"/>
          </a:p>
          <a:p>
            <a:r>
              <a:rPr lang="tr-TR" sz="1200" i="1" dirty="0" err="1"/>
              <a:t>Pepperberg</a:t>
            </a:r>
            <a:r>
              <a:rPr lang="tr-TR" sz="1200" i="1" dirty="0"/>
              <a:t>:</a:t>
            </a:r>
            <a:r>
              <a:rPr lang="en-US" sz="1200" i="1" dirty="0"/>
              <a:t>"There are three of what colors?«</a:t>
            </a:r>
            <a:endParaRPr lang="tr-TR" sz="1200" i="1" dirty="0"/>
          </a:p>
          <a:p>
            <a:pPr lvl="1"/>
            <a:r>
              <a:rPr lang="tr-TR" sz="1200" i="1" dirty="0" err="1"/>
              <a:t>Alex</a:t>
            </a:r>
            <a:r>
              <a:rPr lang="tr-TR" sz="1200" i="1" dirty="0"/>
              <a:t>: «</a:t>
            </a:r>
            <a:r>
              <a:rPr lang="tr-TR" sz="1200" i="1" dirty="0" err="1"/>
              <a:t>Five</a:t>
            </a:r>
            <a:r>
              <a:rPr lang="tr-TR" sz="1200" i="1" dirty="0"/>
              <a:t>!" </a:t>
            </a:r>
          </a:p>
          <a:p>
            <a:pPr lvl="1"/>
            <a:r>
              <a:rPr lang="tr-TR" sz="1200" i="1" dirty="0" err="1"/>
              <a:t>Alex</a:t>
            </a:r>
            <a:r>
              <a:rPr lang="tr-TR" sz="1200" i="1" dirty="0"/>
              <a:t> </a:t>
            </a:r>
            <a:r>
              <a:rPr lang="tr-TR" sz="1200" i="1" dirty="0" err="1"/>
              <a:t>repeats</a:t>
            </a:r>
            <a:r>
              <a:rPr lang="tr-TR" sz="1200" i="1" dirty="0"/>
              <a:t> </a:t>
            </a:r>
            <a:r>
              <a:rPr lang="tr-TR" sz="1200" i="1" dirty="0" err="1"/>
              <a:t>the</a:t>
            </a:r>
            <a:r>
              <a:rPr lang="tr-TR" sz="1200" i="1" dirty="0"/>
              <a:t> </a:t>
            </a:r>
            <a:r>
              <a:rPr lang="tr-TR" sz="1200" i="1" dirty="0" err="1"/>
              <a:t>same</a:t>
            </a:r>
            <a:r>
              <a:rPr lang="tr-TR" sz="1200" i="1" dirty="0"/>
              <a:t> </a:t>
            </a:r>
            <a:r>
              <a:rPr lang="tr-TR" sz="1200" i="1" dirty="0" err="1"/>
              <a:t>answer</a:t>
            </a:r>
            <a:r>
              <a:rPr lang="tr-TR" sz="1200" i="1" dirty="0"/>
              <a:t> </a:t>
            </a:r>
            <a:r>
              <a:rPr lang="tr-TR" sz="1200" i="1" dirty="0" err="1"/>
              <a:t>untill</a:t>
            </a:r>
            <a:r>
              <a:rPr lang="tr-TR" sz="1200" i="1" dirty="0"/>
              <a:t>:</a:t>
            </a:r>
          </a:p>
          <a:p>
            <a:pPr lvl="1"/>
            <a:r>
              <a:rPr lang="tr-TR" sz="1200" i="1" dirty="0" err="1"/>
              <a:t>Pepperberg</a:t>
            </a:r>
            <a:r>
              <a:rPr lang="tr-TR" sz="1200" i="1" dirty="0"/>
              <a:t>: «</a:t>
            </a:r>
            <a:r>
              <a:rPr lang="tr-TR" sz="1200" i="1" dirty="0" err="1"/>
              <a:t>Good</a:t>
            </a:r>
            <a:r>
              <a:rPr lang="tr-TR" sz="1200" i="1" dirty="0"/>
              <a:t>, </a:t>
            </a:r>
            <a:r>
              <a:rPr lang="en-US" sz="1200" i="1" dirty="0"/>
              <a:t>until </a:t>
            </a:r>
            <a:r>
              <a:rPr lang="tr-TR" sz="1200" i="1" dirty="0" err="1"/>
              <a:t>she</a:t>
            </a:r>
            <a:r>
              <a:rPr lang="tr-TR" sz="1200" i="1" dirty="0"/>
              <a:t> </a:t>
            </a:r>
            <a:r>
              <a:rPr lang="tr-TR" sz="1200" i="1" dirty="0" err="1"/>
              <a:t>asks</a:t>
            </a:r>
            <a:r>
              <a:rPr lang="en-US" sz="1200" i="1" dirty="0"/>
              <a:t>, "What color are there five?"</a:t>
            </a:r>
            <a:endParaRPr lang="tr-TR" sz="1200" i="1" dirty="0"/>
          </a:p>
          <a:p>
            <a:pPr lvl="1"/>
            <a:r>
              <a:rPr lang="tr-TR" sz="1200" i="1" dirty="0" err="1"/>
              <a:t>Alex</a:t>
            </a:r>
            <a:r>
              <a:rPr lang="tr-TR" sz="1200" i="1" dirty="0"/>
              <a:t> </a:t>
            </a:r>
            <a:r>
              <a:rPr lang="tr-TR" sz="1200" i="1" dirty="0" err="1"/>
              <a:t>answers</a:t>
            </a:r>
            <a:r>
              <a:rPr lang="tr-TR" sz="1200" i="1" dirty="0"/>
              <a:t>: «</a:t>
            </a:r>
            <a:r>
              <a:rPr lang="tr-TR" sz="1200" i="1" dirty="0" err="1"/>
              <a:t>None</a:t>
            </a:r>
            <a:r>
              <a:rPr lang="tr-TR" sz="1200" i="1" dirty="0"/>
              <a:t>» </a:t>
            </a:r>
          </a:p>
          <a:p>
            <a:endParaRPr lang="tr-TR" dirty="0"/>
          </a:p>
        </p:txBody>
      </p:sp>
      <p:sp>
        <p:nvSpPr>
          <p:cNvPr id="1620" name="Başlık 1"/>
          <p:cNvSpPr txBox="1">
            <a:spLocks/>
          </p:cNvSpPr>
          <p:nvPr/>
        </p:nvSpPr>
        <p:spPr>
          <a:xfrm>
            <a:off x="4695825" y="1471576"/>
            <a:ext cx="4495800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2000" b="1" dirty="0" err="1"/>
              <a:t>What</a:t>
            </a:r>
            <a:r>
              <a:rPr lang="tr-TR" sz="2000" b="1" dirty="0"/>
              <a:t> ALEX TEACHES?</a:t>
            </a:r>
          </a:p>
          <a:p>
            <a:endParaRPr lang="tr-TR" sz="2000" b="1" dirty="0"/>
          </a:p>
          <a:p>
            <a:r>
              <a:rPr lang="tr-TR" sz="2000" i="1" dirty="0"/>
              <a:t>Animals can </a:t>
            </a:r>
            <a:r>
              <a:rPr lang="tr-TR" sz="2000" i="1" dirty="0" err="1"/>
              <a:t>get</a:t>
            </a:r>
            <a:r>
              <a:rPr lang="tr-TR" sz="2000" i="1" dirty="0"/>
              <a:t> </a:t>
            </a:r>
            <a:r>
              <a:rPr lang="tr-TR" sz="2000" i="1" dirty="0" err="1"/>
              <a:t>bored</a:t>
            </a:r>
            <a:r>
              <a:rPr lang="tr-TR" sz="2000" i="1" dirty="0"/>
              <a:t> </a:t>
            </a:r>
            <a:r>
              <a:rPr lang="tr-TR" sz="2000" i="1" dirty="0" err="1"/>
              <a:t>too</a:t>
            </a:r>
            <a:r>
              <a:rPr lang="tr-TR" sz="2000" i="1" dirty="0"/>
              <a:t>!!!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74FDAC1C-5AED-82AF-1FC7-6BCF347BB0A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7369" y="952174"/>
            <a:ext cx="3200312" cy="3239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441365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aşlık 1"/>
          <p:cNvSpPr txBox="1">
            <a:spLocks/>
          </p:cNvSpPr>
          <p:nvPr/>
        </p:nvSpPr>
        <p:spPr>
          <a:xfrm>
            <a:off x="161925" y="741587"/>
            <a:ext cx="3099881" cy="227697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lnSpcReduction="100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r>
              <a:rPr lang="tr-TR" b="1" dirty="0" err="1"/>
              <a:t>Rıco</a:t>
            </a:r>
            <a:r>
              <a:rPr lang="tr-TR" b="1" dirty="0"/>
              <a:t> </a:t>
            </a:r>
            <a:r>
              <a:rPr lang="tr-TR" b="1" dirty="0" err="1"/>
              <a:t>and</a:t>
            </a:r>
            <a:r>
              <a:rPr lang="tr-TR" b="1" dirty="0"/>
              <a:t> Chaser</a:t>
            </a:r>
          </a:p>
        </p:txBody>
      </p:sp>
      <p:sp>
        <p:nvSpPr>
          <p:cNvPr id="9" name="İçerik Yer Tutucusu 2"/>
          <p:cNvSpPr txBox="1">
            <a:spLocks/>
          </p:cNvSpPr>
          <p:nvPr/>
        </p:nvSpPr>
        <p:spPr>
          <a:xfrm>
            <a:off x="3099881" y="786309"/>
            <a:ext cx="6139716" cy="223224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2400" b="1" dirty="0" err="1"/>
              <a:t>Kaminski</a:t>
            </a:r>
            <a:r>
              <a:rPr lang="tr-TR" sz="2400" b="1" dirty="0"/>
              <a:t> vd. (2004): </a:t>
            </a:r>
          </a:p>
          <a:p>
            <a:pPr lvl="1"/>
            <a:r>
              <a:rPr lang="tr-TR" sz="2400" b="1" dirty="0" err="1"/>
              <a:t>Rico</a:t>
            </a:r>
            <a:r>
              <a:rPr lang="tr-TR" sz="2400" b="1" dirty="0"/>
              <a:t>: </a:t>
            </a:r>
            <a:r>
              <a:rPr lang="tr-TR" sz="2400" dirty="0"/>
              <a:t>200 </a:t>
            </a:r>
            <a:r>
              <a:rPr lang="tr-TR" sz="2400" dirty="0" err="1"/>
              <a:t>words</a:t>
            </a:r>
            <a:r>
              <a:rPr lang="tr-TR" sz="2400" dirty="0"/>
              <a:t>+ </a:t>
            </a:r>
            <a:r>
              <a:rPr lang="tr-TR" sz="2400" dirty="0" err="1"/>
              <a:t>Reasoning</a:t>
            </a:r>
            <a:r>
              <a:rPr lang="tr-TR" sz="2400" dirty="0"/>
              <a:t> </a:t>
            </a:r>
            <a:r>
              <a:rPr lang="tr-TR" sz="2400" dirty="0" err="1"/>
              <a:t>ability</a:t>
            </a:r>
            <a:endParaRPr lang="tr-TR" sz="2400" dirty="0"/>
          </a:p>
          <a:p>
            <a:r>
              <a:rPr lang="tr-TR" sz="2400" b="1" dirty="0" err="1"/>
              <a:t>Pilley</a:t>
            </a:r>
            <a:r>
              <a:rPr lang="tr-TR" sz="2400" b="1" dirty="0"/>
              <a:t> (1928-2018): </a:t>
            </a:r>
          </a:p>
          <a:p>
            <a:pPr lvl="1"/>
            <a:r>
              <a:rPr lang="tr-TR" sz="2400" b="1" dirty="0"/>
              <a:t>Chaser: </a:t>
            </a:r>
            <a:r>
              <a:rPr lang="en-US" sz="2400" dirty="0"/>
              <a:t>Understanding sentences, recognizing 1022 toys by name</a:t>
            </a:r>
            <a:r>
              <a:rPr lang="tr-TR" sz="2400" dirty="0"/>
              <a:t>.</a:t>
            </a:r>
            <a:endParaRPr lang="tr-TR" sz="2800" dirty="0"/>
          </a:p>
        </p:txBody>
      </p:sp>
      <p:pic>
        <p:nvPicPr>
          <p:cNvPr id="10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5775" y="3186906"/>
            <a:ext cx="2532033" cy="168443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761" y="3186905"/>
            <a:ext cx="3661160" cy="168443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9662" y="2543175"/>
            <a:ext cx="1736817" cy="2328166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9423093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4506135" y="1775779"/>
            <a:ext cx="4310693" cy="278819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just"/>
            <a:r>
              <a:rPr lang="en-US" sz="1200" b="1" dirty="0"/>
              <a:t>Et</a:t>
            </a:r>
            <a:r>
              <a:rPr lang="tr-TR" sz="1200" b="1" dirty="0"/>
              <a:t>h</a:t>
            </a:r>
            <a:r>
              <a:rPr lang="en-US" sz="1200" b="1" dirty="0" err="1"/>
              <a:t>olo</a:t>
            </a:r>
            <a:r>
              <a:rPr lang="tr-TR" sz="1200" b="1" dirty="0" err="1"/>
              <a:t>gy</a:t>
            </a:r>
            <a:r>
              <a:rPr lang="en-US" sz="1200" b="1" dirty="0"/>
              <a:t> </a:t>
            </a:r>
            <a:r>
              <a:rPr lang="tr-TR" sz="1200" b="1" dirty="0"/>
              <a:t>:</a:t>
            </a:r>
            <a:r>
              <a:rPr lang="tr-TR" sz="1200" dirty="0"/>
              <a:t> </a:t>
            </a:r>
            <a:r>
              <a:rPr lang="en-US" sz="1200" dirty="0">
                <a:solidFill>
                  <a:srgbClr val="202124"/>
                </a:solidFill>
                <a:latin typeface="arial" panose="020B0604020202020204" pitchFamily="34" charset="0"/>
              </a:rPr>
              <a:t>It is the study of animal behavior in “natural conditions”</a:t>
            </a:r>
            <a:endParaRPr lang="en-GB" sz="1200" dirty="0"/>
          </a:p>
          <a:p>
            <a:pPr algn="just"/>
            <a:r>
              <a:rPr lang="tr-TR" sz="1200" b="1" dirty="0" err="1"/>
              <a:t>Behavior</a:t>
            </a:r>
            <a:r>
              <a:rPr lang="tr-TR" sz="1200" b="1" dirty="0"/>
              <a:t> </a:t>
            </a:r>
            <a:r>
              <a:rPr lang="en-US" sz="1200" b="1" dirty="0"/>
              <a:t>:</a:t>
            </a:r>
            <a:r>
              <a:rPr lang="en-US" sz="1200" dirty="0"/>
              <a:t>It is the activities of the organism in response to the stimuli coming from the internal and external environment.</a:t>
            </a:r>
          </a:p>
          <a:p>
            <a:pPr algn="just"/>
            <a:r>
              <a:rPr lang="tr-TR" sz="1200" b="1" dirty="0" err="1"/>
              <a:t>Stimulus</a:t>
            </a:r>
            <a:r>
              <a:rPr lang="en-US" sz="1200" b="1" dirty="0"/>
              <a:t> :</a:t>
            </a:r>
            <a:r>
              <a:rPr lang="en-US" sz="1200" dirty="0"/>
              <a:t>It is the physical, chemical and biological changes that occur in the internal or external environment and can cause a reaction in the living thing.</a:t>
            </a:r>
          </a:p>
          <a:p>
            <a:pPr algn="just"/>
            <a:r>
              <a:rPr lang="tr-TR" sz="1200" b="1" dirty="0" err="1"/>
              <a:t>Response</a:t>
            </a:r>
            <a:r>
              <a:rPr lang="en-US" sz="1200" b="1" dirty="0"/>
              <a:t>:</a:t>
            </a:r>
            <a:r>
              <a:rPr lang="en-US" sz="1200" dirty="0"/>
              <a:t> It is the response of effector organs to stimuli.</a:t>
            </a: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" name="Metin kutusu 4"/>
          <p:cNvSpPr txBox="1"/>
          <p:nvPr/>
        </p:nvSpPr>
        <p:spPr>
          <a:xfrm>
            <a:off x="1394925" y="2306165"/>
            <a:ext cx="26289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800" dirty="0"/>
              <a:t>ETHOLOGY ?</a:t>
            </a:r>
          </a:p>
        </p:txBody>
      </p:sp>
    </p:spTree>
    <p:extLst>
      <p:ext uri="{BB962C8B-B14F-4D97-AF65-F5344CB8AC3E}">
        <p14:creationId xmlns:p14="http://schemas.microsoft.com/office/powerpoint/2010/main" val="369500043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 txBox="1">
            <a:spLocks/>
          </p:cNvSpPr>
          <p:nvPr/>
        </p:nvSpPr>
        <p:spPr>
          <a:xfrm>
            <a:off x="196265" y="-637644"/>
            <a:ext cx="2751874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sz="3600" b="1" dirty="0" err="1"/>
              <a:t>Coco’s</a:t>
            </a:r>
            <a:r>
              <a:rPr lang="tr-TR" sz="3600" b="1" dirty="0"/>
              <a:t> </a:t>
            </a:r>
            <a:r>
              <a:rPr lang="tr-TR" sz="3600" b="1" dirty="0" err="1"/>
              <a:t>cat</a:t>
            </a:r>
            <a:endParaRPr lang="tr-TR" sz="3600" b="1" dirty="0"/>
          </a:p>
        </p:txBody>
      </p:sp>
      <p:sp>
        <p:nvSpPr>
          <p:cNvPr id="8" name="İçerik Yer Tutucusu 2"/>
          <p:cNvSpPr txBox="1">
            <a:spLocks/>
          </p:cNvSpPr>
          <p:nvPr/>
        </p:nvSpPr>
        <p:spPr>
          <a:xfrm>
            <a:off x="3155966" y="100658"/>
            <a:ext cx="4320480" cy="48531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Arial Narrow" panose="020B0606020202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tr-TR" b="1" dirty="0" err="1"/>
              <a:t>Francine</a:t>
            </a:r>
            <a:r>
              <a:rPr lang="tr-TR" b="1" dirty="0"/>
              <a:t> </a:t>
            </a:r>
            <a:r>
              <a:rPr lang="tr-TR" b="1" dirty="0" err="1"/>
              <a:t>Patterson</a:t>
            </a:r>
            <a:r>
              <a:rPr lang="tr-TR" b="1" dirty="0"/>
              <a:t> (1947-)</a:t>
            </a:r>
            <a:endParaRPr lang="tr-TR" dirty="0"/>
          </a:p>
          <a:p>
            <a:r>
              <a:rPr lang="tr-TR" sz="2000" dirty="0" err="1"/>
              <a:t>Communication</a:t>
            </a:r>
            <a:r>
              <a:rPr lang="tr-TR" sz="2000" dirty="0"/>
              <a:t> </a:t>
            </a:r>
            <a:r>
              <a:rPr lang="tr-TR" sz="2000" dirty="0" err="1"/>
              <a:t>with</a:t>
            </a:r>
            <a:r>
              <a:rPr lang="tr-TR" sz="2000" dirty="0"/>
              <a:t> </a:t>
            </a:r>
            <a:r>
              <a:rPr lang="tr-TR" sz="2000" dirty="0" err="1"/>
              <a:t>sign</a:t>
            </a:r>
            <a:r>
              <a:rPr lang="tr-TR" sz="2000" dirty="0"/>
              <a:t> </a:t>
            </a:r>
            <a:r>
              <a:rPr lang="tr-TR" sz="2000" dirty="0" err="1"/>
              <a:t>language</a:t>
            </a:r>
            <a:endParaRPr lang="tr-TR" sz="2000" dirty="0"/>
          </a:p>
          <a:p>
            <a:endParaRPr lang="tr-TR" sz="2000" dirty="0"/>
          </a:p>
          <a:p>
            <a:r>
              <a:rPr lang="tr-TR" sz="2000" dirty="0" err="1"/>
              <a:t>Equal</a:t>
            </a:r>
            <a:r>
              <a:rPr lang="tr-TR" sz="2000" dirty="0"/>
              <a:t> </a:t>
            </a:r>
            <a:r>
              <a:rPr lang="tr-TR" sz="2000" dirty="0" err="1"/>
              <a:t>to</a:t>
            </a:r>
            <a:r>
              <a:rPr lang="tr-TR" sz="2000" dirty="0"/>
              <a:t> a </a:t>
            </a:r>
            <a:r>
              <a:rPr lang="tr-TR" sz="2000" dirty="0" err="1"/>
              <a:t>three-year-old</a:t>
            </a:r>
            <a:r>
              <a:rPr lang="tr-TR" sz="2000" dirty="0"/>
              <a:t> </a:t>
            </a:r>
            <a:r>
              <a:rPr lang="tr-TR" sz="2000" dirty="0" err="1"/>
              <a:t>child</a:t>
            </a:r>
            <a:endParaRPr lang="tr-TR" sz="2000" dirty="0"/>
          </a:p>
          <a:p>
            <a:endParaRPr lang="tr-TR" sz="2000" dirty="0"/>
          </a:p>
          <a:p>
            <a:r>
              <a:rPr lang="tr-TR" sz="2000" dirty="0" err="1"/>
              <a:t>Mourning</a:t>
            </a:r>
            <a:endParaRPr lang="tr-TR" sz="2000" dirty="0"/>
          </a:p>
        </p:txBody>
      </p:sp>
      <p:pic>
        <p:nvPicPr>
          <p:cNvPr id="13" name="Resim 1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25868" y="2905619"/>
            <a:ext cx="2348592" cy="2143125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979" y="2905619"/>
            <a:ext cx="2168160" cy="2143125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3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8316" y="2905619"/>
            <a:ext cx="2143125" cy="2143125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85020959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612" y="543000"/>
            <a:ext cx="3982213" cy="3952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 defTabSz="457200">
              <a:buClrTx/>
            </a:pPr>
            <a:endParaRPr lang="tr-TR" sz="1600" b="1" kern="1200" dirty="0">
              <a:solidFill>
                <a:prstClr val="black"/>
              </a:solidFill>
              <a:latin typeface="Rockwell" panose="02060603020205020403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000"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00"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71537" y="3727904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000"/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2904139" y="7086776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z="1000" smtClean="0"/>
              <a:pPr/>
              <a:t>21</a:t>
            </a:fld>
            <a:endParaRPr lang="tr-TR" sz="100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21</a:t>
            </a:fld>
            <a:endParaRPr lang="tr-TR" dirty="0"/>
          </a:p>
        </p:txBody>
      </p:sp>
      <p:sp>
        <p:nvSpPr>
          <p:cNvPr id="1619" name="Unvan 1"/>
          <p:cNvSpPr txBox="1">
            <a:spLocks/>
          </p:cNvSpPr>
          <p:nvPr/>
        </p:nvSpPr>
        <p:spPr>
          <a:xfrm>
            <a:off x="5037604" y="409462"/>
            <a:ext cx="3877796" cy="460118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tr-TR" dirty="0" err="1"/>
              <a:t>Cow's</a:t>
            </a:r>
            <a:r>
              <a:rPr lang="tr-TR" dirty="0"/>
              <a:t> </a:t>
            </a:r>
            <a:r>
              <a:rPr lang="tr-TR" dirty="0" err="1"/>
              <a:t>Passion</a:t>
            </a:r>
            <a:r>
              <a:rPr lang="tr-TR" dirty="0"/>
              <a:t> </a:t>
            </a:r>
            <a:r>
              <a:rPr lang="tr-TR" dirty="0" err="1"/>
              <a:t>for</a:t>
            </a:r>
            <a:r>
              <a:rPr lang="tr-TR" dirty="0"/>
              <a:t> Music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C930F319-45DD-0B37-9485-D4F86F193F2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06519" y="975360"/>
            <a:ext cx="3343861" cy="3311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175622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Any</a:t>
            </a:r>
            <a:r>
              <a:rPr lang="tr-TR" dirty="0"/>
              <a:t> </a:t>
            </a:r>
            <a:r>
              <a:rPr lang="tr-TR" dirty="0" err="1"/>
              <a:t>Questions</a:t>
            </a:r>
            <a:r>
              <a:rPr lang="tr-TR" dirty="0"/>
              <a:t>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49" y="1755101"/>
            <a:ext cx="2897775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</a:t>
            </a:r>
            <a:r>
              <a:rPr lang="tr-TR" dirty="0" err="1"/>
              <a:t>University</a:t>
            </a:r>
            <a:r>
              <a:rPr lang="tr-TR" dirty="0"/>
              <a:t>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Faculty</a:t>
            </a:r>
            <a:r>
              <a:rPr lang="tr-TR" dirty="0"/>
              <a:t> of </a:t>
            </a:r>
            <a:r>
              <a:rPr lang="tr-TR" dirty="0" err="1"/>
              <a:t>Veterinary</a:t>
            </a:r>
            <a:r>
              <a:rPr lang="tr-TR" dirty="0"/>
              <a:t> </a:t>
            </a:r>
            <a:r>
              <a:rPr lang="tr-TR" dirty="0" err="1"/>
              <a:t>Medicine</a:t>
            </a:r>
            <a:r>
              <a:rPr lang="tr-TR" dirty="0"/>
              <a:t>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Department</a:t>
            </a:r>
            <a:r>
              <a:rPr lang="tr-TR" dirty="0"/>
              <a:t> of </a:t>
            </a:r>
            <a:r>
              <a:rPr lang="tr-TR"/>
              <a:t>Physiology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 err="1"/>
              <a:t>Thank</a:t>
            </a:r>
            <a:r>
              <a:rPr lang="tr-TR" dirty="0"/>
              <a:t> </a:t>
            </a:r>
            <a:r>
              <a:rPr lang="tr-TR" dirty="0" err="1"/>
              <a:t>You</a:t>
            </a:r>
            <a:r>
              <a:rPr lang="tr-TR" dirty="0"/>
              <a:t> </a:t>
            </a:r>
            <a:r>
              <a:rPr lang="tr-TR" dirty="0" err="1"/>
              <a:t>For</a:t>
            </a:r>
            <a:r>
              <a:rPr lang="tr-TR" dirty="0"/>
              <a:t> </a:t>
            </a:r>
            <a:r>
              <a:rPr lang="tr-TR" dirty="0" err="1"/>
              <a:t>Listening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37241084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E7465DAA-C444-B76B-8425-D72A0DA5EA7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D35E8D7E-053F-F44F-14AD-61CD742945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335DDC37-ACE2-3B09-C3F7-C83472370E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240" y="0"/>
            <a:ext cx="893152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415750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4506135" y="1179443"/>
            <a:ext cx="4310693" cy="338453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just">
              <a:buFont typeface="Arial" panose="020B0604020202020204" pitchFamily="34" charset="0"/>
              <a:buChar char="•"/>
            </a:pPr>
            <a:r>
              <a:rPr lang="en-US" sz="1800" dirty="0"/>
              <a:t>When a catfish is injured, a substance that mixes with the water is released from the fish's skin, triggering a fear response in other fish.</a:t>
            </a:r>
            <a:endParaRPr lang="tr-TR" sz="1800" dirty="0"/>
          </a:p>
          <a:p>
            <a:pPr algn="just">
              <a:buFont typeface="Arial" panose="020B0604020202020204" pitchFamily="34" charset="0"/>
              <a:buChar char="•"/>
            </a:pPr>
            <a:endParaRPr lang="tr-TR" sz="1800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US" sz="1800" dirty="0"/>
              <a:t>Fish that receive this signal behave more cautiously and tend to swarm on more sheltered riverbanks or lake bottoms.</a:t>
            </a:r>
            <a:endParaRPr lang="tr-TR" sz="1800" dirty="0"/>
          </a:p>
          <a:p>
            <a:pPr algn="just">
              <a:buFont typeface="Arial" panose="020B0604020202020204" pitchFamily="34" charset="0"/>
              <a:buChar char="•"/>
            </a:pPr>
            <a:endParaRPr lang="en-US" sz="1800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US" sz="1800" dirty="0"/>
              <a:t>(1cm</a:t>
            </a:r>
            <a:r>
              <a:rPr lang="en-US" sz="1800" baseline="30000" dirty="0"/>
              <a:t>2</a:t>
            </a:r>
            <a:r>
              <a:rPr lang="en-US" sz="1800" dirty="0"/>
              <a:t> affects 58 tons of water.)</a:t>
            </a:r>
            <a:endParaRPr lang="en-US" sz="12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7418" y="878939"/>
            <a:ext cx="3361238" cy="332199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9207601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Unvan 1"/>
          <p:cNvSpPr>
            <a:spLocks noGrp="1"/>
          </p:cNvSpPr>
          <p:nvPr>
            <p:ph type="title"/>
          </p:nvPr>
        </p:nvSpPr>
        <p:spPr>
          <a:xfrm>
            <a:off x="1812323" y="2127690"/>
            <a:ext cx="2563368" cy="1609344"/>
          </a:xfrm>
        </p:spPr>
        <p:txBody>
          <a:bodyPr/>
          <a:lstStyle/>
          <a:p>
            <a:r>
              <a:rPr lang="tr-TR" dirty="0" err="1"/>
              <a:t>Psychology</a:t>
            </a:r>
            <a:endParaRPr lang="tr-TR" dirty="0"/>
          </a:p>
        </p:txBody>
      </p:sp>
      <p:sp>
        <p:nvSpPr>
          <p:cNvPr id="1615" name="İçerik Yer Tutucusu 2"/>
          <p:cNvSpPr txBox="1">
            <a:spLocks/>
          </p:cNvSpPr>
          <p:nvPr/>
        </p:nvSpPr>
        <p:spPr>
          <a:xfrm>
            <a:off x="4826928" y="1097833"/>
            <a:ext cx="6390814" cy="366905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tr-TR" sz="1400" b="1" dirty="0" err="1"/>
              <a:t>Psychology</a:t>
            </a:r>
            <a:r>
              <a:rPr lang="tr-TR" sz="1400" b="1" dirty="0"/>
              <a:t>: </a:t>
            </a:r>
            <a:r>
              <a:rPr lang="tr-TR" sz="1400" dirty="0" err="1"/>
              <a:t>psyche</a:t>
            </a:r>
            <a:r>
              <a:rPr lang="tr-TR" sz="1400" dirty="0"/>
              <a:t> (</a:t>
            </a:r>
            <a:r>
              <a:rPr lang="tr-TR" sz="1400" dirty="0" err="1"/>
              <a:t>soul</a:t>
            </a:r>
            <a:r>
              <a:rPr lang="tr-TR" sz="1400" dirty="0"/>
              <a:t>) -</a:t>
            </a:r>
            <a:r>
              <a:rPr lang="tr-TR" sz="1400" dirty="0" err="1"/>
              <a:t>science</a:t>
            </a:r>
            <a:r>
              <a:rPr lang="tr-TR" sz="1400" dirty="0"/>
              <a:t> of </a:t>
            </a:r>
            <a:r>
              <a:rPr lang="tr-TR" sz="1400" dirty="0" err="1"/>
              <a:t>soul</a:t>
            </a:r>
            <a:endParaRPr lang="tr-TR" sz="1400" dirty="0"/>
          </a:p>
          <a:p>
            <a:r>
              <a:rPr lang="en-US" sz="1400" dirty="0"/>
              <a:t>Scientific study of behavior and mental processes</a:t>
            </a:r>
            <a:endParaRPr lang="tr-TR" sz="1400" dirty="0"/>
          </a:p>
          <a:p>
            <a:pPr lvl="1"/>
            <a:r>
              <a:rPr lang="tr-TR" sz="1400" dirty="0" err="1"/>
              <a:t>Perception</a:t>
            </a:r>
            <a:endParaRPr lang="tr-TR" sz="1400" dirty="0"/>
          </a:p>
          <a:p>
            <a:pPr lvl="1"/>
            <a:r>
              <a:rPr lang="tr-TR" sz="1400" dirty="0" err="1"/>
              <a:t>Cognition</a:t>
            </a:r>
            <a:endParaRPr lang="tr-TR" sz="1400" dirty="0"/>
          </a:p>
          <a:p>
            <a:pPr lvl="1"/>
            <a:r>
              <a:rPr lang="tr-TR" sz="1400" dirty="0" err="1"/>
              <a:t>Emotions</a:t>
            </a:r>
            <a:endParaRPr lang="tr-TR" sz="1400" dirty="0"/>
          </a:p>
          <a:p>
            <a:pPr lvl="1"/>
            <a:r>
              <a:rPr lang="tr-TR" sz="1400" dirty="0" err="1"/>
              <a:t>Experiences</a:t>
            </a:r>
            <a:endParaRPr lang="tr-TR" sz="1400" dirty="0"/>
          </a:p>
          <a:p>
            <a:pPr lvl="1"/>
            <a:r>
              <a:rPr lang="tr-TR" sz="1400" dirty="0" err="1"/>
              <a:t>Character</a:t>
            </a:r>
            <a:endParaRPr lang="tr-TR" sz="1400" dirty="0"/>
          </a:p>
        </p:txBody>
      </p:sp>
      <p:pic>
        <p:nvPicPr>
          <p:cNvPr id="1616" name="Resim 16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33380" y="3256276"/>
            <a:ext cx="3572344" cy="1307699"/>
          </a:xfrm>
          <a:prstGeom prst="rect">
            <a:avLst/>
          </a:prstGeom>
        </p:spPr>
      </p:pic>
      <p:sp>
        <p:nvSpPr>
          <p:cNvPr id="1617" name="Slayt Numarası Yer Tutucusu 2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035536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7" name="Slayt Numarası Yer Tutucusu 2"/>
          <p:cNvSpPr txBox="1">
            <a:spLocks/>
          </p:cNvSpPr>
          <p:nvPr/>
        </p:nvSpPr>
        <p:spPr>
          <a:xfrm>
            <a:off x="11311128" y="6272784"/>
            <a:ext cx="640080" cy="365125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fld id="{ED4059EE-0B6B-4602-9620-6393766754C3}" type="slidenum">
              <a:rPr lang="tr-TR" smtClean="0"/>
              <a:pPr/>
              <a:t>6</a:t>
            </a:fld>
            <a:endParaRPr lang="tr-TR"/>
          </a:p>
        </p:txBody>
      </p:sp>
      <p:sp>
        <p:nvSpPr>
          <p:cNvPr id="1618" name="Unvan 1"/>
          <p:cNvSpPr>
            <a:spLocks noGrp="1"/>
          </p:cNvSpPr>
          <p:nvPr>
            <p:ph type="title"/>
          </p:nvPr>
        </p:nvSpPr>
        <p:spPr>
          <a:xfrm>
            <a:off x="1660644" y="2194350"/>
            <a:ext cx="2746248" cy="1609344"/>
          </a:xfrm>
        </p:spPr>
        <p:txBody>
          <a:bodyPr/>
          <a:lstStyle/>
          <a:p>
            <a:r>
              <a:rPr lang="tr-TR" dirty="0" err="1"/>
              <a:t>Emotions</a:t>
            </a:r>
            <a:endParaRPr lang="tr-TR" dirty="0"/>
          </a:p>
        </p:txBody>
      </p:sp>
      <p:sp>
        <p:nvSpPr>
          <p:cNvPr id="1620" name="İçerik Yer Tutucusu 2"/>
          <p:cNvSpPr txBox="1">
            <a:spLocks/>
          </p:cNvSpPr>
          <p:nvPr/>
        </p:nvSpPr>
        <p:spPr>
          <a:xfrm>
            <a:off x="4705575" y="1171912"/>
            <a:ext cx="6360198" cy="2044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tr-TR" sz="900" b="1" dirty="0"/>
              <a:t>              Pisagor (BC. 580-500):	                               Aristo  (BC.380-322): </a:t>
            </a:r>
          </a:p>
          <a:p>
            <a:pPr marL="0" indent="0">
              <a:buNone/>
            </a:pPr>
            <a:r>
              <a:rPr lang="tr-TR" sz="900" i="1" dirty="0"/>
              <a:t>«</a:t>
            </a:r>
            <a:r>
              <a:rPr lang="en-US" sz="900" i="1" dirty="0"/>
              <a:t>Animals and humans have the same spirit</a:t>
            </a:r>
            <a:r>
              <a:rPr lang="tr-TR" sz="900" i="1" dirty="0"/>
              <a:t>»       «</a:t>
            </a:r>
            <a:r>
              <a:rPr lang="en-US" sz="900" i="1" dirty="0"/>
              <a:t>Animals do not have rational souls</a:t>
            </a:r>
            <a:r>
              <a:rPr lang="tr-TR" sz="900" i="1" dirty="0"/>
              <a:t>»</a:t>
            </a:r>
          </a:p>
          <a:p>
            <a:endParaRPr lang="tr-TR" sz="2400" dirty="0"/>
          </a:p>
        </p:txBody>
      </p:sp>
      <p:pic>
        <p:nvPicPr>
          <p:cNvPr id="1621" name="Resim 162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2039" y="1936567"/>
            <a:ext cx="1778744" cy="2374646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622" name="Resim 162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1078" y="1936567"/>
            <a:ext cx="1802921" cy="240993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23" name="Metin kutusu 1622"/>
          <p:cNvSpPr txBox="1"/>
          <p:nvPr/>
        </p:nvSpPr>
        <p:spPr>
          <a:xfrm>
            <a:off x="6501065" y="2787591"/>
            <a:ext cx="93610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4000" b="1" dirty="0">
                <a:solidFill>
                  <a:schemeClr val="accent1">
                    <a:lumMod val="75000"/>
                  </a:schemeClr>
                </a:solidFill>
              </a:rPr>
              <a:t>VS</a:t>
            </a:r>
          </a:p>
        </p:txBody>
      </p:sp>
    </p:spTree>
    <p:extLst>
      <p:ext uri="{BB962C8B-B14F-4D97-AF65-F5344CB8AC3E}">
        <p14:creationId xmlns:p14="http://schemas.microsoft.com/office/powerpoint/2010/main" val="187738438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318F43-B487-E451-9AE0-253A542EB7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A8F03AE-0DEC-27B2-B800-38825FFF0C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CCE00CC8-CB6D-235D-B124-6FAF15D72747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FB30E6D1-4F33-8203-118F-77A12B8E16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3295"/>
            <a:ext cx="9144000" cy="50569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905043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AE7310B-5BE4-42A3-D193-C52930954F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AD194B21-3A08-B07B-F4F7-992D8ACE25C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31A9E53B-3345-4DB4-164F-9B21E9D52A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926" y="0"/>
            <a:ext cx="9104148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34229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241DC1-3E37-66FE-011C-65F47F5588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7D10774-C954-1990-48BC-B803982075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647B3582-01AA-8232-73CA-9C33B000B63A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7E67D83E-EFE9-1940-21B8-3A37C3255B0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198" y="0"/>
            <a:ext cx="9069603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8858589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11388</TotalTime>
  <Words>521</Words>
  <Application>Microsoft Office PowerPoint</Application>
  <PresentationFormat>Ekran Gösterisi (16:9)</PresentationFormat>
  <Paragraphs>93</Paragraphs>
  <Slides>22</Slides>
  <Notes>15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8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22</vt:i4>
      </vt:variant>
    </vt:vector>
  </HeadingPairs>
  <TitlesOfParts>
    <vt:vector size="31" baseType="lpstr">
      <vt:lpstr>Livvic</vt:lpstr>
      <vt:lpstr>Arial</vt:lpstr>
      <vt:lpstr>Pangolin</vt:lpstr>
      <vt:lpstr>Karla</vt:lpstr>
      <vt:lpstr>Rockwell</vt:lpstr>
      <vt:lpstr>Arial</vt:lpstr>
      <vt:lpstr>Wingdings</vt:lpstr>
      <vt:lpstr>Arial Narrow</vt:lpstr>
      <vt:lpstr>Doodle World Wildlife Day by Slidesgo</vt:lpstr>
      <vt:lpstr>Wild Animal Behaviors</vt:lpstr>
      <vt:lpstr>PowerPoint Sunusu</vt:lpstr>
      <vt:lpstr>PowerPoint Sunusu</vt:lpstr>
      <vt:lpstr>PowerPoint Sunusu</vt:lpstr>
      <vt:lpstr>Psychology</vt:lpstr>
      <vt:lpstr>Emotions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Harlow’s Tests   Love and Devotion</vt:lpstr>
      <vt:lpstr>PowerPoint Sunusu</vt:lpstr>
      <vt:lpstr>PowerPoint Sunusu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69</cp:revision>
  <dcterms:modified xsi:type="dcterms:W3CDTF">2025-10-28T22:46:00Z</dcterms:modified>
</cp:coreProperties>
</file>