
<file path=[Content_Types].xml><?xml version="1.0" encoding="utf-8"?>
<Types xmlns="http://schemas.openxmlformats.org/package/2006/content-types">
  <Default Extension="jfif" ContentType="image/jpeg"/>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26"/>
  </p:notesMasterIdLst>
  <p:sldIdLst>
    <p:sldId id="256" r:id="rId3"/>
    <p:sldId id="755" r:id="rId4"/>
    <p:sldId id="756" r:id="rId5"/>
    <p:sldId id="757" r:id="rId6"/>
    <p:sldId id="758" r:id="rId7"/>
    <p:sldId id="759" r:id="rId8"/>
    <p:sldId id="760" r:id="rId9"/>
    <p:sldId id="761" r:id="rId10"/>
    <p:sldId id="762" r:id="rId11"/>
    <p:sldId id="764" r:id="rId12"/>
    <p:sldId id="765" r:id="rId13"/>
    <p:sldId id="766" r:id="rId14"/>
    <p:sldId id="767" r:id="rId15"/>
    <p:sldId id="768" r:id="rId16"/>
    <p:sldId id="769" r:id="rId17"/>
    <p:sldId id="770" r:id="rId18"/>
    <p:sldId id="771" r:id="rId19"/>
    <p:sldId id="772" r:id="rId20"/>
    <p:sldId id="773" r:id="rId21"/>
    <p:sldId id="774" r:id="rId22"/>
    <p:sldId id="775" r:id="rId23"/>
    <p:sldId id="776" r:id="rId24"/>
    <p:sldId id="763" r:id="rId25"/>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78" d="100"/>
          <a:sy n="78" d="100"/>
        </p:scale>
        <p:origin x="850" y="5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notesMaster" Target="notesMasters/notesMaster1.xml"/><Relationship Id="rId3" Type="http://schemas.openxmlformats.org/officeDocument/2006/relationships/slide" Target="slides/slide1.xml"/><Relationship Id="rId21" Type="http://schemas.openxmlformats.org/officeDocument/2006/relationships/slide" Target="slides/slide19.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viewProps" Target="viewProps.xml"/><Relationship Id="rId10" Type="http://schemas.openxmlformats.org/officeDocument/2006/relationships/slide" Target="slides/slide8.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5B4802C-4685-44F4-9C52-D86452F5749D}" type="datetimeFigureOut">
              <a:rPr lang="tr-TR" smtClean="0"/>
              <a:t>29.10.2025</a:t>
            </a:fld>
            <a:endParaRPr lang="tr-TR"/>
          </a:p>
        </p:txBody>
      </p:sp>
      <p:sp>
        <p:nvSpPr>
          <p:cNvPr id="4" name="Slayt Resmi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17AC0E7-5033-43E5-B355-F7B0BC74CBB6}" type="slidenum">
              <a:rPr lang="tr-TR" smtClean="0"/>
              <a:t>‹#›</a:t>
            </a:fld>
            <a:endParaRPr lang="tr-TR"/>
          </a:p>
        </p:txBody>
      </p:sp>
    </p:spTree>
    <p:extLst>
      <p:ext uri="{BB962C8B-B14F-4D97-AF65-F5344CB8AC3E}">
        <p14:creationId xmlns:p14="http://schemas.microsoft.com/office/powerpoint/2010/main" val="57182969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6291685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7356521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6228365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2324354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7304097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5464678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2987022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4253133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55972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619442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0965162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081016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231335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5175313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885642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5849662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60606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506988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243700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5668833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7873072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849279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1A795CC7-947D-1613-D98E-0FA29198313D}"/>
              </a:ext>
            </a:extLst>
          </p:cNvPr>
          <p:cNvSpPr>
            <a:spLocks noGrp="1"/>
          </p:cNvSpPr>
          <p:nvPr>
            <p:ph type="ctrTitle"/>
          </p:nvPr>
        </p:nvSpPr>
        <p:spPr>
          <a:xfrm>
            <a:off x="1524000" y="1122363"/>
            <a:ext cx="9144000" cy="2387600"/>
          </a:xfrm>
        </p:spPr>
        <p:txBody>
          <a:bodyPr anchor="b"/>
          <a:lstStyle>
            <a:lvl1pPr algn="ctr">
              <a:defRPr sz="6000"/>
            </a:lvl1pPr>
          </a:lstStyle>
          <a:p>
            <a:r>
              <a:rPr lang="tr-TR"/>
              <a:t>Asıl başlık stilini düzenlemek için tıklayın</a:t>
            </a:r>
          </a:p>
        </p:txBody>
      </p:sp>
      <p:sp>
        <p:nvSpPr>
          <p:cNvPr id="3" name="Alt Başlık 2">
            <a:extLst>
              <a:ext uri="{FF2B5EF4-FFF2-40B4-BE49-F238E27FC236}">
                <a16:creationId xmlns:a16="http://schemas.microsoft.com/office/drawing/2014/main" id="{7469E08A-4786-13B2-A32A-6F81EAA3EB2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p>
        </p:txBody>
      </p:sp>
      <p:sp>
        <p:nvSpPr>
          <p:cNvPr id="4" name="Veri Yer Tutucusu 3">
            <a:extLst>
              <a:ext uri="{FF2B5EF4-FFF2-40B4-BE49-F238E27FC236}">
                <a16:creationId xmlns:a16="http://schemas.microsoft.com/office/drawing/2014/main" id="{22F29E45-6DF9-C085-F36F-DB751B8FD06E}"/>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5" name="Alt Bilgi Yer Tutucusu 4">
            <a:extLst>
              <a:ext uri="{FF2B5EF4-FFF2-40B4-BE49-F238E27FC236}">
                <a16:creationId xmlns:a16="http://schemas.microsoft.com/office/drawing/2014/main" id="{6FDD259E-E7B5-40E2-9AAA-5CFED1BB671C}"/>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963E7774-8E72-581C-FE1A-C60FA25AB9B8}"/>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142392735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10831E96-A81C-221E-4D53-D1F5CB9C5DC3}"/>
              </a:ext>
            </a:extLst>
          </p:cNvPr>
          <p:cNvSpPr>
            <a:spLocks noGrp="1"/>
          </p:cNvSpPr>
          <p:nvPr>
            <p:ph type="title"/>
          </p:nvPr>
        </p:nvSpPr>
        <p:spPr/>
        <p:txBody>
          <a:bodyPr/>
          <a:lstStyle/>
          <a:p>
            <a:r>
              <a:rPr lang="tr-TR"/>
              <a:t>Asıl başlık stilini düzenlemek için tıklayın</a:t>
            </a:r>
          </a:p>
        </p:txBody>
      </p:sp>
      <p:sp>
        <p:nvSpPr>
          <p:cNvPr id="3" name="Dikey Metin Yer Tutucusu 2">
            <a:extLst>
              <a:ext uri="{FF2B5EF4-FFF2-40B4-BE49-F238E27FC236}">
                <a16:creationId xmlns:a16="http://schemas.microsoft.com/office/drawing/2014/main" id="{6498ED5C-2116-F1D4-D433-D6E5D782F131}"/>
              </a:ext>
            </a:extLst>
          </p:cNvPr>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99098630-78F7-ACC8-5BCA-DFF3AD447F8A}"/>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5" name="Alt Bilgi Yer Tutucusu 4">
            <a:extLst>
              <a:ext uri="{FF2B5EF4-FFF2-40B4-BE49-F238E27FC236}">
                <a16:creationId xmlns:a16="http://schemas.microsoft.com/office/drawing/2014/main" id="{8A2AC4EF-D4D4-8F87-7A21-102C44A5D018}"/>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ECEAB9A3-2709-C0FE-AA9F-985BDB30B87A}"/>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8153029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a:extLst>
              <a:ext uri="{FF2B5EF4-FFF2-40B4-BE49-F238E27FC236}">
                <a16:creationId xmlns:a16="http://schemas.microsoft.com/office/drawing/2014/main" id="{4916234A-0324-7BBD-1615-88ADB5C3930C}"/>
              </a:ext>
            </a:extLst>
          </p:cNvPr>
          <p:cNvSpPr>
            <a:spLocks noGrp="1"/>
          </p:cNvSpPr>
          <p:nvPr>
            <p:ph type="title" orient="vert"/>
          </p:nvPr>
        </p:nvSpPr>
        <p:spPr>
          <a:xfrm>
            <a:off x="8724900" y="365125"/>
            <a:ext cx="2628900" cy="5811838"/>
          </a:xfrm>
        </p:spPr>
        <p:txBody>
          <a:bodyPr vert="eaVert"/>
          <a:lstStyle/>
          <a:p>
            <a:r>
              <a:rPr lang="tr-TR"/>
              <a:t>Asıl başlık stilini düzenlemek için tıklayın</a:t>
            </a:r>
          </a:p>
        </p:txBody>
      </p:sp>
      <p:sp>
        <p:nvSpPr>
          <p:cNvPr id="3" name="Dikey Metin Yer Tutucusu 2">
            <a:extLst>
              <a:ext uri="{FF2B5EF4-FFF2-40B4-BE49-F238E27FC236}">
                <a16:creationId xmlns:a16="http://schemas.microsoft.com/office/drawing/2014/main" id="{40BDE496-60A7-A33A-4938-65FBA37DD299}"/>
              </a:ext>
            </a:extLst>
          </p:cNvPr>
          <p:cNvSpPr>
            <a:spLocks noGrp="1"/>
          </p:cNvSpPr>
          <p:nvPr>
            <p:ph type="body" orient="vert" idx="1"/>
          </p:nvPr>
        </p:nvSpPr>
        <p:spPr>
          <a:xfrm>
            <a:off x="838200" y="365125"/>
            <a:ext cx="7734300" cy="5811838"/>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5FB862E9-7645-AC06-4712-077FF4734475}"/>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5" name="Alt Bilgi Yer Tutucusu 4">
            <a:extLst>
              <a:ext uri="{FF2B5EF4-FFF2-40B4-BE49-F238E27FC236}">
                <a16:creationId xmlns:a16="http://schemas.microsoft.com/office/drawing/2014/main" id="{141ADC23-9B21-B87F-1D8F-FAEB82CB6DA6}"/>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5D8FDC17-FDF7-3CAA-941E-3C9D37463F31}"/>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399362128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grpSp>
        <p:nvGrpSpPr>
          <p:cNvPr id="9" name="Google Shape;9;p2"/>
          <p:cNvGrpSpPr/>
          <p:nvPr/>
        </p:nvGrpSpPr>
        <p:grpSpPr>
          <a:xfrm rot="-6899375">
            <a:off x="10748316" y="-647180"/>
            <a:ext cx="843233" cy="2478751"/>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1" name="Google Shape;261;p2"/>
          <p:cNvGrpSpPr/>
          <p:nvPr/>
        </p:nvGrpSpPr>
        <p:grpSpPr>
          <a:xfrm rot="1532969">
            <a:off x="-120634" y="-419837"/>
            <a:ext cx="1752524" cy="43551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6" name="Google Shape;406;p2"/>
          <p:cNvGrpSpPr/>
          <p:nvPr/>
        </p:nvGrpSpPr>
        <p:grpSpPr>
          <a:xfrm rot="3399176">
            <a:off x="-363550" y="2472691"/>
            <a:ext cx="1854641" cy="2773168"/>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5" name="Google Shape;605;p2"/>
          <p:cNvGrpSpPr/>
          <p:nvPr/>
        </p:nvGrpSpPr>
        <p:grpSpPr>
          <a:xfrm rot="1332574">
            <a:off x="-102249" y="4279128"/>
            <a:ext cx="2645200" cy="3168749"/>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87" name="Google Shape;1087;p2"/>
          <p:cNvGrpSpPr/>
          <p:nvPr/>
        </p:nvGrpSpPr>
        <p:grpSpPr>
          <a:xfrm rot="2799819">
            <a:off x="1525847" y="5135231"/>
            <a:ext cx="2912896" cy="3489508"/>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69" name="Google Shape;1569;p2"/>
          <p:cNvGrpSpPr/>
          <p:nvPr/>
        </p:nvGrpSpPr>
        <p:grpSpPr>
          <a:xfrm rot="7199969">
            <a:off x="10565996" y="-510202"/>
            <a:ext cx="2308960" cy="2327377"/>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34" name="Google Shape;1734;p2"/>
          <p:cNvGrpSpPr/>
          <p:nvPr/>
        </p:nvGrpSpPr>
        <p:grpSpPr>
          <a:xfrm rot="-9462706">
            <a:off x="11753220" y="325119"/>
            <a:ext cx="1259423" cy="3129692"/>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79" name="Google Shape;1879;p2"/>
          <p:cNvGrpSpPr/>
          <p:nvPr/>
        </p:nvGrpSpPr>
        <p:grpSpPr>
          <a:xfrm rot="-3751962" flipH="1">
            <a:off x="11067837" y="4979184"/>
            <a:ext cx="1671104" cy="251832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78" name="Google Shape;2078;p2"/>
          <p:cNvGrpSpPr/>
          <p:nvPr/>
        </p:nvGrpSpPr>
        <p:grpSpPr>
          <a:xfrm rot="-4324977" flipH="1">
            <a:off x="10782961" y="5988806"/>
            <a:ext cx="1270320" cy="1914341"/>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277" name="Google Shape;2277;p2"/>
          <p:cNvSpPr txBox="1">
            <a:spLocks noGrp="1"/>
          </p:cNvSpPr>
          <p:nvPr>
            <p:ph type="subTitle" idx="1"/>
          </p:nvPr>
        </p:nvSpPr>
        <p:spPr>
          <a:xfrm>
            <a:off x="5005933" y="4557233"/>
            <a:ext cx="5928400" cy="58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2278" name="Google Shape;2278;p2"/>
          <p:cNvSpPr txBox="1">
            <a:spLocks noGrp="1"/>
          </p:cNvSpPr>
          <p:nvPr>
            <p:ph type="ctrTitle"/>
          </p:nvPr>
        </p:nvSpPr>
        <p:spPr>
          <a:xfrm>
            <a:off x="5005933" y="1443733"/>
            <a:ext cx="6235200" cy="28896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96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endParaRPr/>
          </a:p>
        </p:txBody>
      </p:sp>
      <p:grpSp>
        <p:nvGrpSpPr>
          <p:cNvPr id="2279" name="Google Shape;2279;p2"/>
          <p:cNvGrpSpPr/>
          <p:nvPr/>
        </p:nvGrpSpPr>
        <p:grpSpPr>
          <a:xfrm rot="-3751962" flipH="1">
            <a:off x="10864637" y="4775984"/>
            <a:ext cx="1671104" cy="251832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78" name="Google Shape;2478;p2"/>
          <p:cNvGrpSpPr/>
          <p:nvPr/>
        </p:nvGrpSpPr>
        <p:grpSpPr>
          <a:xfrm rot="-4324977" flipH="1">
            <a:off x="10579761" y="5785606"/>
            <a:ext cx="1270320" cy="1914341"/>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5695342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3406"/>
        <p:cNvGrpSpPr/>
        <p:nvPr/>
      </p:nvGrpSpPr>
      <p:grpSpPr>
        <a:xfrm>
          <a:off x="0" y="0"/>
          <a:ext cx="0" cy="0"/>
          <a:chOff x="0" y="0"/>
          <a:chExt cx="0" cy="0"/>
        </a:xfrm>
      </p:grpSpPr>
      <p:grpSp>
        <p:nvGrpSpPr>
          <p:cNvPr id="3407" name="Google Shape;3407;p4"/>
          <p:cNvGrpSpPr/>
          <p:nvPr/>
        </p:nvGrpSpPr>
        <p:grpSpPr>
          <a:xfrm rot="2855698">
            <a:off x="-642206" y="5417189"/>
            <a:ext cx="1283764" cy="191956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06" name="Google Shape;3606;p4"/>
          <p:cNvGrpSpPr/>
          <p:nvPr/>
        </p:nvGrpSpPr>
        <p:grpSpPr>
          <a:xfrm rot="-7755976">
            <a:off x="10082865" y="-1117451"/>
            <a:ext cx="2303723" cy="2759593"/>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088" name="Google Shape;4088;p4"/>
          <p:cNvSpPr txBox="1">
            <a:spLocks noGrp="1"/>
          </p:cNvSpPr>
          <p:nvPr>
            <p:ph type="body" idx="1"/>
          </p:nvPr>
        </p:nvSpPr>
        <p:spPr>
          <a:xfrm>
            <a:off x="950800" y="1530600"/>
            <a:ext cx="10412000" cy="47060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SzPts val="1200"/>
              <a:buFont typeface="Karla"/>
              <a:buChar char="●"/>
              <a:defRPr sz="1600"/>
            </a:lvl1pPr>
            <a:lvl2pPr marL="1219170" lvl="1" indent="-406390" rtl="0">
              <a:spcBef>
                <a:spcPts val="0"/>
              </a:spcBef>
              <a:spcAft>
                <a:spcPts val="0"/>
              </a:spcAft>
              <a:buSzPts val="1200"/>
              <a:buFont typeface="Karla"/>
              <a:buChar char="○"/>
              <a:defRPr sz="1600"/>
            </a:lvl2pPr>
            <a:lvl3pPr marL="1828754" lvl="2" indent="-406390" rtl="0">
              <a:spcBef>
                <a:spcPts val="0"/>
              </a:spcBef>
              <a:spcAft>
                <a:spcPts val="0"/>
              </a:spcAft>
              <a:buSzPts val="1200"/>
              <a:buFont typeface="Karla"/>
              <a:buChar char="■"/>
              <a:defRPr sz="1600"/>
            </a:lvl3pPr>
            <a:lvl4pPr marL="2438339" lvl="3" indent="-406390" rtl="0">
              <a:spcBef>
                <a:spcPts val="0"/>
              </a:spcBef>
              <a:spcAft>
                <a:spcPts val="0"/>
              </a:spcAft>
              <a:buSzPts val="1200"/>
              <a:buFont typeface="Karla"/>
              <a:buChar char="●"/>
              <a:defRPr sz="1600"/>
            </a:lvl4pPr>
            <a:lvl5pPr marL="3047924" lvl="4" indent="-406390" rtl="0">
              <a:spcBef>
                <a:spcPts val="0"/>
              </a:spcBef>
              <a:spcAft>
                <a:spcPts val="0"/>
              </a:spcAft>
              <a:buSzPts val="1200"/>
              <a:buFont typeface="Karla"/>
              <a:buChar char="○"/>
              <a:defRPr sz="1600"/>
            </a:lvl5pPr>
            <a:lvl6pPr marL="3657509" lvl="5" indent="-406390" rtl="0">
              <a:spcBef>
                <a:spcPts val="0"/>
              </a:spcBef>
              <a:spcAft>
                <a:spcPts val="0"/>
              </a:spcAft>
              <a:buSzPts val="1200"/>
              <a:buFont typeface="Karla"/>
              <a:buChar char="■"/>
              <a:defRPr sz="1600"/>
            </a:lvl6pPr>
            <a:lvl7pPr marL="4267093" lvl="6" indent="-406390" rtl="0">
              <a:spcBef>
                <a:spcPts val="0"/>
              </a:spcBef>
              <a:spcAft>
                <a:spcPts val="0"/>
              </a:spcAft>
              <a:buSzPts val="1200"/>
              <a:buFont typeface="Karla"/>
              <a:buChar char="●"/>
              <a:defRPr sz="1600"/>
            </a:lvl7pPr>
            <a:lvl8pPr marL="4876678" lvl="7" indent="-406390" rtl="0">
              <a:spcBef>
                <a:spcPts val="0"/>
              </a:spcBef>
              <a:spcAft>
                <a:spcPts val="0"/>
              </a:spcAft>
              <a:buSzPts val="1200"/>
              <a:buFont typeface="Karla"/>
              <a:buChar char="○"/>
              <a:defRPr sz="1600"/>
            </a:lvl8pPr>
            <a:lvl9pPr marL="5486263" lvl="8" indent="-406390" rtl="0">
              <a:spcBef>
                <a:spcPts val="0"/>
              </a:spcBef>
              <a:spcAft>
                <a:spcPts val="0"/>
              </a:spcAft>
              <a:buSzPts val="1200"/>
              <a:buFont typeface="Karla"/>
              <a:buChar char="■"/>
              <a:defRPr sz="1600"/>
            </a:lvl9pPr>
          </a:lstStyle>
          <a:p>
            <a:endParaRPr/>
          </a:p>
        </p:txBody>
      </p:sp>
      <p:sp>
        <p:nvSpPr>
          <p:cNvPr id="4089" name="Google Shape;4089;p4"/>
          <p:cNvSpPr txBox="1">
            <a:spLocks noGrp="1"/>
          </p:cNvSpPr>
          <p:nvPr>
            <p:ph type="title"/>
          </p:nvPr>
        </p:nvSpPr>
        <p:spPr>
          <a:xfrm>
            <a:off x="950800" y="603100"/>
            <a:ext cx="10290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325356833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extLst>
      <p:ext uri="{BB962C8B-B14F-4D97-AF65-F5344CB8AC3E}">
        <p14:creationId xmlns:p14="http://schemas.microsoft.com/office/powerpoint/2010/main" val="36499873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6791200" y="1817533"/>
            <a:ext cx="4450000" cy="1402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6791200" y="3374385"/>
            <a:ext cx="4450000" cy="1621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133"/>
            </a:lvl1pPr>
            <a:lvl2pPr lvl="1" rtl="0">
              <a:spcBef>
                <a:spcPts val="0"/>
              </a:spcBef>
              <a:spcAft>
                <a:spcPts val="0"/>
              </a:spcAft>
              <a:buNone/>
              <a:defRPr sz="2133" b="1"/>
            </a:lvl2pPr>
            <a:lvl3pPr lvl="2" rtl="0">
              <a:spcBef>
                <a:spcPts val="0"/>
              </a:spcBef>
              <a:spcAft>
                <a:spcPts val="0"/>
              </a:spcAft>
              <a:buNone/>
              <a:defRPr sz="2133" b="1"/>
            </a:lvl3pPr>
            <a:lvl4pPr lvl="3" rtl="0">
              <a:spcBef>
                <a:spcPts val="0"/>
              </a:spcBef>
              <a:spcAft>
                <a:spcPts val="0"/>
              </a:spcAft>
              <a:buNone/>
              <a:defRPr sz="2133" b="1"/>
            </a:lvl4pPr>
            <a:lvl5pPr lvl="4" rtl="0">
              <a:spcBef>
                <a:spcPts val="0"/>
              </a:spcBef>
              <a:spcAft>
                <a:spcPts val="0"/>
              </a:spcAft>
              <a:buNone/>
              <a:defRPr sz="2133" b="1"/>
            </a:lvl5pPr>
            <a:lvl6pPr lvl="5" rtl="0">
              <a:spcBef>
                <a:spcPts val="0"/>
              </a:spcBef>
              <a:spcAft>
                <a:spcPts val="0"/>
              </a:spcAft>
              <a:buNone/>
              <a:defRPr sz="2133" b="1"/>
            </a:lvl6pPr>
            <a:lvl7pPr lvl="6" rtl="0">
              <a:spcBef>
                <a:spcPts val="0"/>
              </a:spcBef>
              <a:spcAft>
                <a:spcPts val="0"/>
              </a:spcAft>
              <a:buNone/>
              <a:defRPr sz="2133" b="1"/>
            </a:lvl7pPr>
            <a:lvl8pPr lvl="7" rtl="0">
              <a:spcBef>
                <a:spcPts val="0"/>
              </a:spcBef>
              <a:spcAft>
                <a:spcPts val="0"/>
              </a:spcAft>
              <a:buNone/>
              <a:defRPr sz="2133" b="1"/>
            </a:lvl8pPr>
            <a:lvl9pPr lvl="8" rtl="0">
              <a:spcBef>
                <a:spcPts val="0"/>
              </a:spcBef>
              <a:spcAft>
                <a:spcPts val="0"/>
              </a:spcAft>
              <a:buNone/>
              <a:defRPr sz="2133" b="1"/>
            </a:lvl9pPr>
          </a:lstStyle>
          <a:p>
            <a:endParaRPr/>
          </a:p>
        </p:txBody>
      </p:sp>
    </p:spTree>
    <p:extLst>
      <p:ext uri="{BB962C8B-B14F-4D97-AF65-F5344CB8AC3E}">
        <p14:creationId xmlns:p14="http://schemas.microsoft.com/office/powerpoint/2010/main" val="311678027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16991"/>
        <p:cNvGrpSpPr/>
        <p:nvPr/>
      </p:nvGrpSpPr>
      <p:grpSpPr>
        <a:xfrm>
          <a:off x="0" y="0"/>
          <a:ext cx="0" cy="0"/>
          <a:chOff x="0" y="0"/>
          <a:chExt cx="0" cy="0"/>
        </a:xfrm>
      </p:grpSpPr>
      <p:sp>
        <p:nvSpPr>
          <p:cNvPr id="16992" name="Google Shape;16992;p24"/>
          <p:cNvSpPr txBox="1">
            <a:spLocks noGrp="1"/>
          </p:cNvSpPr>
          <p:nvPr>
            <p:ph type="subTitle" idx="1"/>
          </p:nvPr>
        </p:nvSpPr>
        <p:spPr>
          <a:xfrm>
            <a:off x="8029600" y="3252800"/>
            <a:ext cx="3206400" cy="16324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a:endParaRPr/>
          </a:p>
        </p:txBody>
      </p:sp>
      <p:sp>
        <p:nvSpPr>
          <p:cNvPr id="16993" name="Google Shape;16993;p24"/>
          <p:cNvSpPr txBox="1">
            <a:spLocks noGrp="1"/>
          </p:cNvSpPr>
          <p:nvPr>
            <p:ph type="title"/>
          </p:nvPr>
        </p:nvSpPr>
        <p:spPr>
          <a:xfrm>
            <a:off x="8034800" y="1972800"/>
            <a:ext cx="3206400" cy="1280000"/>
          </a:xfrm>
          <a:prstGeom prst="rect">
            <a:avLst/>
          </a:prstGeom>
        </p:spPr>
        <p:txBody>
          <a:bodyPr spcFirstLastPara="1" wrap="square" lIns="91425" tIns="91425" rIns="91425" bIns="91425" anchor="b" anchorCtr="0">
            <a:noAutofit/>
          </a:bodyPr>
          <a:lstStyle>
            <a:lvl1pPr lvl="0" algn="l"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16994" name="Google Shape;16994;p24"/>
          <p:cNvGrpSpPr/>
          <p:nvPr/>
        </p:nvGrpSpPr>
        <p:grpSpPr>
          <a:xfrm rot="1814069">
            <a:off x="5647516" y="-1245031"/>
            <a:ext cx="1580873" cy="3928353"/>
            <a:chOff x="757300" y="1884600"/>
            <a:chExt cx="457350" cy="1136525"/>
          </a:xfrm>
        </p:grpSpPr>
        <p:sp>
          <p:nvSpPr>
            <p:cNvPr id="16995" name="Google Shape;16995;p24"/>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6" name="Google Shape;16996;p24"/>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7" name="Google Shape;16997;p24"/>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8" name="Google Shape;16998;p24"/>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9" name="Google Shape;16999;p24"/>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0" name="Google Shape;17000;p24"/>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1" name="Google Shape;17001;p24"/>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2" name="Google Shape;17002;p24"/>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3" name="Google Shape;17003;p24"/>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4" name="Google Shape;17004;p24"/>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5" name="Google Shape;17005;p24"/>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6" name="Google Shape;17006;p24"/>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7" name="Google Shape;17007;p24"/>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8" name="Google Shape;17008;p24"/>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9" name="Google Shape;17009;p24"/>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0" name="Google Shape;17010;p24"/>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1" name="Google Shape;17011;p24"/>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2" name="Google Shape;17012;p24"/>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3" name="Google Shape;17013;p24"/>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4" name="Google Shape;17014;p24"/>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5" name="Google Shape;17015;p24"/>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6" name="Google Shape;17016;p24"/>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7" name="Google Shape;17017;p24"/>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8" name="Google Shape;17018;p24"/>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9" name="Google Shape;17019;p24"/>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0" name="Google Shape;17020;p24"/>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1" name="Google Shape;17021;p24"/>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2" name="Google Shape;17022;p24"/>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3" name="Google Shape;17023;p24"/>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4" name="Google Shape;17024;p24"/>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5" name="Google Shape;17025;p24"/>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6" name="Google Shape;17026;p24"/>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7" name="Google Shape;17027;p24"/>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8" name="Google Shape;17028;p24"/>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9" name="Google Shape;17029;p24"/>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0" name="Google Shape;17030;p24"/>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1" name="Google Shape;17031;p24"/>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2" name="Google Shape;17032;p24"/>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3" name="Google Shape;17033;p24"/>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4" name="Google Shape;17034;p24"/>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5" name="Google Shape;17035;p24"/>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6" name="Google Shape;17036;p24"/>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7" name="Google Shape;17037;p24"/>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8" name="Google Shape;17038;p24"/>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9" name="Google Shape;17039;p24"/>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0" name="Google Shape;17040;p24"/>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1" name="Google Shape;17041;p24"/>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2" name="Google Shape;17042;p24"/>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3" name="Google Shape;17043;p24"/>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4" name="Google Shape;17044;p24"/>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5" name="Google Shape;17045;p24"/>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6" name="Google Shape;17046;p24"/>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7" name="Google Shape;17047;p24"/>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8" name="Google Shape;17048;p24"/>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9" name="Google Shape;17049;p24"/>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0" name="Google Shape;17050;p24"/>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1" name="Google Shape;17051;p24"/>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2" name="Google Shape;17052;p24"/>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3" name="Google Shape;17053;p24"/>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4" name="Google Shape;17054;p24"/>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5" name="Google Shape;17055;p24"/>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6" name="Google Shape;17056;p24"/>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7" name="Google Shape;17057;p24"/>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8" name="Google Shape;17058;p24"/>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9" name="Google Shape;17059;p24"/>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0" name="Google Shape;17060;p24"/>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1" name="Google Shape;17061;p24"/>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2" name="Google Shape;17062;p24"/>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3" name="Google Shape;17063;p24"/>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4" name="Google Shape;17064;p24"/>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5" name="Google Shape;17065;p24"/>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6" name="Google Shape;17066;p24"/>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7" name="Google Shape;17067;p24"/>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8" name="Google Shape;17068;p24"/>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9" name="Google Shape;17069;p24"/>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0" name="Google Shape;17070;p24"/>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1" name="Google Shape;17071;p24"/>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2" name="Google Shape;17072;p24"/>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3" name="Google Shape;17073;p24"/>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4" name="Google Shape;17074;p24"/>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5" name="Google Shape;17075;p24"/>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6" name="Google Shape;17076;p24"/>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7" name="Google Shape;17077;p24"/>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8" name="Google Shape;17078;p24"/>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9" name="Google Shape;17079;p24"/>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0" name="Google Shape;17080;p24"/>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1" name="Google Shape;17081;p24"/>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2" name="Google Shape;17082;p24"/>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3" name="Google Shape;17083;p24"/>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4" name="Google Shape;17084;p24"/>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5" name="Google Shape;17085;p24"/>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6" name="Google Shape;17086;p24"/>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7" name="Google Shape;17087;p24"/>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8" name="Google Shape;17088;p24"/>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9" name="Google Shape;17089;p24"/>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0" name="Google Shape;17090;p24"/>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1" name="Google Shape;17091;p24"/>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2" name="Google Shape;17092;p24"/>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3" name="Google Shape;17093;p24"/>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4" name="Google Shape;17094;p24"/>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5" name="Google Shape;17095;p24"/>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6" name="Google Shape;17096;p24"/>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7" name="Google Shape;17097;p24"/>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8" name="Google Shape;17098;p24"/>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9" name="Google Shape;17099;p24"/>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0" name="Google Shape;17100;p24"/>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1" name="Google Shape;17101;p24"/>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2" name="Google Shape;17102;p24"/>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3" name="Google Shape;17103;p24"/>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4" name="Google Shape;17104;p24"/>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5" name="Google Shape;17105;p24"/>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6" name="Google Shape;17106;p24"/>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7" name="Google Shape;17107;p24"/>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8" name="Google Shape;17108;p24"/>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9" name="Google Shape;17109;p24"/>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0" name="Google Shape;17110;p24"/>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1" name="Google Shape;17111;p24"/>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2" name="Google Shape;17112;p24"/>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3" name="Google Shape;17113;p24"/>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4" name="Google Shape;17114;p24"/>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5" name="Google Shape;17115;p24"/>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6" name="Google Shape;17116;p24"/>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7" name="Google Shape;17117;p24"/>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8" name="Google Shape;17118;p24"/>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9" name="Google Shape;17119;p24"/>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0" name="Google Shape;17120;p24"/>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1" name="Google Shape;17121;p24"/>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2" name="Google Shape;17122;p24"/>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3" name="Google Shape;17123;p24"/>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4" name="Google Shape;17124;p24"/>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5" name="Google Shape;17125;p24"/>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6" name="Google Shape;17126;p24"/>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7" name="Google Shape;17127;p24"/>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8" name="Google Shape;17128;p24"/>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9" name="Google Shape;17129;p24"/>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0" name="Google Shape;17130;p24"/>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1" name="Google Shape;17131;p24"/>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2" name="Google Shape;17132;p24"/>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3" name="Google Shape;17133;p24"/>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4" name="Google Shape;17134;p24"/>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5" name="Google Shape;17135;p24"/>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6" name="Google Shape;17136;p24"/>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7" name="Google Shape;17137;p24"/>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8" name="Google Shape;17138;p24"/>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139" name="Google Shape;17139;p24"/>
          <p:cNvGrpSpPr/>
          <p:nvPr/>
        </p:nvGrpSpPr>
        <p:grpSpPr>
          <a:xfrm rot="-3951173">
            <a:off x="6302231" y="386508"/>
            <a:ext cx="1789143" cy="1803413"/>
            <a:chOff x="2053525" y="1963725"/>
            <a:chExt cx="379225" cy="382250"/>
          </a:xfrm>
        </p:grpSpPr>
        <p:sp>
          <p:nvSpPr>
            <p:cNvPr id="17140" name="Google Shape;17140;p24"/>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1" name="Google Shape;17141;p24"/>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2" name="Google Shape;17142;p24"/>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3" name="Google Shape;17143;p24"/>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4" name="Google Shape;17144;p24"/>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5" name="Google Shape;17145;p24"/>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6" name="Google Shape;17146;p24"/>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7" name="Google Shape;17147;p24"/>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8" name="Google Shape;17148;p24"/>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9" name="Google Shape;17149;p24"/>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0" name="Google Shape;17150;p24"/>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1" name="Google Shape;17151;p24"/>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2" name="Google Shape;17152;p24"/>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3" name="Google Shape;17153;p24"/>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4" name="Google Shape;17154;p24"/>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5" name="Google Shape;17155;p24"/>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6" name="Google Shape;17156;p24"/>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7" name="Google Shape;17157;p24"/>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8" name="Google Shape;17158;p24"/>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9" name="Google Shape;17159;p24"/>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0" name="Google Shape;17160;p24"/>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1" name="Google Shape;17161;p24"/>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2" name="Google Shape;17162;p24"/>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3" name="Google Shape;17163;p24"/>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4" name="Google Shape;17164;p24"/>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5" name="Google Shape;17165;p24"/>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6" name="Google Shape;17166;p24"/>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7" name="Google Shape;17167;p24"/>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8" name="Google Shape;17168;p24"/>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9" name="Google Shape;17169;p24"/>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0" name="Google Shape;17170;p24"/>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1" name="Google Shape;17171;p24"/>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2" name="Google Shape;17172;p24"/>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3" name="Google Shape;17173;p24"/>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4" name="Google Shape;17174;p24"/>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5" name="Google Shape;17175;p24"/>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6" name="Google Shape;17176;p24"/>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7" name="Google Shape;17177;p24"/>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8" name="Google Shape;17178;p24"/>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9" name="Google Shape;17179;p24"/>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0" name="Google Shape;17180;p24"/>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1" name="Google Shape;17181;p24"/>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2" name="Google Shape;17182;p24"/>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3" name="Google Shape;17183;p24"/>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4" name="Google Shape;17184;p24"/>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5" name="Google Shape;17185;p24"/>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6" name="Google Shape;17186;p24"/>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7" name="Google Shape;17187;p24"/>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8" name="Google Shape;17188;p24"/>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9" name="Google Shape;17189;p24"/>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0" name="Google Shape;17190;p24"/>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1" name="Google Shape;17191;p24"/>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2" name="Google Shape;17192;p24"/>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3" name="Google Shape;17193;p24"/>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4" name="Google Shape;17194;p24"/>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5" name="Google Shape;17195;p24"/>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6" name="Google Shape;17196;p24"/>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7" name="Google Shape;17197;p24"/>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8" name="Google Shape;17198;p24"/>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9" name="Google Shape;17199;p24"/>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0" name="Google Shape;17200;p24"/>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1" name="Google Shape;17201;p24"/>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2" name="Google Shape;17202;p24"/>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3" name="Google Shape;17203;p24"/>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4" name="Google Shape;17204;p24"/>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5" name="Google Shape;17205;p24"/>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6" name="Google Shape;17206;p24"/>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7" name="Google Shape;17207;p24"/>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8" name="Google Shape;17208;p24"/>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9" name="Google Shape;17209;p24"/>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0" name="Google Shape;17210;p24"/>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1" name="Google Shape;17211;p24"/>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2" name="Google Shape;17212;p24"/>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3" name="Google Shape;17213;p24"/>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4" name="Google Shape;17214;p24"/>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5" name="Google Shape;17215;p24"/>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6" name="Google Shape;17216;p24"/>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7" name="Google Shape;17217;p24"/>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8" name="Google Shape;17218;p24"/>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9" name="Google Shape;17219;p24"/>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0" name="Google Shape;17220;p24"/>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1" name="Google Shape;17221;p24"/>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2" name="Google Shape;17222;p24"/>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3" name="Google Shape;17223;p24"/>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4" name="Google Shape;17224;p24"/>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5" name="Google Shape;17225;p24"/>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6" name="Google Shape;17226;p24"/>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7" name="Google Shape;17227;p24"/>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8" name="Google Shape;17228;p24"/>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9" name="Google Shape;17229;p24"/>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0" name="Google Shape;17230;p24"/>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1" name="Google Shape;17231;p24"/>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2" name="Google Shape;17232;p24"/>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3" name="Google Shape;17233;p24"/>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4" name="Google Shape;17234;p24"/>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5" name="Google Shape;17235;p24"/>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6" name="Google Shape;17236;p24"/>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7" name="Google Shape;17237;p24"/>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8" name="Google Shape;17238;p24"/>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9" name="Google Shape;17239;p24"/>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0" name="Google Shape;17240;p24"/>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1" name="Google Shape;17241;p24"/>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2" name="Google Shape;17242;p24"/>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3" name="Google Shape;17243;p24"/>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4" name="Google Shape;17244;p24"/>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5" name="Google Shape;17245;p24"/>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6" name="Google Shape;17246;p24"/>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7" name="Google Shape;17247;p24"/>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8" name="Google Shape;17248;p24"/>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9" name="Google Shape;17249;p24"/>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0" name="Google Shape;17250;p24"/>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1" name="Google Shape;17251;p24"/>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2" name="Google Shape;17252;p24"/>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3" name="Google Shape;17253;p24"/>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4" name="Google Shape;17254;p24"/>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5" name="Google Shape;17255;p24"/>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6" name="Google Shape;17256;p24"/>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7" name="Google Shape;17257;p24"/>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8" name="Google Shape;17258;p24"/>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9" name="Google Shape;17259;p24"/>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0" name="Google Shape;17260;p24"/>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1" name="Google Shape;17261;p24"/>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2" name="Google Shape;17262;p24"/>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3" name="Google Shape;17263;p24"/>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4" name="Google Shape;17264;p24"/>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5" name="Google Shape;17265;p24"/>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6" name="Google Shape;17266;p24"/>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7" name="Google Shape;17267;p24"/>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8" name="Google Shape;17268;p24"/>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9" name="Google Shape;17269;p24"/>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0" name="Google Shape;17270;p24"/>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1" name="Google Shape;17271;p24"/>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2" name="Google Shape;17272;p24"/>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3" name="Google Shape;17273;p24"/>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4" name="Google Shape;17274;p24"/>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5" name="Google Shape;17275;p24"/>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6" name="Google Shape;17276;p24"/>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7" name="Google Shape;17277;p24"/>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8" name="Google Shape;17278;p24"/>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9" name="Google Shape;17279;p24"/>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0" name="Google Shape;17280;p24"/>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1" name="Google Shape;17281;p24"/>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2" name="Google Shape;17282;p24"/>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3" name="Google Shape;17283;p24"/>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4" name="Google Shape;17284;p24"/>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5" name="Google Shape;17285;p24"/>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6" name="Google Shape;17286;p24"/>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7" name="Google Shape;17287;p24"/>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8" name="Google Shape;17288;p24"/>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9" name="Google Shape;17289;p24"/>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0" name="Google Shape;17290;p24"/>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1" name="Google Shape;17291;p24"/>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2" name="Google Shape;17292;p24"/>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3" name="Google Shape;17293;p24"/>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4" name="Google Shape;17294;p24"/>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5" name="Google Shape;17295;p24"/>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6" name="Google Shape;17296;p24"/>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7" name="Google Shape;17297;p24"/>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8" name="Google Shape;17298;p24"/>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9" name="Google Shape;17299;p24"/>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0" name="Google Shape;17300;p24"/>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1" name="Google Shape;17301;p24"/>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2" name="Google Shape;17302;p24"/>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3" name="Google Shape;17303;p24"/>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7304" name="Google Shape;17304;p24"/>
          <p:cNvSpPr/>
          <p:nvPr/>
        </p:nvSpPr>
        <p:spPr>
          <a:xfrm>
            <a:off x="775999" y="3210601"/>
            <a:ext cx="3550277" cy="3022304"/>
          </a:xfrm>
          <a:custGeom>
            <a:avLst/>
            <a:gdLst/>
            <a:ahLst/>
            <a:cxnLst/>
            <a:rect l="l" t="t" r="r" b="b"/>
            <a:pathLst>
              <a:path w="27469" h="23384" extrusionOk="0">
                <a:moveTo>
                  <a:pt x="16602" y="1"/>
                </a:moveTo>
                <a:cubicBezTo>
                  <a:pt x="14631" y="1"/>
                  <a:pt x="12901" y="759"/>
                  <a:pt x="12264" y="1045"/>
                </a:cubicBezTo>
                <a:cubicBezTo>
                  <a:pt x="11133" y="1580"/>
                  <a:pt x="10895" y="1914"/>
                  <a:pt x="9990" y="2009"/>
                </a:cubicBezTo>
                <a:cubicBezTo>
                  <a:pt x="9822" y="2031"/>
                  <a:pt x="9667" y="2040"/>
                  <a:pt x="9522" y="2040"/>
                </a:cubicBezTo>
                <a:cubicBezTo>
                  <a:pt x="8549" y="2040"/>
                  <a:pt x="8029" y="1606"/>
                  <a:pt x="7014" y="1461"/>
                </a:cubicBezTo>
                <a:cubicBezTo>
                  <a:pt x="6801" y="1432"/>
                  <a:pt x="6587" y="1417"/>
                  <a:pt x="6372" y="1417"/>
                </a:cubicBezTo>
                <a:cubicBezTo>
                  <a:pt x="4516" y="1417"/>
                  <a:pt x="2619" y="2482"/>
                  <a:pt x="1477" y="3890"/>
                </a:cubicBezTo>
                <a:cubicBezTo>
                  <a:pt x="1072" y="4378"/>
                  <a:pt x="1" y="5831"/>
                  <a:pt x="49" y="7879"/>
                </a:cubicBezTo>
                <a:cubicBezTo>
                  <a:pt x="72" y="9272"/>
                  <a:pt x="620" y="10296"/>
                  <a:pt x="822" y="10641"/>
                </a:cubicBezTo>
                <a:cubicBezTo>
                  <a:pt x="1775" y="12296"/>
                  <a:pt x="2739" y="12046"/>
                  <a:pt x="3180" y="13213"/>
                </a:cubicBezTo>
                <a:cubicBezTo>
                  <a:pt x="3739" y="14618"/>
                  <a:pt x="2465" y="15296"/>
                  <a:pt x="2430" y="17951"/>
                </a:cubicBezTo>
                <a:cubicBezTo>
                  <a:pt x="2406" y="18904"/>
                  <a:pt x="2382" y="20297"/>
                  <a:pt x="3299" y="21452"/>
                </a:cubicBezTo>
                <a:cubicBezTo>
                  <a:pt x="4073" y="22416"/>
                  <a:pt x="5299" y="23012"/>
                  <a:pt x="6537" y="23035"/>
                </a:cubicBezTo>
                <a:cubicBezTo>
                  <a:pt x="6573" y="23036"/>
                  <a:pt x="6609" y="23037"/>
                  <a:pt x="6645" y="23037"/>
                </a:cubicBezTo>
                <a:cubicBezTo>
                  <a:pt x="8335" y="23037"/>
                  <a:pt x="9973" y="22082"/>
                  <a:pt x="11636" y="22082"/>
                </a:cubicBezTo>
                <a:cubicBezTo>
                  <a:pt x="11845" y="22082"/>
                  <a:pt x="12054" y="22097"/>
                  <a:pt x="12264" y="22130"/>
                </a:cubicBezTo>
                <a:cubicBezTo>
                  <a:pt x="14527" y="22500"/>
                  <a:pt x="14491" y="23321"/>
                  <a:pt x="16503" y="23381"/>
                </a:cubicBezTo>
                <a:cubicBezTo>
                  <a:pt x="16558" y="23382"/>
                  <a:pt x="16613" y="23383"/>
                  <a:pt x="16668" y="23383"/>
                </a:cubicBezTo>
                <a:cubicBezTo>
                  <a:pt x="18956" y="23383"/>
                  <a:pt x="20714" y="21931"/>
                  <a:pt x="23563" y="19559"/>
                </a:cubicBezTo>
                <a:cubicBezTo>
                  <a:pt x="25564" y="17892"/>
                  <a:pt x="26433" y="16987"/>
                  <a:pt x="26909" y="15594"/>
                </a:cubicBezTo>
                <a:cubicBezTo>
                  <a:pt x="27469" y="13927"/>
                  <a:pt x="27100" y="11867"/>
                  <a:pt x="25683" y="10820"/>
                </a:cubicBezTo>
                <a:cubicBezTo>
                  <a:pt x="24992" y="10319"/>
                  <a:pt x="24099" y="10058"/>
                  <a:pt x="23540" y="9391"/>
                </a:cubicBezTo>
                <a:cubicBezTo>
                  <a:pt x="23206" y="8974"/>
                  <a:pt x="23039" y="8438"/>
                  <a:pt x="22873" y="7914"/>
                </a:cubicBezTo>
                <a:cubicBezTo>
                  <a:pt x="22504" y="6700"/>
                  <a:pt x="22147" y="5474"/>
                  <a:pt x="21777" y="4259"/>
                </a:cubicBezTo>
                <a:cubicBezTo>
                  <a:pt x="21420" y="3092"/>
                  <a:pt x="21027" y="1866"/>
                  <a:pt x="20087" y="1068"/>
                </a:cubicBezTo>
                <a:cubicBezTo>
                  <a:pt x="19420" y="509"/>
                  <a:pt x="18741" y="330"/>
                  <a:pt x="18360" y="223"/>
                </a:cubicBezTo>
                <a:cubicBezTo>
                  <a:pt x="17768" y="65"/>
                  <a:pt x="17175" y="1"/>
                  <a:pt x="16602"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22963259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hank you">
  <p:cSld name="Thank you">
    <p:spTree>
      <p:nvGrpSpPr>
        <p:cNvPr id="1" name="Shape 23618"/>
        <p:cNvGrpSpPr/>
        <p:nvPr/>
      </p:nvGrpSpPr>
      <p:grpSpPr>
        <a:xfrm>
          <a:off x="0" y="0"/>
          <a:ext cx="0" cy="0"/>
          <a:chOff x="0" y="0"/>
          <a:chExt cx="0" cy="0"/>
        </a:xfrm>
      </p:grpSpPr>
      <p:sp>
        <p:nvSpPr>
          <p:cNvPr id="23619" name="Google Shape;23619;p31"/>
          <p:cNvSpPr txBox="1"/>
          <p:nvPr/>
        </p:nvSpPr>
        <p:spPr>
          <a:xfrm>
            <a:off x="7375800" y="3950667"/>
            <a:ext cx="3450000" cy="1543600"/>
          </a:xfrm>
          <a:prstGeom prst="rect">
            <a:avLst/>
          </a:prstGeom>
          <a:noFill/>
          <a:ln>
            <a:noFill/>
          </a:ln>
        </p:spPr>
        <p:txBody>
          <a:bodyPr spcFirstLastPara="1" wrap="square" lIns="121900" tIns="121900" rIns="121900" bIns="121900" anchor="t" anchorCtr="0">
            <a:noAutofit/>
          </a:bodyPr>
          <a:lstStyle/>
          <a:p>
            <a:pPr marL="0" lvl="0" indent="0" algn="l" rtl="0">
              <a:spcBef>
                <a:spcPts val="400"/>
              </a:spcBef>
              <a:spcAft>
                <a:spcPts val="0"/>
              </a:spcAft>
              <a:buNone/>
            </a:pPr>
            <a:r>
              <a:rPr lang="en" sz="1600">
                <a:solidFill>
                  <a:schemeClr val="dk1"/>
                </a:solidFill>
                <a:latin typeface="Livvic"/>
                <a:ea typeface="Livvic"/>
                <a:cs typeface="Livvic"/>
                <a:sym typeface="Livvic"/>
              </a:rPr>
              <a:t>CREDITS: This presentation template was created by </a:t>
            </a:r>
            <a:r>
              <a:rPr lang="en" sz="16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600">
                <a:solidFill>
                  <a:schemeClr val="dk1"/>
                </a:solidFill>
                <a:latin typeface="Livvic"/>
                <a:ea typeface="Livvic"/>
                <a:cs typeface="Livvic"/>
                <a:sym typeface="Livvic"/>
              </a:rPr>
              <a:t>, including icons by </a:t>
            </a:r>
            <a:r>
              <a:rPr lang="en" sz="16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600">
                <a:solidFill>
                  <a:schemeClr val="dk1"/>
                </a:solidFill>
                <a:latin typeface="Livvic"/>
                <a:ea typeface="Livvic"/>
                <a:cs typeface="Livvic"/>
                <a:sym typeface="Livvic"/>
              </a:rPr>
              <a:t>, and infographics &amp; images by </a:t>
            </a:r>
            <a:r>
              <a:rPr lang="en" sz="16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600" b="1">
                <a:solidFill>
                  <a:schemeClr val="dk1"/>
                </a:solidFill>
                <a:latin typeface="Livvic"/>
                <a:ea typeface="Livvic"/>
                <a:cs typeface="Livvic"/>
                <a:sym typeface="Livvic"/>
              </a:rPr>
              <a:t> </a:t>
            </a:r>
            <a:endParaRPr sz="16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930300" y="2714997"/>
            <a:ext cx="4291600" cy="1475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6400"/>
            </a:lvl1pPr>
            <a:lvl2pPr lvl="1" rtl="0">
              <a:spcBef>
                <a:spcPts val="0"/>
              </a:spcBef>
              <a:spcAft>
                <a:spcPts val="0"/>
              </a:spcAft>
              <a:buNone/>
              <a:defRPr sz="6400">
                <a:solidFill>
                  <a:schemeClr val="lt1"/>
                </a:solidFill>
              </a:defRPr>
            </a:lvl2pPr>
            <a:lvl3pPr lvl="2" rtl="0">
              <a:spcBef>
                <a:spcPts val="0"/>
              </a:spcBef>
              <a:spcAft>
                <a:spcPts val="0"/>
              </a:spcAft>
              <a:buNone/>
              <a:defRPr sz="6400">
                <a:solidFill>
                  <a:schemeClr val="lt1"/>
                </a:solidFill>
              </a:defRPr>
            </a:lvl3pPr>
            <a:lvl4pPr lvl="3" rtl="0">
              <a:spcBef>
                <a:spcPts val="0"/>
              </a:spcBef>
              <a:spcAft>
                <a:spcPts val="0"/>
              </a:spcAft>
              <a:buNone/>
              <a:defRPr sz="6400">
                <a:solidFill>
                  <a:schemeClr val="lt1"/>
                </a:solidFill>
              </a:defRPr>
            </a:lvl4pPr>
            <a:lvl5pPr lvl="4" rtl="0">
              <a:spcBef>
                <a:spcPts val="0"/>
              </a:spcBef>
              <a:spcAft>
                <a:spcPts val="0"/>
              </a:spcAft>
              <a:buNone/>
              <a:defRPr sz="6400">
                <a:solidFill>
                  <a:schemeClr val="lt1"/>
                </a:solidFill>
              </a:defRPr>
            </a:lvl5pPr>
            <a:lvl6pPr lvl="5" rtl="0">
              <a:spcBef>
                <a:spcPts val="0"/>
              </a:spcBef>
              <a:spcAft>
                <a:spcPts val="0"/>
              </a:spcAft>
              <a:buNone/>
              <a:defRPr sz="6400">
                <a:solidFill>
                  <a:schemeClr val="lt1"/>
                </a:solidFill>
              </a:defRPr>
            </a:lvl6pPr>
            <a:lvl7pPr lvl="6" rtl="0">
              <a:spcBef>
                <a:spcPts val="0"/>
              </a:spcBef>
              <a:spcAft>
                <a:spcPts val="0"/>
              </a:spcAft>
              <a:buNone/>
              <a:defRPr sz="6400">
                <a:solidFill>
                  <a:schemeClr val="lt1"/>
                </a:solidFill>
              </a:defRPr>
            </a:lvl7pPr>
            <a:lvl8pPr lvl="7" rtl="0">
              <a:spcBef>
                <a:spcPts val="0"/>
              </a:spcBef>
              <a:spcAft>
                <a:spcPts val="0"/>
              </a:spcAft>
              <a:buNone/>
              <a:defRPr sz="6400">
                <a:solidFill>
                  <a:schemeClr val="lt1"/>
                </a:solidFill>
              </a:defRPr>
            </a:lvl8pPr>
            <a:lvl9pPr lvl="8" rtl="0">
              <a:spcBef>
                <a:spcPts val="0"/>
              </a:spcBef>
              <a:spcAft>
                <a:spcPts val="0"/>
              </a:spcAft>
              <a:buNone/>
              <a:defRPr sz="6400">
                <a:solidFill>
                  <a:schemeClr val="lt1"/>
                </a:solidFill>
              </a:defRPr>
            </a:lvl9pPr>
          </a:lstStyle>
          <a:p>
            <a:endParaRPr/>
          </a:p>
        </p:txBody>
      </p:sp>
      <p:sp>
        <p:nvSpPr>
          <p:cNvPr id="23621" name="Google Shape;23621;p31"/>
          <p:cNvSpPr txBox="1">
            <a:spLocks noGrp="1"/>
          </p:cNvSpPr>
          <p:nvPr>
            <p:ph type="subTitle" idx="1"/>
          </p:nvPr>
        </p:nvSpPr>
        <p:spPr>
          <a:xfrm>
            <a:off x="7375800" y="705200"/>
            <a:ext cx="3206400" cy="1109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667">
                <a:latin typeface="Pangolin"/>
                <a:ea typeface="Pangolin"/>
                <a:cs typeface="Pangolin"/>
                <a:sym typeface="Pangolin"/>
              </a:defRPr>
            </a:lvl1pPr>
            <a:lvl2pPr lvl="1" rtl="0">
              <a:spcBef>
                <a:spcPts val="0"/>
              </a:spcBef>
              <a:spcAft>
                <a:spcPts val="0"/>
              </a:spcAft>
              <a:buNone/>
              <a:defRPr sz="2667">
                <a:latin typeface="Pangolin"/>
                <a:ea typeface="Pangolin"/>
                <a:cs typeface="Pangolin"/>
                <a:sym typeface="Pangolin"/>
              </a:defRPr>
            </a:lvl2pPr>
            <a:lvl3pPr lvl="2" rtl="0">
              <a:spcBef>
                <a:spcPts val="0"/>
              </a:spcBef>
              <a:spcAft>
                <a:spcPts val="0"/>
              </a:spcAft>
              <a:buNone/>
              <a:defRPr sz="2667">
                <a:latin typeface="Pangolin"/>
                <a:ea typeface="Pangolin"/>
                <a:cs typeface="Pangolin"/>
                <a:sym typeface="Pangolin"/>
              </a:defRPr>
            </a:lvl3pPr>
            <a:lvl4pPr lvl="3" rtl="0">
              <a:spcBef>
                <a:spcPts val="0"/>
              </a:spcBef>
              <a:spcAft>
                <a:spcPts val="0"/>
              </a:spcAft>
              <a:buNone/>
              <a:defRPr sz="2667">
                <a:latin typeface="Pangolin"/>
                <a:ea typeface="Pangolin"/>
                <a:cs typeface="Pangolin"/>
                <a:sym typeface="Pangolin"/>
              </a:defRPr>
            </a:lvl4pPr>
            <a:lvl5pPr lvl="4" rtl="0">
              <a:spcBef>
                <a:spcPts val="0"/>
              </a:spcBef>
              <a:spcAft>
                <a:spcPts val="0"/>
              </a:spcAft>
              <a:buNone/>
              <a:defRPr sz="2667">
                <a:latin typeface="Pangolin"/>
                <a:ea typeface="Pangolin"/>
                <a:cs typeface="Pangolin"/>
                <a:sym typeface="Pangolin"/>
              </a:defRPr>
            </a:lvl5pPr>
            <a:lvl6pPr lvl="5" rtl="0">
              <a:spcBef>
                <a:spcPts val="0"/>
              </a:spcBef>
              <a:spcAft>
                <a:spcPts val="0"/>
              </a:spcAft>
              <a:buNone/>
              <a:defRPr sz="2667">
                <a:latin typeface="Pangolin"/>
                <a:ea typeface="Pangolin"/>
                <a:cs typeface="Pangolin"/>
                <a:sym typeface="Pangolin"/>
              </a:defRPr>
            </a:lvl6pPr>
            <a:lvl7pPr lvl="6" rtl="0">
              <a:spcBef>
                <a:spcPts val="0"/>
              </a:spcBef>
              <a:spcAft>
                <a:spcPts val="0"/>
              </a:spcAft>
              <a:buNone/>
              <a:defRPr sz="2667">
                <a:latin typeface="Pangolin"/>
                <a:ea typeface="Pangolin"/>
                <a:cs typeface="Pangolin"/>
                <a:sym typeface="Pangolin"/>
              </a:defRPr>
            </a:lvl7pPr>
            <a:lvl8pPr lvl="7" rtl="0">
              <a:spcBef>
                <a:spcPts val="0"/>
              </a:spcBef>
              <a:spcAft>
                <a:spcPts val="0"/>
              </a:spcAft>
              <a:buNone/>
              <a:defRPr sz="2667">
                <a:latin typeface="Pangolin"/>
                <a:ea typeface="Pangolin"/>
                <a:cs typeface="Pangolin"/>
                <a:sym typeface="Pangolin"/>
              </a:defRPr>
            </a:lvl8pPr>
            <a:lvl9pPr lvl="8" rtl="0">
              <a:spcBef>
                <a:spcPts val="0"/>
              </a:spcBef>
              <a:spcAft>
                <a:spcPts val="0"/>
              </a:spcAft>
              <a:buNone/>
              <a:defRPr sz="2667">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7375800" y="1810800"/>
            <a:ext cx="3450400" cy="11096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extLst>
      <p:ext uri="{BB962C8B-B14F-4D97-AF65-F5344CB8AC3E}">
        <p14:creationId xmlns:p14="http://schemas.microsoft.com/office/powerpoint/2010/main" val="205814220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23623"/>
        <p:cNvGrpSpPr/>
        <p:nvPr/>
      </p:nvGrpSpPr>
      <p:grpSpPr>
        <a:xfrm>
          <a:off x="0" y="0"/>
          <a:ext cx="0" cy="0"/>
          <a:chOff x="0" y="0"/>
          <a:chExt cx="0" cy="0"/>
        </a:xfrm>
      </p:grpSpPr>
      <p:grpSp>
        <p:nvGrpSpPr>
          <p:cNvPr id="23624" name="Google Shape;23624;p32"/>
          <p:cNvGrpSpPr/>
          <p:nvPr/>
        </p:nvGrpSpPr>
        <p:grpSpPr>
          <a:xfrm rot="4104748">
            <a:off x="1038518" y="5067185"/>
            <a:ext cx="1140633" cy="2834696"/>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769" name="Google Shape;23769;p32"/>
          <p:cNvGrpSpPr/>
          <p:nvPr/>
        </p:nvGrpSpPr>
        <p:grpSpPr>
          <a:xfrm rot="-4707076">
            <a:off x="-305400" y="5157694"/>
            <a:ext cx="1789152" cy="1803423"/>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934" name="Google Shape;23934;p32"/>
          <p:cNvGrpSpPr/>
          <p:nvPr/>
        </p:nvGrpSpPr>
        <p:grpSpPr>
          <a:xfrm rot="2733277">
            <a:off x="88215" y="4337904"/>
            <a:ext cx="457861" cy="962557"/>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028" name="Google Shape;24028;p32"/>
          <p:cNvGrpSpPr/>
          <p:nvPr/>
        </p:nvGrpSpPr>
        <p:grpSpPr>
          <a:xfrm rot="-6436084" flipH="1">
            <a:off x="11083672" y="592195"/>
            <a:ext cx="658601" cy="840453"/>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122" name="Google Shape;24122;p32"/>
          <p:cNvGrpSpPr/>
          <p:nvPr/>
        </p:nvGrpSpPr>
        <p:grpSpPr>
          <a:xfrm rot="-6708193" flipH="1">
            <a:off x="9234632" y="-542747"/>
            <a:ext cx="1789361" cy="1804752"/>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15918278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24287"/>
        <p:cNvGrpSpPr/>
        <p:nvPr/>
      </p:nvGrpSpPr>
      <p:grpSpPr>
        <a:xfrm>
          <a:off x="0" y="0"/>
          <a:ext cx="0" cy="0"/>
          <a:chOff x="0" y="0"/>
          <a:chExt cx="0" cy="0"/>
        </a:xfrm>
      </p:grpSpPr>
      <p:grpSp>
        <p:nvGrpSpPr>
          <p:cNvPr id="24288" name="Google Shape;24288;p33"/>
          <p:cNvGrpSpPr/>
          <p:nvPr/>
        </p:nvGrpSpPr>
        <p:grpSpPr>
          <a:xfrm rot="-8099870">
            <a:off x="11151367" y="-111970"/>
            <a:ext cx="1140637" cy="2834615"/>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433" name="Google Shape;24433;p33"/>
          <p:cNvGrpSpPr/>
          <p:nvPr/>
        </p:nvGrpSpPr>
        <p:grpSpPr>
          <a:xfrm rot="-4222989">
            <a:off x="710621" y="4030274"/>
            <a:ext cx="658555" cy="839777"/>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527" name="Google Shape;24527;p33"/>
          <p:cNvGrpSpPr/>
          <p:nvPr/>
        </p:nvGrpSpPr>
        <p:grpSpPr>
          <a:xfrm rot="-3951173">
            <a:off x="-256569" y="5132908"/>
            <a:ext cx="1789143" cy="1803413"/>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692" name="Google Shape;24692;p33"/>
          <p:cNvGrpSpPr/>
          <p:nvPr/>
        </p:nvGrpSpPr>
        <p:grpSpPr>
          <a:xfrm rot="-6899375">
            <a:off x="9611349" y="-1204180"/>
            <a:ext cx="843233" cy="2478751"/>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944" name="Google Shape;24944;p33"/>
          <p:cNvGrpSpPr/>
          <p:nvPr/>
        </p:nvGrpSpPr>
        <p:grpSpPr>
          <a:xfrm rot="-9406349">
            <a:off x="9978106" y="-887997"/>
            <a:ext cx="2089473" cy="2503031"/>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48001964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E67127A-1B28-0C08-3D10-8E79B62DBA85}"/>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6FB3BB9E-EE31-68A9-E1B2-F5DAC1FE5034}"/>
              </a:ext>
            </a:extLst>
          </p:cNvPr>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E6148590-CE1E-4532-067B-5C072B083AFB}"/>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5" name="Alt Bilgi Yer Tutucusu 4">
            <a:extLst>
              <a:ext uri="{FF2B5EF4-FFF2-40B4-BE49-F238E27FC236}">
                <a16:creationId xmlns:a16="http://schemas.microsoft.com/office/drawing/2014/main" id="{D53A021A-ADA5-7EEB-D2B1-D18007EAB062}"/>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DA6881DB-5883-F1B6-E624-11F1F6120C53}"/>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408635323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25426"/>
        <p:cNvGrpSpPr/>
        <p:nvPr/>
      </p:nvGrpSpPr>
      <p:grpSpPr>
        <a:xfrm>
          <a:off x="0" y="0"/>
          <a:ext cx="0" cy="0"/>
          <a:chOff x="0" y="0"/>
          <a:chExt cx="0" cy="0"/>
        </a:xfrm>
      </p:grpSpPr>
      <p:grpSp>
        <p:nvGrpSpPr>
          <p:cNvPr id="25427" name="Google Shape;25427;p34"/>
          <p:cNvGrpSpPr/>
          <p:nvPr/>
        </p:nvGrpSpPr>
        <p:grpSpPr>
          <a:xfrm rot="8100000">
            <a:off x="9721220" y="-745311"/>
            <a:ext cx="2076587" cy="2487593"/>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909" name="Google Shape;25909;p34"/>
          <p:cNvGrpSpPr/>
          <p:nvPr/>
        </p:nvGrpSpPr>
        <p:grpSpPr>
          <a:xfrm rot="938236">
            <a:off x="-456491" y="2291371"/>
            <a:ext cx="1060477" cy="1352347"/>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003" name="Google Shape;26003;p34"/>
          <p:cNvGrpSpPr/>
          <p:nvPr/>
        </p:nvGrpSpPr>
        <p:grpSpPr>
          <a:xfrm rot="2938522">
            <a:off x="933680" y="2119679"/>
            <a:ext cx="470307" cy="988791"/>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993784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 Bilgisi">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8BD89384-B4A1-9606-79AE-13655893A493}"/>
              </a:ext>
            </a:extLst>
          </p:cNvPr>
          <p:cNvSpPr>
            <a:spLocks noGrp="1"/>
          </p:cNvSpPr>
          <p:nvPr>
            <p:ph type="title"/>
          </p:nvPr>
        </p:nvSpPr>
        <p:spPr>
          <a:xfrm>
            <a:off x="831850" y="1709738"/>
            <a:ext cx="10515600" cy="2852737"/>
          </a:xfrm>
        </p:spPr>
        <p:txBody>
          <a:bodyPr anchor="b"/>
          <a:lstStyle>
            <a:lvl1pPr>
              <a:defRPr sz="6000"/>
            </a:lvl1pPr>
          </a:lstStyle>
          <a:p>
            <a:r>
              <a:rPr lang="tr-TR"/>
              <a:t>Asıl başlık stilini düzenlemek için tıklayın</a:t>
            </a:r>
          </a:p>
        </p:txBody>
      </p:sp>
      <p:sp>
        <p:nvSpPr>
          <p:cNvPr id="3" name="Metin Yer Tutucusu 2">
            <a:extLst>
              <a:ext uri="{FF2B5EF4-FFF2-40B4-BE49-F238E27FC236}">
                <a16:creationId xmlns:a16="http://schemas.microsoft.com/office/drawing/2014/main" id="{F680D8FD-3DC1-3EDB-BE5B-AC4C5D9D8515}"/>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a:t>Asıl metin stillerini düzenlemek için tıklayın</a:t>
            </a:r>
          </a:p>
        </p:txBody>
      </p:sp>
      <p:sp>
        <p:nvSpPr>
          <p:cNvPr id="4" name="Veri Yer Tutucusu 3">
            <a:extLst>
              <a:ext uri="{FF2B5EF4-FFF2-40B4-BE49-F238E27FC236}">
                <a16:creationId xmlns:a16="http://schemas.microsoft.com/office/drawing/2014/main" id="{3F4B2657-A201-B41D-99F2-1625485C0999}"/>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5" name="Alt Bilgi Yer Tutucusu 4">
            <a:extLst>
              <a:ext uri="{FF2B5EF4-FFF2-40B4-BE49-F238E27FC236}">
                <a16:creationId xmlns:a16="http://schemas.microsoft.com/office/drawing/2014/main" id="{F4FC0E06-3AA5-5839-4546-24B12F51E66A}"/>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26DF407B-7646-4F5A-1D6C-5514485B739A}"/>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159682965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D4F7CCE8-28A7-C778-5451-AE8210552DD3}"/>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4F4E39E2-2CCF-B910-FB98-2314BD0E7C17}"/>
              </a:ext>
            </a:extLst>
          </p:cNvPr>
          <p:cNvSpPr>
            <a:spLocks noGrp="1"/>
          </p:cNvSpPr>
          <p:nvPr>
            <p:ph sz="half" idx="1"/>
          </p:nvPr>
        </p:nvSpPr>
        <p:spPr>
          <a:xfrm>
            <a:off x="838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İçerik Yer Tutucusu 3">
            <a:extLst>
              <a:ext uri="{FF2B5EF4-FFF2-40B4-BE49-F238E27FC236}">
                <a16:creationId xmlns:a16="http://schemas.microsoft.com/office/drawing/2014/main" id="{0FED349F-81CA-5136-6AC2-EA7443128BB7}"/>
              </a:ext>
            </a:extLst>
          </p:cNvPr>
          <p:cNvSpPr>
            <a:spLocks noGrp="1"/>
          </p:cNvSpPr>
          <p:nvPr>
            <p:ph sz="half" idx="2"/>
          </p:nvPr>
        </p:nvSpPr>
        <p:spPr>
          <a:xfrm>
            <a:off x="6172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Veri Yer Tutucusu 4">
            <a:extLst>
              <a:ext uri="{FF2B5EF4-FFF2-40B4-BE49-F238E27FC236}">
                <a16:creationId xmlns:a16="http://schemas.microsoft.com/office/drawing/2014/main" id="{F15D453C-40A1-32F0-B81B-FC538180DECB}"/>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6" name="Alt Bilgi Yer Tutucusu 5">
            <a:extLst>
              <a:ext uri="{FF2B5EF4-FFF2-40B4-BE49-F238E27FC236}">
                <a16:creationId xmlns:a16="http://schemas.microsoft.com/office/drawing/2014/main" id="{D8DD113B-4092-CAAC-2A04-84FA1EF51F7A}"/>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656EB73E-93DE-00F7-5143-8C1E164B388D}"/>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397892248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576F3BE-223E-1873-915C-5F9EF7F752D1}"/>
              </a:ext>
            </a:extLst>
          </p:cNvPr>
          <p:cNvSpPr>
            <a:spLocks noGrp="1"/>
          </p:cNvSpPr>
          <p:nvPr>
            <p:ph type="title"/>
          </p:nvPr>
        </p:nvSpPr>
        <p:spPr>
          <a:xfrm>
            <a:off x="839788" y="365125"/>
            <a:ext cx="10515600" cy="1325563"/>
          </a:xfrm>
        </p:spPr>
        <p:txBody>
          <a:bodyPr/>
          <a:lstStyle/>
          <a:p>
            <a:r>
              <a:rPr lang="tr-TR"/>
              <a:t>Asıl başlık stilini düzenlemek için tıklayın</a:t>
            </a:r>
          </a:p>
        </p:txBody>
      </p:sp>
      <p:sp>
        <p:nvSpPr>
          <p:cNvPr id="3" name="Metin Yer Tutucusu 2">
            <a:extLst>
              <a:ext uri="{FF2B5EF4-FFF2-40B4-BE49-F238E27FC236}">
                <a16:creationId xmlns:a16="http://schemas.microsoft.com/office/drawing/2014/main" id="{9254C9B2-A2C6-B1A4-0FF8-C9CC5B1B230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İçerik Yer Tutucusu 3">
            <a:extLst>
              <a:ext uri="{FF2B5EF4-FFF2-40B4-BE49-F238E27FC236}">
                <a16:creationId xmlns:a16="http://schemas.microsoft.com/office/drawing/2014/main" id="{80669602-0411-5158-4FE5-EC74BD02F435}"/>
              </a:ext>
            </a:extLst>
          </p:cNvPr>
          <p:cNvSpPr>
            <a:spLocks noGrp="1"/>
          </p:cNvSpPr>
          <p:nvPr>
            <p:ph sz="half" idx="2"/>
          </p:nvPr>
        </p:nvSpPr>
        <p:spPr>
          <a:xfrm>
            <a:off x="839788" y="2505075"/>
            <a:ext cx="5157787"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Metin Yer Tutucusu 4">
            <a:extLst>
              <a:ext uri="{FF2B5EF4-FFF2-40B4-BE49-F238E27FC236}">
                <a16:creationId xmlns:a16="http://schemas.microsoft.com/office/drawing/2014/main" id="{0A225BAE-3A7B-31D3-669D-39D71A40319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6" name="İçerik Yer Tutucusu 5">
            <a:extLst>
              <a:ext uri="{FF2B5EF4-FFF2-40B4-BE49-F238E27FC236}">
                <a16:creationId xmlns:a16="http://schemas.microsoft.com/office/drawing/2014/main" id="{4AAFA19F-0F10-C154-CDF8-CC264E9A2B30}"/>
              </a:ext>
            </a:extLst>
          </p:cNvPr>
          <p:cNvSpPr>
            <a:spLocks noGrp="1"/>
          </p:cNvSpPr>
          <p:nvPr>
            <p:ph sz="quarter" idx="4"/>
          </p:nvPr>
        </p:nvSpPr>
        <p:spPr>
          <a:xfrm>
            <a:off x="6172200" y="2505075"/>
            <a:ext cx="5183188"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7" name="Veri Yer Tutucusu 6">
            <a:extLst>
              <a:ext uri="{FF2B5EF4-FFF2-40B4-BE49-F238E27FC236}">
                <a16:creationId xmlns:a16="http://schemas.microsoft.com/office/drawing/2014/main" id="{3AD6A8E5-B4DB-3838-6E2E-1A5D1AC803EB}"/>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8" name="Alt Bilgi Yer Tutucusu 7">
            <a:extLst>
              <a:ext uri="{FF2B5EF4-FFF2-40B4-BE49-F238E27FC236}">
                <a16:creationId xmlns:a16="http://schemas.microsoft.com/office/drawing/2014/main" id="{69E80736-5651-0C79-A9C0-4B135F288DCD}"/>
              </a:ext>
            </a:extLst>
          </p:cNvPr>
          <p:cNvSpPr>
            <a:spLocks noGrp="1"/>
          </p:cNvSpPr>
          <p:nvPr>
            <p:ph type="ftr" sz="quarter" idx="11"/>
          </p:nvPr>
        </p:nvSpPr>
        <p:spPr/>
        <p:txBody>
          <a:bodyPr/>
          <a:lstStyle/>
          <a:p>
            <a:endParaRPr lang="tr-TR"/>
          </a:p>
        </p:txBody>
      </p:sp>
      <p:sp>
        <p:nvSpPr>
          <p:cNvPr id="9" name="Slayt Numarası Yer Tutucusu 8">
            <a:extLst>
              <a:ext uri="{FF2B5EF4-FFF2-40B4-BE49-F238E27FC236}">
                <a16:creationId xmlns:a16="http://schemas.microsoft.com/office/drawing/2014/main" id="{6CFA7D0C-43C5-52A3-7FFB-0153BF306D02}"/>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84914050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5B8B0923-B9AE-A139-D931-7A4F0DDD7C42}"/>
              </a:ext>
            </a:extLst>
          </p:cNvPr>
          <p:cNvSpPr>
            <a:spLocks noGrp="1"/>
          </p:cNvSpPr>
          <p:nvPr>
            <p:ph type="title"/>
          </p:nvPr>
        </p:nvSpPr>
        <p:spPr/>
        <p:txBody>
          <a:bodyPr/>
          <a:lstStyle/>
          <a:p>
            <a:r>
              <a:rPr lang="tr-TR"/>
              <a:t>Asıl başlık stilini düzenlemek için tıklayın</a:t>
            </a:r>
          </a:p>
        </p:txBody>
      </p:sp>
      <p:sp>
        <p:nvSpPr>
          <p:cNvPr id="3" name="Veri Yer Tutucusu 2">
            <a:extLst>
              <a:ext uri="{FF2B5EF4-FFF2-40B4-BE49-F238E27FC236}">
                <a16:creationId xmlns:a16="http://schemas.microsoft.com/office/drawing/2014/main" id="{A0FCDB27-590B-9DF8-A92E-97C1FDC4658E}"/>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4" name="Alt Bilgi Yer Tutucusu 3">
            <a:extLst>
              <a:ext uri="{FF2B5EF4-FFF2-40B4-BE49-F238E27FC236}">
                <a16:creationId xmlns:a16="http://schemas.microsoft.com/office/drawing/2014/main" id="{087FD261-26AD-498E-6098-945425ED6FF6}"/>
              </a:ext>
            </a:extLst>
          </p:cNvPr>
          <p:cNvSpPr>
            <a:spLocks noGrp="1"/>
          </p:cNvSpPr>
          <p:nvPr>
            <p:ph type="ftr" sz="quarter" idx="11"/>
          </p:nvPr>
        </p:nvSpPr>
        <p:spPr/>
        <p:txBody>
          <a:bodyPr/>
          <a:lstStyle/>
          <a:p>
            <a:endParaRPr lang="tr-TR"/>
          </a:p>
        </p:txBody>
      </p:sp>
      <p:sp>
        <p:nvSpPr>
          <p:cNvPr id="5" name="Slayt Numarası Yer Tutucusu 4">
            <a:extLst>
              <a:ext uri="{FF2B5EF4-FFF2-40B4-BE49-F238E27FC236}">
                <a16:creationId xmlns:a16="http://schemas.microsoft.com/office/drawing/2014/main" id="{A00975B0-404B-91DF-7CFC-84EDA876A0AB}"/>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192224543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a:extLst>
              <a:ext uri="{FF2B5EF4-FFF2-40B4-BE49-F238E27FC236}">
                <a16:creationId xmlns:a16="http://schemas.microsoft.com/office/drawing/2014/main" id="{1D0339AC-A862-5BA3-2716-2A23A9159446}"/>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3" name="Alt Bilgi Yer Tutucusu 2">
            <a:extLst>
              <a:ext uri="{FF2B5EF4-FFF2-40B4-BE49-F238E27FC236}">
                <a16:creationId xmlns:a16="http://schemas.microsoft.com/office/drawing/2014/main" id="{63EF5D53-01A4-4E42-C724-FB5168C899B3}"/>
              </a:ext>
            </a:extLst>
          </p:cNvPr>
          <p:cNvSpPr>
            <a:spLocks noGrp="1"/>
          </p:cNvSpPr>
          <p:nvPr>
            <p:ph type="ftr" sz="quarter" idx="11"/>
          </p:nvPr>
        </p:nvSpPr>
        <p:spPr/>
        <p:txBody>
          <a:bodyPr/>
          <a:lstStyle/>
          <a:p>
            <a:endParaRPr lang="tr-TR"/>
          </a:p>
        </p:txBody>
      </p:sp>
      <p:sp>
        <p:nvSpPr>
          <p:cNvPr id="4" name="Slayt Numarası Yer Tutucusu 3">
            <a:extLst>
              <a:ext uri="{FF2B5EF4-FFF2-40B4-BE49-F238E27FC236}">
                <a16:creationId xmlns:a16="http://schemas.microsoft.com/office/drawing/2014/main" id="{0D60ADFF-023D-9816-262F-2DF2FCC66F03}"/>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270276104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A17AAFB-093F-C33B-AE25-855278338082}"/>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İçerik Yer Tutucusu 2">
            <a:extLst>
              <a:ext uri="{FF2B5EF4-FFF2-40B4-BE49-F238E27FC236}">
                <a16:creationId xmlns:a16="http://schemas.microsoft.com/office/drawing/2014/main" id="{D23B5D7B-18C8-CCD4-F803-2661F9878596}"/>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Metin Yer Tutucusu 3">
            <a:extLst>
              <a:ext uri="{FF2B5EF4-FFF2-40B4-BE49-F238E27FC236}">
                <a16:creationId xmlns:a16="http://schemas.microsoft.com/office/drawing/2014/main" id="{41009CAC-7F0E-76D8-D61D-28DF3AC67E4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AA64DFAC-19FE-0697-ED17-6E16BD31909E}"/>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6" name="Alt Bilgi Yer Tutucusu 5">
            <a:extLst>
              <a:ext uri="{FF2B5EF4-FFF2-40B4-BE49-F238E27FC236}">
                <a16:creationId xmlns:a16="http://schemas.microsoft.com/office/drawing/2014/main" id="{DB9B8B1F-96EC-73BB-C1ED-285C6218BBE7}"/>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009926FE-60F8-87FD-E606-C6F94C371328}"/>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62930885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354E4479-B0AB-0143-AC73-657EF3AFC190}"/>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Resim Yer Tutucusu 2">
            <a:extLst>
              <a:ext uri="{FF2B5EF4-FFF2-40B4-BE49-F238E27FC236}">
                <a16:creationId xmlns:a16="http://schemas.microsoft.com/office/drawing/2014/main" id="{B0759A70-C60F-E5A7-3D8B-A999A38FB829}"/>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Metin Yer Tutucusu 3">
            <a:extLst>
              <a:ext uri="{FF2B5EF4-FFF2-40B4-BE49-F238E27FC236}">
                <a16:creationId xmlns:a16="http://schemas.microsoft.com/office/drawing/2014/main" id="{CD519935-A768-06D9-3194-F0E56B80FD6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BB8CDFF0-4499-972E-8848-ED347989BD2C}"/>
              </a:ext>
            </a:extLst>
          </p:cNvPr>
          <p:cNvSpPr>
            <a:spLocks noGrp="1"/>
          </p:cNvSpPr>
          <p:nvPr>
            <p:ph type="dt" sz="half" idx="10"/>
          </p:nvPr>
        </p:nvSpPr>
        <p:spPr/>
        <p:txBody>
          <a:bodyPr/>
          <a:lstStyle/>
          <a:p>
            <a:fld id="{DD593507-38AB-4BBF-83EC-86E45A9B9B6E}" type="datetimeFigureOut">
              <a:rPr lang="tr-TR" smtClean="0"/>
              <a:t>29.10.2025</a:t>
            </a:fld>
            <a:endParaRPr lang="tr-TR"/>
          </a:p>
        </p:txBody>
      </p:sp>
      <p:sp>
        <p:nvSpPr>
          <p:cNvPr id="6" name="Alt Bilgi Yer Tutucusu 5">
            <a:extLst>
              <a:ext uri="{FF2B5EF4-FFF2-40B4-BE49-F238E27FC236}">
                <a16:creationId xmlns:a16="http://schemas.microsoft.com/office/drawing/2014/main" id="{7B5D1068-06F2-66C5-6180-819759C9BC92}"/>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B90D30FE-632C-3729-9A49-F18477F2BD12}"/>
              </a:ext>
            </a:extLst>
          </p:cNvPr>
          <p:cNvSpPr>
            <a:spLocks noGrp="1"/>
          </p:cNvSpPr>
          <p:nvPr>
            <p:ph type="sldNum" sz="quarter" idx="12"/>
          </p:nvPr>
        </p:nvSpPr>
        <p:spPr/>
        <p:txBody>
          <a:bodyPr/>
          <a:lstStyle/>
          <a:p>
            <a:fld id="{F04E9995-F433-4DDC-8102-88DBB4391400}" type="slidenum">
              <a:rPr lang="tr-TR" smtClean="0"/>
              <a:t>‹#›</a:t>
            </a:fld>
            <a:endParaRPr lang="tr-TR"/>
          </a:p>
        </p:txBody>
      </p:sp>
    </p:spTree>
    <p:extLst>
      <p:ext uri="{BB962C8B-B14F-4D97-AF65-F5344CB8AC3E}">
        <p14:creationId xmlns:p14="http://schemas.microsoft.com/office/powerpoint/2010/main" val="214442193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5" Type="http://schemas.openxmlformats.org/officeDocument/2006/relationships/slideLayout" Target="../slideLayouts/slideLayout16.xml"/><Relationship Id="rId10" Type="http://schemas.openxmlformats.org/officeDocument/2006/relationships/theme" Target="../theme/theme2.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a:extLst>
              <a:ext uri="{FF2B5EF4-FFF2-40B4-BE49-F238E27FC236}">
                <a16:creationId xmlns:a16="http://schemas.microsoft.com/office/drawing/2014/main" id="{2C1D9680-2BA1-E988-BB1A-4340902352B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a:t>Asıl başlık stilini düzenlemek için tıklayın</a:t>
            </a:r>
          </a:p>
        </p:txBody>
      </p:sp>
      <p:sp>
        <p:nvSpPr>
          <p:cNvPr id="3" name="Metin Yer Tutucusu 2">
            <a:extLst>
              <a:ext uri="{FF2B5EF4-FFF2-40B4-BE49-F238E27FC236}">
                <a16:creationId xmlns:a16="http://schemas.microsoft.com/office/drawing/2014/main" id="{6CA9EA6F-E296-800A-E0E3-90622DF45DF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BB30EDB0-3BF8-E612-E4D4-DD7AFDA1995A}"/>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D593507-38AB-4BBF-83EC-86E45A9B9B6E}" type="datetimeFigureOut">
              <a:rPr lang="tr-TR" smtClean="0"/>
              <a:t>29.10.2025</a:t>
            </a:fld>
            <a:endParaRPr lang="tr-TR"/>
          </a:p>
        </p:txBody>
      </p:sp>
      <p:sp>
        <p:nvSpPr>
          <p:cNvPr id="5" name="Alt Bilgi Yer Tutucusu 4">
            <a:extLst>
              <a:ext uri="{FF2B5EF4-FFF2-40B4-BE49-F238E27FC236}">
                <a16:creationId xmlns:a16="http://schemas.microsoft.com/office/drawing/2014/main" id="{B8F76C9D-C7AD-D62E-09F3-A54CA1F90A7E}"/>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ayt Numarası Yer Tutucusu 5">
            <a:extLst>
              <a:ext uri="{FF2B5EF4-FFF2-40B4-BE49-F238E27FC236}">
                <a16:creationId xmlns:a16="http://schemas.microsoft.com/office/drawing/2014/main" id="{64A8D1EB-19C1-5EF1-1332-F28D4DB3FC1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04E9995-F433-4DDC-8102-88DBB4391400}" type="slidenum">
              <a:rPr lang="tr-TR" smtClean="0"/>
              <a:t>‹#›</a:t>
            </a:fld>
            <a:endParaRPr lang="tr-TR"/>
          </a:p>
        </p:txBody>
      </p:sp>
    </p:spTree>
    <p:extLst>
      <p:ext uri="{BB962C8B-B14F-4D97-AF65-F5344CB8AC3E}">
        <p14:creationId xmlns:p14="http://schemas.microsoft.com/office/powerpoint/2010/main" val="3849220679"/>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60400" y="603100"/>
            <a:ext cx="102712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960400" y="1536633"/>
            <a:ext cx="10271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extLst>
      <p:ext uri="{BB962C8B-B14F-4D97-AF65-F5344CB8AC3E}">
        <p14:creationId xmlns:p14="http://schemas.microsoft.com/office/powerpoint/2010/main" val="1168854098"/>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7.xml"/><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8.xml"/><Relationship Id="rId1" Type="http://schemas.openxmlformats.org/officeDocument/2006/relationships/slideLayout" Target="../slideLayouts/slideLayout15.xml"/></Relationships>
</file>

<file path=ppt/slides/_rels/slide1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9.xml"/><Relationship Id="rId1" Type="http://schemas.openxmlformats.org/officeDocument/2006/relationships/slideLayout" Target="../slideLayouts/slideLayout13.xml"/><Relationship Id="rId4" Type="http://schemas.openxmlformats.org/officeDocument/2006/relationships/image" Target="../media/image14.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5.xml"/></Relationships>
</file>

<file path=ppt/slides/_rels/slide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20.xml"/><Relationship Id="rId1" Type="http://schemas.openxmlformats.org/officeDocument/2006/relationships/slideLayout" Target="../slideLayouts/slideLayout15.xml"/></Relationships>
</file>

<file path=ppt/slides/_rels/slide21.xml.rels><?xml version="1.0" encoding="UTF-8" standalone="yes"?>
<Relationships xmlns="http://schemas.openxmlformats.org/package/2006/relationships"><Relationship Id="rId3" Type="http://schemas.openxmlformats.org/officeDocument/2006/relationships/image" Target="../media/image16.jfif"/><Relationship Id="rId2" Type="http://schemas.openxmlformats.org/officeDocument/2006/relationships/notesSlide" Target="../notesSlides/notesSlide21.xml"/><Relationship Id="rId1" Type="http://schemas.openxmlformats.org/officeDocument/2006/relationships/slideLayout" Target="../slideLayouts/slideLayout13.xml"/><Relationship Id="rId5" Type="http://schemas.openxmlformats.org/officeDocument/2006/relationships/image" Target="../media/image18.png"/><Relationship Id="rId4" Type="http://schemas.openxmlformats.org/officeDocument/2006/relationships/image" Target="../media/image17.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13.xml"/><Relationship Id="rId4" Type="http://schemas.openxmlformats.org/officeDocument/2006/relationships/image" Target="../media/image2.png"/></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6.xml"/><Relationship Id="rId1" Type="http://schemas.openxmlformats.org/officeDocument/2006/relationships/slideLayout" Target="../slideLayouts/slideLayout15.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15.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6263600" y="5864781"/>
            <a:ext cx="5928400" cy="585200"/>
          </a:xfrm>
          <a:prstGeom prst="rect">
            <a:avLst/>
          </a:prstGeom>
        </p:spPr>
        <p:txBody>
          <a:bodyPr spcFirstLastPara="1" wrap="square" lIns="121900" tIns="121900" rIns="121900" bIns="121900" anchor="t" anchorCtr="0">
            <a:noAutofit/>
          </a:bodyPr>
          <a:lstStyle/>
          <a:p>
            <a:pPr marL="0" indent="0"/>
            <a:r>
              <a:rPr lang="tr-TR" dirty="0"/>
              <a:t>Dr. Etkin ŞAFAK</a:t>
            </a:r>
            <a:endParaRPr dirty="0"/>
          </a:p>
        </p:txBody>
      </p:sp>
      <p:sp>
        <p:nvSpPr>
          <p:cNvPr id="26106" name="Google Shape;26106;p37"/>
          <p:cNvSpPr txBox="1">
            <a:spLocks noGrp="1"/>
          </p:cNvSpPr>
          <p:nvPr>
            <p:ph type="ctrTitle"/>
          </p:nvPr>
        </p:nvSpPr>
        <p:spPr>
          <a:xfrm>
            <a:off x="5005933" y="1443733"/>
            <a:ext cx="7186067" cy="2889600"/>
          </a:xfrm>
          <a:prstGeom prst="rect">
            <a:avLst/>
          </a:prstGeom>
        </p:spPr>
        <p:txBody>
          <a:bodyPr spcFirstLastPara="1" wrap="square" lIns="121900" tIns="121900" rIns="121900" bIns="121900" anchor="ctr" anchorCtr="0">
            <a:noAutofit/>
          </a:bodyPr>
          <a:lstStyle/>
          <a:p>
            <a:r>
              <a:rPr lang="tr-TR" dirty="0"/>
              <a:t>Wild </a:t>
            </a:r>
            <a:r>
              <a:rPr lang="tr-TR" dirty="0" err="1"/>
              <a:t>Animal</a:t>
            </a:r>
            <a:r>
              <a:rPr lang="tr-TR" dirty="0"/>
              <a:t> </a:t>
            </a:r>
            <a:r>
              <a:rPr lang="tr-TR" dirty="0" err="1"/>
              <a:t>Behaviors</a:t>
            </a:r>
            <a:endParaRPr dirty="0"/>
          </a:p>
        </p:txBody>
      </p:sp>
      <p:grpSp>
        <p:nvGrpSpPr>
          <p:cNvPr id="26107" name="Google Shape;26107;p37"/>
          <p:cNvGrpSpPr/>
          <p:nvPr/>
        </p:nvGrpSpPr>
        <p:grpSpPr>
          <a:xfrm>
            <a:off x="950802" y="1607501"/>
            <a:ext cx="3570677" cy="3551689"/>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3" name="Dikdörtgen 2"/>
          <p:cNvSpPr/>
          <p:nvPr/>
        </p:nvSpPr>
        <p:spPr>
          <a:xfrm>
            <a:off x="4403476" y="755549"/>
            <a:ext cx="2710999" cy="666786"/>
          </a:xfrm>
          <a:prstGeom prst="rect">
            <a:avLst/>
          </a:prstGeom>
        </p:spPr>
        <p:txBody>
          <a:bodyPr wrap="none">
            <a:spAutoFit/>
          </a:bodyPr>
          <a:lstStyle/>
          <a:p>
            <a:pPr defTabSz="1219170">
              <a:buClr>
                <a:srgbClr val="000000"/>
              </a:buClr>
            </a:pPr>
            <a:r>
              <a:rPr lang="tr-TR" sz="3733" kern="0" dirty="0">
                <a:solidFill>
                  <a:srgbClr val="000000"/>
                </a:solidFill>
                <a:latin typeface="Arial"/>
                <a:cs typeface="Arial"/>
                <a:sym typeface="Arial"/>
              </a:rPr>
              <a:t>INSTINCTS</a:t>
            </a:r>
          </a:p>
        </p:txBody>
      </p:sp>
      <p:sp>
        <p:nvSpPr>
          <p:cNvPr id="8" name="İçerik Yer Tutucusu 2"/>
          <p:cNvSpPr txBox="1">
            <a:spLocks/>
          </p:cNvSpPr>
          <p:nvPr/>
        </p:nvSpPr>
        <p:spPr>
          <a:xfrm>
            <a:off x="1163600" y="17398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a:p>
            <a:pPr marL="609585" indent="-406390" defTabSz="1219170">
              <a:buClr>
                <a:srgbClr val="2B2823"/>
              </a:buClr>
            </a:pPr>
            <a:r>
              <a:rPr lang="en-US" sz="1600" kern="0" dirty="0">
                <a:solidFill>
                  <a:srgbClr val="2B2823"/>
                </a:solidFill>
              </a:rPr>
              <a:t>An</a:t>
            </a:r>
            <a:r>
              <a:rPr lang="tr-TR" sz="1600" kern="0" dirty="0" err="1">
                <a:solidFill>
                  <a:srgbClr val="2B2823"/>
                </a:solidFill>
              </a:rPr>
              <a:t>other</a:t>
            </a:r>
            <a:r>
              <a:rPr lang="tr-TR" sz="1600" kern="0" dirty="0">
                <a:solidFill>
                  <a:srgbClr val="2B2823"/>
                </a:solidFill>
              </a:rPr>
              <a:t> </a:t>
            </a:r>
            <a:r>
              <a:rPr lang="en-US" sz="1600" kern="0" dirty="0">
                <a:solidFill>
                  <a:srgbClr val="2B2823"/>
                </a:solidFill>
              </a:rPr>
              <a:t>innate behavior</a:t>
            </a:r>
            <a:r>
              <a:rPr lang="tr-TR" sz="1600" kern="0" dirty="0">
                <a:solidFill>
                  <a:srgbClr val="2B2823"/>
                </a:solidFill>
              </a:rPr>
              <a:t>s</a:t>
            </a:r>
            <a:r>
              <a:rPr lang="en-US" sz="1600" kern="0" dirty="0">
                <a:solidFill>
                  <a:srgbClr val="2B2823"/>
                </a:solidFill>
              </a:rPr>
              <a:t> </a:t>
            </a:r>
            <a:r>
              <a:rPr lang="tr-TR" sz="1600" kern="0" dirty="0" err="1">
                <a:solidFill>
                  <a:srgbClr val="2B2823"/>
                </a:solidFill>
              </a:rPr>
              <a:t>are</a:t>
            </a:r>
            <a:r>
              <a:rPr lang="en-US" sz="1600" kern="0" dirty="0">
                <a:solidFill>
                  <a:srgbClr val="2B2823"/>
                </a:solidFill>
              </a:rPr>
              <a:t> instincts. </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r>
              <a:rPr lang="en-US" sz="1600" kern="0" dirty="0">
                <a:solidFill>
                  <a:srgbClr val="2B2823"/>
                </a:solidFill>
              </a:rPr>
              <a:t>Instincts have the role of facilitating the life of the individual. These are behaviors such as breeding, nesting, and offspring care. Instincts are inherited, not formed by learning but consciously realized.</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r>
              <a:rPr lang="en-US" sz="1600" kern="0" dirty="0">
                <a:solidFill>
                  <a:srgbClr val="2B2823"/>
                </a:solidFill>
              </a:rPr>
              <a:t>Instinctive behaviors are observed in many living things in the animal kingdom. Each species has its typical instinctive behavior</a:t>
            </a:r>
            <a:r>
              <a:rPr lang="tr-TR" sz="1600" kern="0" dirty="0">
                <a:solidFill>
                  <a:srgbClr val="2B2823"/>
                </a:solidFill>
              </a:rPr>
              <a:t>s</a:t>
            </a:r>
            <a:r>
              <a:rPr lang="en-US" sz="1600" kern="0" dirty="0">
                <a:solidFill>
                  <a:srgbClr val="2B2823"/>
                </a:solidFill>
              </a:rPr>
              <a:t>.</a:t>
            </a:r>
          </a:p>
        </p:txBody>
      </p:sp>
      <p:pic>
        <p:nvPicPr>
          <p:cNvPr id="4" name="Resim 3"/>
          <p:cNvPicPr>
            <a:picLocks noChangeAspect="1"/>
          </p:cNvPicPr>
          <p:nvPr/>
        </p:nvPicPr>
        <p:blipFill>
          <a:blip r:embed="rId3"/>
          <a:stretch>
            <a:fillRect/>
          </a:stretch>
        </p:blipFill>
        <p:spPr>
          <a:xfrm>
            <a:off x="1163601" y="3915795"/>
            <a:ext cx="10068000" cy="2389629"/>
          </a:xfrm>
          <a:prstGeom prst="rect">
            <a:avLst/>
          </a:prstGeom>
          <a:effectLst>
            <a:softEdge rad="127000"/>
          </a:effectLst>
        </p:spPr>
      </p:pic>
    </p:spTree>
    <p:extLst>
      <p:ext uri="{BB962C8B-B14F-4D97-AF65-F5344CB8AC3E}">
        <p14:creationId xmlns:p14="http://schemas.microsoft.com/office/powerpoint/2010/main" val="16113494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4" name="Content Placeholder 2">
            <a:extLst>
              <a:ext uri="{FF2B5EF4-FFF2-40B4-BE49-F238E27FC236}">
                <a16:creationId xmlns:a16="http://schemas.microsoft.com/office/drawing/2014/main" id="{57427E88-A4F8-409F-B518-19B8AA351E6A}"/>
              </a:ext>
            </a:extLst>
          </p:cNvPr>
          <p:cNvSpPr txBox="1">
            <a:spLocks/>
          </p:cNvSpPr>
          <p:nvPr/>
        </p:nvSpPr>
        <p:spPr>
          <a:xfrm>
            <a:off x="6172760" y="1146100"/>
            <a:ext cx="5683681" cy="4555200"/>
          </a:xfrm>
          <a:prstGeom prst="rect">
            <a:avLst/>
          </a:prstGeom>
          <a:noFill/>
          <a:ln>
            <a:noFill/>
          </a:ln>
        </p:spPr>
        <p:txBody>
          <a:bodyPr spcFirstLastPara="1" wrap="square" lIns="121900" tIns="121900" rIns="121900" bIns="121900" anchor="t" anchorCtr="0">
            <a:normAutofit lnSpcReduction="1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US" sz="2133" kern="0" dirty="0">
                <a:solidFill>
                  <a:srgbClr val="2B2823"/>
                </a:solidFill>
              </a:rPr>
              <a:t>When it comes to instinctive behaviors, only automatic behaviors should not come to mind. Because the trigger of instinctive behaviors can sometimes be perceptual/intellectual intelligence. In other words, a living thing can make a decision using its perceptual intelligence, and the result of this decision can be an instinctive behavior.</a:t>
            </a:r>
            <a:endParaRPr lang="tr-TR" sz="2133" kern="0" dirty="0">
              <a:solidFill>
                <a:srgbClr val="2B2823"/>
              </a:solidFill>
            </a:endParaRPr>
          </a:p>
          <a:p>
            <a:pPr marL="609585" indent="-423323" algn="just" defTabSz="1219170">
              <a:buClr>
                <a:srgbClr val="2B2823"/>
              </a:buClr>
            </a:pPr>
            <a:endParaRPr lang="tr-TR" sz="2133" kern="0" dirty="0">
              <a:solidFill>
                <a:srgbClr val="2B2823"/>
              </a:solidFill>
            </a:endParaRPr>
          </a:p>
          <a:p>
            <a:pPr marL="609585" indent="-423323" algn="just" defTabSz="1219170">
              <a:buClr>
                <a:srgbClr val="2B2823"/>
              </a:buClr>
            </a:pPr>
            <a:r>
              <a:rPr lang="en-US" sz="2133" kern="0" dirty="0">
                <a:solidFill>
                  <a:srgbClr val="2B2823"/>
                </a:solidFill>
              </a:rPr>
              <a:t>It has been discovered, quite logically, that a large part of instinctive behavior is triggered by intellectual intelligence.</a:t>
            </a:r>
            <a:br>
              <a:rPr lang="en-GB" sz="2133" kern="0" dirty="0">
                <a:solidFill>
                  <a:srgbClr val="2B2823"/>
                </a:solidFill>
              </a:rPr>
            </a:br>
            <a:endParaRPr lang="en-GB" sz="2133" kern="0" dirty="0">
              <a:solidFill>
                <a:srgbClr val="2B2823"/>
              </a:solidFill>
            </a:endParaRPr>
          </a:p>
        </p:txBody>
      </p:sp>
      <p:pic>
        <p:nvPicPr>
          <p:cNvPr id="2" name="Resim 1"/>
          <p:cNvPicPr>
            <a:picLocks noChangeAspect="1"/>
          </p:cNvPicPr>
          <p:nvPr/>
        </p:nvPicPr>
        <p:blipFill>
          <a:blip r:embed="rId3"/>
          <a:stretch>
            <a:fillRect/>
          </a:stretch>
        </p:blipFill>
        <p:spPr>
          <a:xfrm>
            <a:off x="1424731" y="1443724"/>
            <a:ext cx="4369267" cy="3959953"/>
          </a:xfrm>
          <a:prstGeom prst="rect">
            <a:avLst/>
          </a:prstGeom>
          <a:effectLst>
            <a:softEdge rad="127000"/>
          </a:effectLst>
        </p:spPr>
      </p:pic>
    </p:spTree>
    <p:extLst>
      <p:ext uri="{BB962C8B-B14F-4D97-AF65-F5344CB8AC3E}">
        <p14:creationId xmlns:p14="http://schemas.microsoft.com/office/powerpoint/2010/main" val="308802049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6" name="Content Placeholder 2">
            <a:extLst>
              <a:ext uri="{FF2B5EF4-FFF2-40B4-BE49-F238E27FC236}">
                <a16:creationId xmlns:a16="http://schemas.microsoft.com/office/drawing/2014/main" id="{8BBCF22F-4964-4AB8-90C7-76389549B4AB}"/>
              </a:ext>
            </a:extLst>
          </p:cNvPr>
          <p:cNvSpPr txBox="1">
            <a:spLocks/>
          </p:cNvSpPr>
          <p:nvPr/>
        </p:nvSpPr>
        <p:spPr>
          <a:xfrm>
            <a:off x="960400" y="1131944"/>
            <a:ext cx="10271200" cy="572605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US" sz="1600" kern="0" dirty="0">
                <a:solidFill>
                  <a:srgbClr val="2B2823"/>
                </a:solidFill>
              </a:rPr>
              <a:t>As a famous example, the instinct to go to the sea can be given to the hatched </a:t>
            </a:r>
            <a:r>
              <a:rPr lang="en-US" sz="1600" kern="0" dirty="0" err="1">
                <a:solidFill>
                  <a:srgbClr val="2B2823"/>
                </a:solidFill>
              </a:rPr>
              <a:t>Caretta</a:t>
            </a:r>
            <a:r>
              <a:rPr lang="en-US" sz="1600" kern="0" dirty="0">
                <a:solidFill>
                  <a:srgbClr val="2B2823"/>
                </a:solidFill>
              </a:rPr>
              <a:t> </a:t>
            </a:r>
            <a:r>
              <a:rPr lang="en-US" sz="1600" kern="0" dirty="0" err="1">
                <a:solidFill>
                  <a:srgbClr val="2B2823"/>
                </a:solidFill>
              </a:rPr>
              <a:t>caretta</a:t>
            </a:r>
            <a:r>
              <a:rPr lang="en-US" sz="1600" kern="0" dirty="0">
                <a:solidFill>
                  <a:srgbClr val="2B2823"/>
                </a:solidFill>
              </a:rPr>
              <a:t> turtles. This instinct was gained in the Evolutionary process with the Baldwin Effect. </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en-US" sz="1600" kern="0" dirty="0">
              <a:solidFill>
                <a:srgbClr val="2B2823"/>
              </a:solidFill>
            </a:endParaRPr>
          </a:p>
          <a:p>
            <a:pPr marL="609585" indent="-406390" defTabSz="1219170">
              <a:buClr>
                <a:srgbClr val="2B2823"/>
              </a:buClr>
            </a:pPr>
            <a:r>
              <a:rPr lang="en-US" sz="1600" kern="0" dirty="0">
                <a:solidFill>
                  <a:srgbClr val="2B2823"/>
                </a:solidFill>
              </a:rPr>
              <a:t>However, the trigger of this instinct, as in every instinctive situation, is the reaction produced as a result of processing the information received from the sense organs with biochemical processes. In other words, the baby hatches from the egg, smells the sea, sees the litmus created by the moonlight, and this information affects the cells in its brain, as a result of this effect, different parts of the DNA are read and therefore instinctive behavior towards the sea is observed.</a:t>
            </a:r>
            <a:endParaRPr lang="en-GB" sz="1600" kern="0" dirty="0">
              <a:solidFill>
                <a:srgbClr val="2B2823"/>
              </a:solidFill>
            </a:endParaRPr>
          </a:p>
        </p:txBody>
      </p:sp>
      <p:pic>
        <p:nvPicPr>
          <p:cNvPr id="7" name="Content Placeholder 4">
            <a:extLst>
              <a:ext uri="{FF2B5EF4-FFF2-40B4-BE49-F238E27FC236}">
                <a16:creationId xmlns:a16="http://schemas.microsoft.com/office/drawing/2014/main" id="{E82F192E-8E53-449D-9272-AC33D520DC5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635905" y="1825709"/>
            <a:ext cx="4920191" cy="3362131"/>
          </a:xfrm>
          <a:prstGeom prst="rect">
            <a:avLst/>
          </a:prstGeom>
          <a:effectLst>
            <a:softEdge rad="127000"/>
          </a:effectLst>
        </p:spPr>
      </p:pic>
    </p:spTree>
    <p:extLst>
      <p:ext uri="{BB962C8B-B14F-4D97-AF65-F5344CB8AC3E}">
        <p14:creationId xmlns:p14="http://schemas.microsoft.com/office/powerpoint/2010/main" val="623177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3" name="Content Placeholder 2">
            <a:extLst>
              <a:ext uri="{FF2B5EF4-FFF2-40B4-BE49-F238E27FC236}">
                <a16:creationId xmlns:a16="http://schemas.microsoft.com/office/drawing/2014/main" id="{EAF8E1F1-90F6-46C5-8E16-99488BBAB630}"/>
              </a:ext>
            </a:extLst>
          </p:cNvPr>
          <p:cNvSpPr txBox="1">
            <a:spLocks/>
          </p:cNvSpPr>
          <p:nvPr/>
        </p:nvSpPr>
        <p:spPr>
          <a:xfrm>
            <a:off x="6688822" y="1339245"/>
            <a:ext cx="5189988" cy="4168911"/>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US" sz="2133" kern="0" dirty="0">
                <a:solidFill>
                  <a:srgbClr val="2B2823"/>
                </a:solidFill>
              </a:rPr>
              <a:t>Sometimes instincts are triggered by environmental factors, not based on intellectual intelligence.</a:t>
            </a:r>
            <a:endParaRPr lang="tr-TR" sz="2133" kern="0" dirty="0">
              <a:solidFill>
                <a:srgbClr val="2B2823"/>
              </a:solidFill>
            </a:endParaRPr>
          </a:p>
          <a:p>
            <a:pPr marL="609585" indent="-423323" defTabSz="1219170">
              <a:buClr>
                <a:srgbClr val="2B2823"/>
              </a:buClr>
            </a:pPr>
            <a:r>
              <a:rPr lang="tr-TR" sz="2133" kern="0" dirty="0" err="1">
                <a:solidFill>
                  <a:srgbClr val="2B2823"/>
                </a:solidFill>
              </a:rPr>
              <a:t>For</a:t>
            </a:r>
            <a:r>
              <a:rPr lang="tr-TR" sz="2133" kern="0" dirty="0">
                <a:solidFill>
                  <a:srgbClr val="2B2823"/>
                </a:solidFill>
              </a:rPr>
              <a:t> </a:t>
            </a:r>
            <a:r>
              <a:rPr lang="tr-TR" sz="2133" kern="0" dirty="0" err="1">
                <a:solidFill>
                  <a:srgbClr val="2B2823"/>
                </a:solidFill>
              </a:rPr>
              <a:t>example</a:t>
            </a:r>
            <a:r>
              <a:rPr lang="tr-TR" sz="2133" kern="0" dirty="0">
                <a:solidFill>
                  <a:srgbClr val="2B2823"/>
                </a:solidFill>
              </a:rPr>
              <a:t>, a</a:t>
            </a:r>
            <a:r>
              <a:rPr lang="en-US" sz="2133" kern="0" dirty="0" err="1">
                <a:solidFill>
                  <a:srgbClr val="2B2823"/>
                </a:solidFill>
              </a:rPr>
              <a:t>dult</a:t>
            </a:r>
            <a:r>
              <a:rPr lang="en-US" sz="2133" kern="0" dirty="0">
                <a:solidFill>
                  <a:srgbClr val="2B2823"/>
                </a:solidFill>
              </a:rPr>
              <a:t> females of some gull species</a:t>
            </a:r>
            <a:r>
              <a:rPr lang="tr-TR" sz="2133" kern="0" dirty="0">
                <a:solidFill>
                  <a:srgbClr val="2B2823"/>
                </a:solidFill>
              </a:rPr>
              <a:t> </a:t>
            </a:r>
            <a:r>
              <a:rPr lang="en-US" sz="2133" kern="0" dirty="0">
                <a:solidFill>
                  <a:srgbClr val="2B2823"/>
                </a:solidFill>
              </a:rPr>
              <a:t>have a red spot on their beaks. The cubs peck at this point (which is an instinctive behavior and is determined by genes), and this pecking stimulates the mother's brain to spit out (vomit) the food she has stored in her stomach and feed it to her cub. </a:t>
            </a:r>
          </a:p>
          <a:p>
            <a:pPr marL="609585" indent="-423323" defTabSz="1219170">
              <a:buClr>
                <a:srgbClr val="2B2823"/>
              </a:buClr>
            </a:pPr>
            <a:endParaRPr lang="en-GB" sz="2133" kern="0" dirty="0">
              <a:solidFill>
                <a:srgbClr val="2B2823"/>
              </a:solidFill>
            </a:endParaRPr>
          </a:p>
        </p:txBody>
      </p:sp>
      <p:pic>
        <p:nvPicPr>
          <p:cNvPr id="3" name="Resim 2"/>
          <p:cNvPicPr>
            <a:picLocks noChangeAspect="1"/>
          </p:cNvPicPr>
          <p:nvPr/>
        </p:nvPicPr>
        <p:blipFill>
          <a:blip r:embed="rId3"/>
          <a:stretch>
            <a:fillRect/>
          </a:stretch>
        </p:blipFill>
        <p:spPr>
          <a:xfrm>
            <a:off x="1420539" y="1241571"/>
            <a:ext cx="4373459" cy="4266583"/>
          </a:xfrm>
          <a:prstGeom prst="rect">
            <a:avLst/>
          </a:prstGeom>
          <a:effectLst>
            <a:softEdge rad="127000"/>
          </a:effectLst>
        </p:spPr>
      </p:pic>
    </p:spTree>
    <p:extLst>
      <p:ext uri="{BB962C8B-B14F-4D97-AF65-F5344CB8AC3E}">
        <p14:creationId xmlns:p14="http://schemas.microsoft.com/office/powerpoint/2010/main" val="394870753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5" name="Content Placeholder 2">
            <a:extLst>
              <a:ext uri="{FF2B5EF4-FFF2-40B4-BE49-F238E27FC236}">
                <a16:creationId xmlns:a16="http://schemas.microsoft.com/office/drawing/2014/main" id="{5B414E67-976D-4A9F-A764-20108EAC5206}"/>
              </a:ext>
            </a:extLst>
          </p:cNvPr>
          <p:cNvSpPr txBox="1">
            <a:spLocks/>
          </p:cNvSpPr>
          <p:nvPr/>
        </p:nvSpPr>
        <p:spPr>
          <a:xfrm>
            <a:off x="6722377" y="1536633"/>
            <a:ext cx="5078136" cy="5123432"/>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US" sz="1600" kern="0" dirty="0">
                <a:solidFill>
                  <a:srgbClr val="2B2823"/>
                </a:solidFill>
              </a:rPr>
              <a:t>Baby gulls don't do this pecking thinking, biochemical reactions in their brains cause them to behave in this way as soon as they see the red dot (neural information from seeing the red dot triggers the brain and reads genes to create a behavior accordingly). In experiments, it was revealed that although they do not have a mother's beak, they can also peck similar red dots on any object.</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r>
              <a:rPr lang="en-US" sz="1600" kern="0" dirty="0">
                <a:solidFill>
                  <a:srgbClr val="2B2823"/>
                </a:solidFill>
              </a:rPr>
              <a:t>Therefore, there is a physiological reason behind every instinct, and this reason can be revealed by experimental methods. </a:t>
            </a:r>
          </a:p>
          <a:p>
            <a:pPr marL="609585" indent="-406390" defTabSz="1219170">
              <a:buClr>
                <a:srgbClr val="2B2823"/>
              </a:buClr>
            </a:pPr>
            <a:endParaRPr lang="en-GB" sz="1600" kern="0" dirty="0">
              <a:solidFill>
                <a:srgbClr val="2B2823"/>
              </a:solidFill>
            </a:endParaRPr>
          </a:p>
        </p:txBody>
      </p:sp>
      <p:pic>
        <p:nvPicPr>
          <p:cNvPr id="2" name="Resim 1"/>
          <p:cNvPicPr>
            <a:picLocks noChangeAspect="1"/>
          </p:cNvPicPr>
          <p:nvPr/>
        </p:nvPicPr>
        <p:blipFill>
          <a:blip r:embed="rId3"/>
          <a:stretch>
            <a:fillRect/>
          </a:stretch>
        </p:blipFill>
        <p:spPr>
          <a:xfrm>
            <a:off x="1024984" y="178965"/>
            <a:ext cx="5071017" cy="6338771"/>
          </a:xfrm>
          <a:prstGeom prst="rect">
            <a:avLst/>
          </a:prstGeom>
          <a:effectLst>
            <a:softEdge rad="127000"/>
          </a:effectLst>
        </p:spPr>
      </p:pic>
    </p:spTree>
    <p:extLst>
      <p:ext uri="{BB962C8B-B14F-4D97-AF65-F5344CB8AC3E}">
        <p14:creationId xmlns:p14="http://schemas.microsoft.com/office/powerpoint/2010/main" val="382449468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6" name="Content Placeholder 2">
            <a:extLst>
              <a:ext uri="{FF2B5EF4-FFF2-40B4-BE49-F238E27FC236}">
                <a16:creationId xmlns:a16="http://schemas.microsoft.com/office/drawing/2014/main" id="{5973CD98-6588-4A6A-A7B0-169851CF3852}"/>
              </a:ext>
            </a:extLst>
          </p:cNvPr>
          <p:cNvSpPr txBox="1">
            <a:spLocks/>
          </p:cNvSpPr>
          <p:nvPr/>
        </p:nvSpPr>
        <p:spPr>
          <a:xfrm>
            <a:off x="1116263" y="1876271"/>
            <a:ext cx="9649072" cy="4525963"/>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US" sz="1600" kern="0" dirty="0">
                <a:solidFill>
                  <a:srgbClr val="2B2823"/>
                </a:solidFill>
              </a:rPr>
              <a:t>As a result of these mechanisms, instincts are fixed within the population, and while most of the offspring show certain behaviors from birth, a large part of the adults can show different fixed behaviors in the face of different situations throughout their lives.</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en-GB" sz="1600" kern="0" dirty="0">
              <a:solidFill>
                <a:srgbClr val="2B2823"/>
              </a:solidFill>
            </a:endParaRPr>
          </a:p>
          <a:p>
            <a:pPr marL="609585" indent="-406390" defTabSz="1219170">
              <a:buClr>
                <a:srgbClr val="2B2823"/>
              </a:buClr>
            </a:pPr>
            <a:r>
              <a:rPr lang="en-US" sz="1600" kern="0" dirty="0">
                <a:solidFill>
                  <a:srgbClr val="2B2823"/>
                </a:solidFill>
              </a:rPr>
              <a:t>As long as the environmental conditions are kept constant, those who cannot exhibit this behavior will be eliminated, and the selection of instincts that give advantage to living things, or rather the genetic material that causes these instincts, causes Evolution.</a:t>
            </a:r>
            <a:endParaRPr lang="en-GB" sz="1600" kern="0" dirty="0">
              <a:solidFill>
                <a:srgbClr val="2B2823"/>
              </a:solidFill>
            </a:endParaRPr>
          </a:p>
        </p:txBody>
      </p:sp>
    </p:spTree>
    <p:extLst>
      <p:ext uri="{BB962C8B-B14F-4D97-AF65-F5344CB8AC3E}">
        <p14:creationId xmlns:p14="http://schemas.microsoft.com/office/powerpoint/2010/main" val="307406747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16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12710" y="2081802"/>
            <a:ext cx="4399580" cy="2683797"/>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615" name="İçerik Yer Tutucusu 4"/>
          <p:cNvSpPr txBox="1">
            <a:spLocks/>
          </p:cNvSpPr>
          <p:nvPr/>
        </p:nvSpPr>
        <p:spPr>
          <a:xfrm>
            <a:off x="6923713" y="2382398"/>
            <a:ext cx="4539331" cy="5328591"/>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defTabSz="1219170">
              <a:buClr>
                <a:srgbClr val="2B2823"/>
              </a:buClr>
            </a:pPr>
            <a:r>
              <a:rPr lang="en-US" sz="2133" kern="0" dirty="0">
                <a:solidFill>
                  <a:srgbClr val="2B2823"/>
                </a:solidFill>
              </a:rPr>
              <a:t>For example, the dance performed by the bees to inform the other bees in the hive where the food they have found is instinctive.</a:t>
            </a:r>
          </a:p>
        </p:txBody>
      </p:sp>
    </p:spTree>
    <p:extLst>
      <p:ext uri="{BB962C8B-B14F-4D97-AF65-F5344CB8AC3E}">
        <p14:creationId xmlns:p14="http://schemas.microsoft.com/office/powerpoint/2010/main" val="103942234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4" name="İçerik Yer Tutucusu 2"/>
          <p:cNvSpPr txBox="1">
            <a:spLocks/>
          </p:cNvSpPr>
          <p:nvPr/>
        </p:nvSpPr>
        <p:spPr>
          <a:xfrm>
            <a:off x="588917" y="2519101"/>
            <a:ext cx="5507083" cy="2206044"/>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US" sz="1600" kern="0" dirty="0">
                <a:solidFill>
                  <a:srgbClr val="2B2823"/>
                </a:solidFill>
              </a:rPr>
              <a:t>In birds, their arrangement during migration is an instinctive behavior.</a:t>
            </a:r>
          </a:p>
        </p:txBody>
      </p: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28049" y="2204864"/>
            <a:ext cx="4331281" cy="3240360"/>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89784846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2" name="Resim 1"/>
          <p:cNvPicPr>
            <a:picLocks noChangeAspect="1"/>
          </p:cNvPicPr>
          <p:nvPr/>
        </p:nvPicPr>
        <p:blipFill>
          <a:blip r:embed="rId3"/>
          <a:stretch>
            <a:fillRect/>
          </a:stretch>
        </p:blipFill>
        <p:spPr>
          <a:xfrm>
            <a:off x="1386903" y="1208655"/>
            <a:ext cx="4418279" cy="4451117"/>
          </a:xfrm>
          <a:prstGeom prst="rect">
            <a:avLst/>
          </a:prstGeom>
          <a:effectLst>
            <a:softEdge rad="127000"/>
          </a:effectLst>
        </p:spPr>
      </p:pic>
      <p:sp>
        <p:nvSpPr>
          <p:cNvPr id="1616" name="İçerik Yer Tutucusu 2"/>
          <p:cNvSpPr txBox="1">
            <a:spLocks/>
          </p:cNvSpPr>
          <p:nvPr/>
        </p:nvSpPr>
        <p:spPr>
          <a:xfrm>
            <a:off x="7012108" y="1942706"/>
            <a:ext cx="3725801" cy="2788685"/>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defTabSz="1219170">
              <a:buClr>
                <a:srgbClr val="2B2823"/>
              </a:buClr>
            </a:pPr>
            <a:endParaRPr lang="en-US" sz="2133" kern="0" dirty="0">
              <a:solidFill>
                <a:srgbClr val="2B2823"/>
              </a:solidFill>
            </a:endParaRPr>
          </a:p>
          <a:p>
            <a:pPr marL="609585" indent="-423323" defTabSz="1219170">
              <a:buClr>
                <a:srgbClr val="2B2823"/>
              </a:buClr>
            </a:pPr>
            <a:r>
              <a:rPr lang="en-US" sz="2133" kern="0" dirty="0">
                <a:solidFill>
                  <a:srgbClr val="2B2823"/>
                </a:solidFill>
              </a:rPr>
              <a:t>Spiders make their webs instinctively. The shape of the web made by spiders is used to identify different species.</a:t>
            </a:r>
          </a:p>
        </p:txBody>
      </p:sp>
    </p:spTree>
    <p:extLst>
      <p:ext uri="{BB962C8B-B14F-4D97-AF65-F5344CB8AC3E}">
        <p14:creationId xmlns:p14="http://schemas.microsoft.com/office/powerpoint/2010/main" val="44122490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p:txBody>
      </p:sp>
      <p:sp>
        <p:nvSpPr>
          <p:cNvPr id="6" name="İçerik Yer Tutucusu 2"/>
          <p:cNvSpPr txBox="1">
            <a:spLocks/>
          </p:cNvSpPr>
          <p:nvPr/>
        </p:nvSpPr>
        <p:spPr>
          <a:xfrm>
            <a:off x="960400" y="2909875"/>
            <a:ext cx="10271200" cy="45552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a:p>
            <a:pPr marL="609585" indent="-406390" defTabSz="1219170">
              <a:buClr>
                <a:srgbClr val="2B2823"/>
              </a:buClr>
            </a:pPr>
            <a:r>
              <a:rPr lang="en-US" sz="1600" kern="0" dirty="0">
                <a:solidFill>
                  <a:srgbClr val="2B2823"/>
                </a:solidFill>
              </a:rPr>
              <a:t>Behaviors in insects at different stages of life are instinctive. For example, chafer larvae instinctively avoid light, but adults move towards it. The caterpillars instinctively spin a cocoon just before they enter the pupal stage.</a:t>
            </a:r>
          </a:p>
        </p:txBody>
      </p:sp>
      <p:pic>
        <p:nvPicPr>
          <p:cNvPr id="2" name="Resim 1"/>
          <p:cNvPicPr>
            <a:picLocks noChangeAspect="1"/>
          </p:cNvPicPr>
          <p:nvPr/>
        </p:nvPicPr>
        <p:blipFill>
          <a:blip r:embed="rId3"/>
          <a:stretch>
            <a:fillRect/>
          </a:stretch>
        </p:blipFill>
        <p:spPr>
          <a:xfrm>
            <a:off x="378763" y="334485"/>
            <a:ext cx="2692805" cy="2746483"/>
          </a:xfrm>
          <a:prstGeom prst="rect">
            <a:avLst/>
          </a:prstGeom>
          <a:effectLst>
            <a:softEdge rad="127000"/>
          </a:effectLst>
        </p:spPr>
      </p:pic>
      <p:pic>
        <p:nvPicPr>
          <p:cNvPr id="3" name="Resim 2"/>
          <p:cNvPicPr>
            <a:picLocks noChangeAspect="1"/>
          </p:cNvPicPr>
          <p:nvPr/>
        </p:nvPicPr>
        <p:blipFill>
          <a:blip r:embed="rId4"/>
          <a:stretch>
            <a:fillRect/>
          </a:stretch>
        </p:blipFill>
        <p:spPr>
          <a:xfrm>
            <a:off x="9257051" y="3814233"/>
            <a:ext cx="2692805" cy="2746483"/>
          </a:xfrm>
          <a:prstGeom prst="rect">
            <a:avLst/>
          </a:prstGeom>
          <a:effectLst>
            <a:softEdge rad="127000"/>
          </a:effectLst>
        </p:spPr>
      </p:pic>
    </p:spTree>
    <p:extLst>
      <p:ext uri="{BB962C8B-B14F-4D97-AF65-F5344CB8AC3E}">
        <p14:creationId xmlns:p14="http://schemas.microsoft.com/office/powerpoint/2010/main" val="35675471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4" name="Başlık 1"/>
          <p:cNvSpPr>
            <a:spLocks noGrp="1"/>
          </p:cNvSpPr>
          <p:nvPr>
            <p:ph type="title"/>
          </p:nvPr>
        </p:nvSpPr>
        <p:spPr>
          <a:xfrm>
            <a:off x="2285949" y="2003617"/>
            <a:ext cx="2653103" cy="838200"/>
          </a:xfrm>
        </p:spPr>
        <p:txBody>
          <a:bodyPr>
            <a:normAutofit fontScale="90000"/>
          </a:bodyPr>
          <a:lstStyle/>
          <a:p>
            <a:pPr algn="ctr"/>
            <a:br>
              <a:rPr lang="en-US" dirty="0"/>
            </a:br>
            <a:r>
              <a:rPr lang="tr-TR" dirty="0" err="1"/>
              <a:t>Innate</a:t>
            </a:r>
            <a:r>
              <a:rPr lang="tr-TR" dirty="0"/>
              <a:t> </a:t>
            </a:r>
            <a:r>
              <a:rPr lang="tr-TR" dirty="0" err="1"/>
              <a:t>Behaviors</a:t>
            </a:r>
            <a:endParaRPr lang="en-US" dirty="0"/>
          </a:p>
        </p:txBody>
      </p:sp>
      <p:sp>
        <p:nvSpPr>
          <p:cNvPr id="1613" name="İçerik Yer Tutucusu 2"/>
          <p:cNvSpPr txBox="1">
            <a:spLocks/>
          </p:cNvSpPr>
          <p:nvPr/>
        </p:nvSpPr>
        <p:spPr>
          <a:xfrm>
            <a:off x="6274099" y="1669727"/>
            <a:ext cx="5985684" cy="3507947"/>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defTabSz="1219170">
              <a:buClr>
                <a:srgbClr val="2B2823"/>
              </a:buClr>
            </a:pPr>
            <a:endParaRPr lang="en-US" sz="2133" kern="0" dirty="0">
              <a:solidFill>
                <a:srgbClr val="2B2823"/>
              </a:solidFill>
            </a:endParaRPr>
          </a:p>
          <a:p>
            <a:pPr marL="609585" indent="-423323" defTabSz="1219170">
              <a:buClr>
                <a:srgbClr val="2B2823"/>
              </a:buClr>
            </a:pPr>
            <a:r>
              <a:rPr lang="en-US" sz="2133" kern="0" dirty="0">
                <a:solidFill>
                  <a:srgbClr val="2B2823"/>
                </a:solidFill>
              </a:rPr>
              <a:t>Innate behaviors are examined in two groups as reflexes and instincts. </a:t>
            </a:r>
          </a:p>
        </p:txBody>
      </p:sp>
      <p:cxnSp>
        <p:nvCxnSpPr>
          <p:cNvPr id="1616" name="Düz Ok Bağlayıcısı 1615"/>
          <p:cNvCxnSpPr/>
          <p:nvPr/>
        </p:nvCxnSpPr>
        <p:spPr>
          <a:xfrm flipH="1">
            <a:off x="7287157" y="2913825"/>
            <a:ext cx="1152128" cy="79208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1617" name="Düz Ok Bağlayıcısı 1616"/>
          <p:cNvCxnSpPr/>
          <p:nvPr/>
        </p:nvCxnSpPr>
        <p:spPr>
          <a:xfrm>
            <a:off x="9922128" y="2985833"/>
            <a:ext cx="1080120" cy="720080"/>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sp>
        <p:nvSpPr>
          <p:cNvPr id="1618" name="Metin kutusu 1617"/>
          <p:cNvSpPr txBox="1"/>
          <p:nvPr/>
        </p:nvSpPr>
        <p:spPr>
          <a:xfrm>
            <a:off x="6474995" y="4110957"/>
            <a:ext cx="1335188" cy="256545"/>
          </a:xfrm>
          <a:prstGeom prst="rect">
            <a:avLst/>
          </a:prstGeom>
          <a:noFill/>
        </p:spPr>
        <p:txBody>
          <a:bodyPr wrap="square" rtlCol="0">
            <a:spAutoFit/>
          </a:bodyPr>
          <a:lstStyle/>
          <a:p>
            <a:pPr defTabSz="1219170">
              <a:buClr>
                <a:srgbClr val="000000"/>
              </a:buClr>
            </a:pPr>
            <a:r>
              <a:rPr lang="tr-TR" sz="1067" kern="0" dirty="0">
                <a:solidFill>
                  <a:srgbClr val="000000"/>
                </a:solidFill>
                <a:latin typeface="Arial"/>
                <a:cs typeface="Arial"/>
                <a:sym typeface="Arial"/>
              </a:rPr>
              <a:t>REFLEXES</a:t>
            </a:r>
            <a:endParaRPr lang="en-US" sz="1067" kern="0" dirty="0">
              <a:solidFill>
                <a:srgbClr val="000000"/>
              </a:solidFill>
              <a:latin typeface="Arial"/>
              <a:cs typeface="Arial"/>
              <a:sym typeface="Arial"/>
            </a:endParaRPr>
          </a:p>
        </p:txBody>
      </p:sp>
      <p:sp>
        <p:nvSpPr>
          <p:cNvPr id="1619" name="Metin kutusu 1618"/>
          <p:cNvSpPr txBox="1"/>
          <p:nvPr/>
        </p:nvSpPr>
        <p:spPr>
          <a:xfrm>
            <a:off x="10781898" y="4110956"/>
            <a:ext cx="1074497" cy="256545"/>
          </a:xfrm>
          <a:prstGeom prst="rect">
            <a:avLst/>
          </a:prstGeom>
          <a:noFill/>
        </p:spPr>
        <p:txBody>
          <a:bodyPr wrap="square" rtlCol="0">
            <a:spAutoFit/>
          </a:bodyPr>
          <a:lstStyle/>
          <a:p>
            <a:pPr defTabSz="1219170">
              <a:buClr>
                <a:srgbClr val="000000"/>
              </a:buClr>
            </a:pPr>
            <a:r>
              <a:rPr lang="tr-TR" sz="1067" kern="0" dirty="0">
                <a:solidFill>
                  <a:srgbClr val="000000"/>
                </a:solidFill>
                <a:latin typeface="Arial"/>
                <a:cs typeface="Arial"/>
                <a:sym typeface="Arial"/>
              </a:rPr>
              <a:t>INSTINCTS</a:t>
            </a:r>
            <a:endParaRPr lang="en-US" sz="1067" kern="0" dirty="0">
              <a:solidFill>
                <a:srgbClr val="000000"/>
              </a:solidFill>
              <a:latin typeface="Arial"/>
              <a:cs typeface="Arial"/>
              <a:sym typeface="Arial"/>
            </a:endParaRPr>
          </a:p>
        </p:txBody>
      </p:sp>
      <p:sp>
        <p:nvSpPr>
          <p:cNvPr id="1620" name="Oval 1619"/>
          <p:cNvSpPr/>
          <p:nvPr/>
        </p:nvSpPr>
        <p:spPr>
          <a:xfrm>
            <a:off x="6476813" y="3859086"/>
            <a:ext cx="1049092" cy="84610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en-US" sz="1400" kern="0">
              <a:solidFill>
                <a:srgbClr val="FFFFFF"/>
              </a:solidFill>
              <a:latin typeface="Arial"/>
              <a:sym typeface="Arial"/>
            </a:endParaRPr>
          </a:p>
        </p:txBody>
      </p:sp>
      <p:sp>
        <p:nvSpPr>
          <p:cNvPr id="1621" name="Oval 1620"/>
          <p:cNvSpPr/>
          <p:nvPr/>
        </p:nvSpPr>
        <p:spPr>
          <a:xfrm>
            <a:off x="10765341" y="3859086"/>
            <a:ext cx="1091055" cy="84610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buClr>
                <a:srgbClr val="000000"/>
              </a:buClr>
            </a:pPr>
            <a:endParaRPr lang="en-US" sz="1400" kern="0">
              <a:solidFill>
                <a:srgbClr val="FFFFFF"/>
              </a:solidFill>
              <a:latin typeface="Arial"/>
              <a:sym typeface="Arial"/>
            </a:endParaRPr>
          </a:p>
        </p:txBody>
      </p:sp>
    </p:spTree>
    <p:extLst>
      <p:ext uri="{BB962C8B-B14F-4D97-AF65-F5344CB8AC3E}">
        <p14:creationId xmlns:p14="http://schemas.microsoft.com/office/powerpoint/2010/main" val="301747631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24588" y="1219199"/>
            <a:ext cx="4391779" cy="4423751"/>
          </a:xfrm>
          <a:prstGeom prst="rect">
            <a:avLst/>
          </a:prstGeom>
          <a:effectLst>
            <a:softEdge rad="127000"/>
          </a:effectLst>
        </p:spPr>
      </p:pic>
      <p:sp>
        <p:nvSpPr>
          <p:cNvPr id="1614" name="İçerik Yer Tutucusu 2"/>
          <p:cNvSpPr txBox="1">
            <a:spLocks/>
          </p:cNvSpPr>
          <p:nvPr/>
        </p:nvSpPr>
        <p:spPr>
          <a:xfrm>
            <a:off x="6747789" y="1730392"/>
            <a:ext cx="5106004" cy="3702881"/>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defTabSz="1219170">
              <a:buClr>
                <a:srgbClr val="2B2823"/>
              </a:buClr>
            </a:pPr>
            <a:endParaRPr lang="en-US" sz="2133" kern="0" dirty="0">
              <a:solidFill>
                <a:srgbClr val="2B2823"/>
              </a:solidFill>
            </a:endParaRPr>
          </a:p>
          <a:p>
            <a:pPr marL="609585" indent="-423323" defTabSz="1219170">
              <a:buClr>
                <a:srgbClr val="2B2823"/>
              </a:buClr>
            </a:pPr>
            <a:r>
              <a:rPr lang="en-US" sz="2133" kern="0" dirty="0">
                <a:solidFill>
                  <a:srgbClr val="2B2823"/>
                </a:solidFill>
              </a:rPr>
              <a:t>Nest building in animals is also instinctive. For example, it is instinctive for birds to find and transport materials for nesting and to give the nest its special shape.</a:t>
            </a:r>
          </a:p>
        </p:txBody>
      </p:sp>
    </p:spTree>
    <p:extLst>
      <p:ext uri="{BB962C8B-B14F-4D97-AF65-F5344CB8AC3E}">
        <p14:creationId xmlns:p14="http://schemas.microsoft.com/office/powerpoint/2010/main" val="177676370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7" name="İçerik Yer Tutucusu 2"/>
          <p:cNvSpPr txBox="1">
            <a:spLocks/>
          </p:cNvSpPr>
          <p:nvPr/>
        </p:nvSpPr>
        <p:spPr>
          <a:xfrm>
            <a:off x="659735" y="1"/>
            <a:ext cx="5000037" cy="6614039"/>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r>
              <a:rPr lang="en-US" sz="1600" kern="0" dirty="0">
                <a:solidFill>
                  <a:srgbClr val="2B2823"/>
                </a:solidFill>
              </a:rPr>
              <a:t>Fish make their nests instinctively. An example is the male sunfish.</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en-US" sz="1600" kern="0" dirty="0">
              <a:solidFill>
                <a:srgbClr val="2B2823"/>
              </a:solidFill>
            </a:endParaRPr>
          </a:p>
          <a:p>
            <a:pPr marL="609585" indent="-406390" defTabSz="1219170">
              <a:buClr>
                <a:srgbClr val="2B2823"/>
              </a:buClr>
            </a:pPr>
            <a:r>
              <a:rPr lang="en-US" sz="1600" kern="0" dirty="0">
                <a:solidFill>
                  <a:srgbClr val="2B2823"/>
                </a:solidFill>
              </a:rPr>
              <a:t>The male sunfish nests at the bottom of the lake. The female fish lays her eggs in this nest and these eggs are fertilized by the male fish.</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r>
              <a:rPr lang="en-US" sz="1600" kern="0" dirty="0">
                <a:solidFill>
                  <a:srgbClr val="2B2823"/>
                </a:solidFill>
              </a:rPr>
              <a:t>Only male fish take care of the eggs. </a:t>
            </a:r>
            <a:r>
              <a:rPr lang="en-US" sz="1600" kern="0" dirty="0" err="1">
                <a:solidFill>
                  <a:srgbClr val="2B2823"/>
                </a:solidFill>
              </a:rPr>
              <a:t>E.g</a:t>
            </a:r>
            <a:r>
              <a:rPr lang="en-US" sz="1600" kern="0" dirty="0">
                <a:solidFill>
                  <a:srgbClr val="2B2823"/>
                </a:solidFill>
              </a:rPr>
              <a:t>; The male fish oxygenates the eggs with his tail fin and protects the eggs until they hatch.</a:t>
            </a:r>
          </a:p>
        </p:txBody>
      </p:sp>
      <p:pic>
        <p:nvPicPr>
          <p:cNvPr id="8" name="Picture 5">
            <a:extLst>
              <a:ext uri="{FF2B5EF4-FFF2-40B4-BE49-F238E27FC236}">
                <a16:creationId xmlns:a16="http://schemas.microsoft.com/office/drawing/2014/main" id="{4EC8FA34-546D-4132-B585-7BF2FDEEF96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997795" y="4418545"/>
            <a:ext cx="2920141" cy="2187287"/>
          </a:xfrm>
          <a:prstGeom prst="rect">
            <a:avLst/>
          </a:prstGeom>
          <a:effectLst>
            <a:softEdge rad="127000"/>
          </a:effectLst>
        </p:spPr>
      </p:pic>
      <p:pic>
        <p:nvPicPr>
          <p:cNvPr id="4" name="Resim 3"/>
          <p:cNvPicPr>
            <a:picLocks noChangeAspect="1"/>
          </p:cNvPicPr>
          <p:nvPr/>
        </p:nvPicPr>
        <p:blipFill>
          <a:blip r:embed="rId4"/>
          <a:stretch>
            <a:fillRect/>
          </a:stretch>
        </p:blipFill>
        <p:spPr>
          <a:xfrm>
            <a:off x="6997795" y="2231677"/>
            <a:ext cx="2920141" cy="2186867"/>
          </a:xfrm>
          <a:prstGeom prst="rect">
            <a:avLst/>
          </a:prstGeom>
          <a:effectLst>
            <a:softEdge rad="127000"/>
          </a:effectLst>
        </p:spPr>
      </p:pic>
      <p:pic>
        <p:nvPicPr>
          <p:cNvPr id="5" name="Resim 4"/>
          <p:cNvPicPr>
            <a:picLocks noChangeAspect="1"/>
          </p:cNvPicPr>
          <p:nvPr/>
        </p:nvPicPr>
        <p:blipFill>
          <a:blip r:embed="rId5"/>
          <a:stretch>
            <a:fillRect/>
          </a:stretch>
        </p:blipFill>
        <p:spPr>
          <a:xfrm>
            <a:off x="6994946" y="68823"/>
            <a:ext cx="2922991" cy="2041212"/>
          </a:xfrm>
          <a:prstGeom prst="rect">
            <a:avLst/>
          </a:prstGeom>
          <a:effectLst>
            <a:softEdge rad="127000"/>
          </a:effectLst>
        </p:spPr>
      </p:pic>
    </p:spTree>
    <p:extLst>
      <p:ext uri="{BB962C8B-B14F-4D97-AF65-F5344CB8AC3E}">
        <p14:creationId xmlns:p14="http://schemas.microsoft.com/office/powerpoint/2010/main" val="136194703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FD74297C-784D-4CB7-91ED-68FA59966B12}"/>
              </a:ext>
            </a:extLst>
          </p:cNvPr>
          <p:cNvSpPr txBox="1">
            <a:spLocks/>
          </p:cNvSpPr>
          <p:nvPr/>
        </p:nvSpPr>
        <p:spPr>
          <a:xfrm>
            <a:off x="949215" y="1939304"/>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r>
              <a:rPr lang="en-US" sz="1600" kern="0" dirty="0">
                <a:solidFill>
                  <a:srgbClr val="2B2823"/>
                </a:solidFill>
              </a:rPr>
              <a:t>However, researches have revealed that instincts are most effective in a certain period after birth (it varies from species to species), it is a type of behavior that is activated only in certain situations in the future, and apart from this, it is constantly acted in an intellectual way.</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r>
              <a:rPr lang="en-US" sz="1600" kern="0" dirty="0">
                <a:solidFill>
                  <a:srgbClr val="2B2823"/>
                </a:solidFill>
              </a:rPr>
              <a:t>This is understandable, because a brand new environment is encountered after birth and it takes a certain period of time to adapt to this environment. During this period, individuals whose behaviors are genetically determined, that is, who exhibit instinctive behaviors, will be advantageous. After that, the influence of instincts will diminish. Therefore, at this point, it is useful to mention another type of behavior.</a:t>
            </a:r>
            <a:endParaRPr lang="en-GB" sz="1600" kern="0" dirty="0">
              <a:solidFill>
                <a:srgbClr val="2B2823"/>
              </a:solidFill>
            </a:endParaRPr>
          </a:p>
        </p:txBody>
      </p:sp>
    </p:spTree>
    <p:extLst>
      <p:ext uri="{BB962C8B-B14F-4D97-AF65-F5344CB8AC3E}">
        <p14:creationId xmlns:p14="http://schemas.microsoft.com/office/powerpoint/2010/main" val="240024960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121900" tIns="121900" rIns="121900" bIns="121900" anchor="ctr" anchorCtr="0">
            <a:noAutofit/>
          </a:bodyPr>
          <a:lstStyle/>
          <a:p>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121900" tIns="121900" rIns="121900" bIns="121900" anchor="b" anchorCtr="0">
            <a:noAutofit/>
          </a:bodyPr>
          <a:lstStyle/>
          <a:p>
            <a:pPr marL="0" indent="0"/>
            <a:r>
              <a:rPr lang="tr-TR" dirty="0"/>
              <a:t>Any </a:t>
            </a:r>
            <a:r>
              <a:rPr lang="tr-TR" dirty="0" err="1"/>
              <a:t>Questions</a:t>
            </a:r>
            <a:r>
              <a:rPr lang="tr-TR" dirty="0"/>
              <a:t> </a:t>
            </a:r>
            <a:r>
              <a:rPr lang="en" dirty="0"/>
              <a:t>?</a:t>
            </a:r>
            <a:endParaRPr dirty="0"/>
          </a:p>
        </p:txBody>
      </p:sp>
      <p:sp>
        <p:nvSpPr>
          <p:cNvPr id="45511" name="Google Shape;45511;p69"/>
          <p:cNvSpPr txBox="1">
            <a:spLocks noGrp="1"/>
          </p:cNvSpPr>
          <p:nvPr>
            <p:ph type="subTitle" idx="2"/>
          </p:nvPr>
        </p:nvSpPr>
        <p:spPr>
          <a:xfrm>
            <a:off x="7375800" y="2340135"/>
            <a:ext cx="3450400" cy="1581364"/>
          </a:xfrm>
          <a:prstGeom prst="rect">
            <a:avLst/>
          </a:prstGeom>
        </p:spPr>
        <p:txBody>
          <a:bodyPr spcFirstLastPara="1" wrap="square" lIns="121900" tIns="121900" rIns="121900" bIns="121900" anchor="t" anchorCtr="0">
            <a:noAutofit/>
          </a:bodyPr>
          <a:lstStyle/>
          <a:p>
            <a:pPr marL="0" indent="0"/>
            <a:r>
              <a:rPr lang="tr-TR" dirty="0"/>
              <a:t>Dr. Etkin ŞAFAK</a:t>
            </a:r>
          </a:p>
          <a:p>
            <a:pPr marL="0" indent="0"/>
            <a:r>
              <a:rPr lang="tr-TR" dirty="0" err="1"/>
              <a:t>esafak</a:t>
            </a:r>
            <a:r>
              <a:rPr lang="en" dirty="0"/>
              <a:t>@</a:t>
            </a:r>
            <a:r>
              <a:rPr lang="tr-TR" dirty="0"/>
              <a:t>ankara.edu.tr</a:t>
            </a:r>
            <a:r>
              <a:rPr lang="en" dirty="0"/>
              <a:t> </a:t>
            </a:r>
            <a:endParaRPr dirty="0"/>
          </a:p>
          <a:p>
            <a:pPr marL="0" indent="0"/>
            <a:r>
              <a:rPr lang="tr-TR" dirty="0"/>
              <a:t>Ankara </a:t>
            </a:r>
            <a:r>
              <a:rPr lang="tr-TR" dirty="0" err="1"/>
              <a:t>University</a:t>
            </a:r>
            <a:r>
              <a:rPr lang="tr-TR" dirty="0"/>
              <a:t> </a:t>
            </a:r>
          </a:p>
          <a:p>
            <a:pPr marL="0" indent="0"/>
            <a:r>
              <a:rPr lang="tr-TR" dirty="0" err="1"/>
              <a:t>Faculty</a:t>
            </a:r>
            <a:r>
              <a:rPr lang="tr-TR" dirty="0"/>
              <a:t> of </a:t>
            </a:r>
            <a:r>
              <a:rPr lang="tr-TR" dirty="0" err="1"/>
              <a:t>Veterinar</a:t>
            </a:r>
            <a:r>
              <a:rPr lang="tr-TR" dirty="0"/>
              <a:t> </a:t>
            </a:r>
            <a:r>
              <a:rPr lang="tr-TR" dirty="0" err="1"/>
              <a:t>Medicine</a:t>
            </a:r>
            <a:endParaRPr lang="tr-TR" dirty="0"/>
          </a:p>
          <a:p>
            <a:pPr marL="0" indent="0"/>
            <a:r>
              <a:rPr lang="tr-TR" dirty="0" err="1"/>
              <a:t>Department</a:t>
            </a:r>
            <a:r>
              <a:rPr lang="tr-TR" dirty="0"/>
              <a:t> of </a:t>
            </a:r>
            <a:r>
              <a:rPr lang="tr-TR" dirty="0" err="1"/>
              <a:t>Physiology</a:t>
            </a:r>
            <a:endParaRPr dirty="0"/>
          </a:p>
        </p:txBody>
      </p:sp>
      <p:sp>
        <p:nvSpPr>
          <p:cNvPr id="45512" name="Google Shape;45512;p69"/>
          <p:cNvSpPr/>
          <p:nvPr/>
        </p:nvSpPr>
        <p:spPr>
          <a:xfrm flipH="1">
            <a:off x="4948878" y="1015751"/>
            <a:ext cx="1610500" cy="1597704"/>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3" name="Google Shape;45513;p69"/>
          <p:cNvSpPr/>
          <p:nvPr/>
        </p:nvSpPr>
        <p:spPr>
          <a:xfrm>
            <a:off x="1236017" y="3957006"/>
            <a:ext cx="2857580" cy="1815772"/>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5514" name="Google Shape;45514;p69"/>
          <p:cNvGrpSpPr/>
          <p:nvPr/>
        </p:nvGrpSpPr>
        <p:grpSpPr>
          <a:xfrm rot="481225">
            <a:off x="5005295" y="4009069"/>
            <a:ext cx="1789139" cy="1803411"/>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5679" name="Google Shape;45679;p69"/>
          <p:cNvGrpSpPr/>
          <p:nvPr/>
        </p:nvGrpSpPr>
        <p:grpSpPr>
          <a:xfrm rot="-4940713" flipH="1">
            <a:off x="1434440" y="1142623"/>
            <a:ext cx="2214104" cy="2664191"/>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161" name="Google Shape;46161;p69"/>
          <p:cNvGrpSpPr/>
          <p:nvPr/>
        </p:nvGrpSpPr>
        <p:grpSpPr>
          <a:xfrm rot="-2376691" flipH="1">
            <a:off x="2860492" y="34939"/>
            <a:ext cx="1583659" cy="3939732"/>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06" name="Google Shape;46306;p69"/>
          <p:cNvGrpSpPr/>
          <p:nvPr/>
        </p:nvGrpSpPr>
        <p:grpSpPr>
          <a:xfrm>
            <a:off x="1676129" y="2173581"/>
            <a:ext cx="4851840" cy="2543024"/>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46336" name="Google Shape;46336;p69"/>
          <p:cNvGrpSpPr/>
          <p:nvPr/>
        </p:nvGrpSpPr>
        <p:grpSpPr>
          <a:xfrm>
            <a:off x="897644" y="4089431"/>
            <a:ext cx="3287707" cy="1608503"/>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591" name="Google Shape;46591;p69"/>
          <p:cNvGrpSpPr/>
          <p:nvPr/>
        </p:nvGrpSpPr>
        <p:grpSpPr>
          <a:xfrm flipH="1">
            <a:off x="5158608" y="785856"/>
            <a:ext cx="1252809" cy="1894689"/>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 name="Metin kutusu 1"/>
          <p:cNvSpPr txBox="1"/>
          <p:nvPr/>
        </p:nvSpPr>
        <p:spPr>
          <a:xfrm>
            <a:off x="2483141" y="3130818"/>
            <a:ext cx="3545747" cy="379656"/>
          </a:xfrm>
          <a:prstGeom prst="rect">
            <a:avLst/>
          </a:prstGeom>
          <a:noFill/>
        </p:spPr>
        <p:txBody>
          <a:bodyPr wrap="square" rtlCol="0">
            <a:spAutoFit/>
          </a:bodyPr>
          <a:lstStyle/>
          <a:p>
            <a:pPr defTabSz="1219170">
              <a:buClr>
                <a:srgbClr val="000000"/>
              </a:buClr>
            </a:pPr>
            <a:r>
              <a:rPr lang="tr-TR" sz="1867" kern="0" dirty="0">
                <a:solidFill>
                  <a:srgbClr val="000000"/>
                </a:solidFill>
                <a:latin typeface="Arial"/>
                <a:cs typeface="Arial"/>
                <a:sym typeface="Arial"/>
              </a:rPr>
              <a:t>Thank </a:t>
            </a:r>
            <a:r>
              <a:rPr lang="tr-TR" sz="1867" kern="0" dirty="0" err="1">
                <a:solidFill>
                  <a:srgbClr val="000000"/>
                </a:solidFill>
                <a:latin typeface="Arial"/>
                <a:cs typeface="Arial"/>
                <a:sym typeface="Arial"/>
              </a:rPr>
              <a:t>you</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for</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Listening</a:t>
            </a:r>
            <a:r>
              <a:rPr lang="tr-TR" sz="1867" kern="0" dirty="0">
                <a:solidFill>
                  <a:srgbClr val="000000"/>
                </a:solidFill>
                <a:latin typeface="Arial"/>
                <a:cs typeface="Arial"/>
                <a:sym typeface="Arial"/>
              </a:rPr>
              <a:t> !!!</a:t>
            </a:r>
          </a:p>
        </p:txBody>
      </p:sp>
    </p:spTree>
    <p:extLst>
      <p:ext uri="{BB962C8B-B14F-4D97-AF65-F5344CB8AC3E}">
        <p14:creationId xmlns:p14="http://schemas.microsoft.com/office/powerpoint/2010/main" val="179062846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Başlık 1"/>
          <p:cNvSpPr>
            <a:spLocks noGrp="1"/>
          </p:cNvSpPr>
          <p:nvPr>
            <p:ph type="title"/>
          </p:nvPr>
        </p:nvSpPr>
        <p:spPr>
          <a:xfrm>
            <a:off x="4841707" y="446505"/>
            <a:ext cx="10271200" cy="763600"/>
          </a:xfrm>
        </p:spPr>
        <p:txBody>
          <a:bodyPr/>
          <a:lstStyle/>
          <a:p>
            <a:r>
              <a:rPr lang="tr-TR" dirty="0"/>
              <a:t>REFLEXES</a:t>
            </a:r>
            <a:endParaRPr lang="en-US" dirty="0"/>
          </a:p>
        </p:txBody>
      </p:sp>
      <p:sp>
        <p:nvSpPr>
          <p:cNvPr id="9" name="İçerik Yer Tutucusu 2"/>
          <p:cNvSpPr txBox="1">
            <a:spLocks/>
          </p:cNvSpPr>
          <p:nvPr/>
        </p:nvSpPr>
        <p:spPr>
          <a:xfrm>
            <a:off x="960400" y="1536633"/>
            <a:ext cx="10271200" cy="4555200"/>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US" sz="1600" kern="0" dirty="0">
              <a:solidFill>
                <a:srgbClr val="2B2823"/>
              </a:solidFill>
            </a:endParaRPr>
          </a:p>
          <a:p>
            <a:pPr marL="609585" indent="-406390" defTabSz="1219170">
              <a:buClr>
                <a:srgbClr val="2B2823"/>
              </a:buClr>
            </a:pPr>
            <a:r>
              <a:rPr lang="en-US" sz="1600" kern="0" dirty="0">
                <a:solidFill>
                  <a:srgbClr val="2B2823"/>
                </a:solidFill>
              </a:rPr>
              <a:t>Sudden and unchanging reactions to various stimuli in animals are called</a:t>
            </a:r>
            <a:r>
              <a:rPr lang="tr-TR" sz="1600" kern="0" dirty="0">
                <a:solidFill>
                  <a:srgbClr val="2B2823"/>
                </a:solidFill>
              </a:rPr>
              <a:t> </a:t>
            </a:r>
            <a:r>
              <a:rPr lang="tr-TR" sz="1600" kern="0" dirty="0" err="1">
                <a:solidFill>
                  <a:srgbClr val="2B2823"/>
                </a:solidFill>
              </a:rPr>
              <a:t>reflexes</a:t>
            </a:r>
            <a:r>
              <a:rPr lang="en-US" sz="1600" kern="0" dirty="0">
                <a:solidFill>
                  <a:srgbClr val="2B2823"/>
                </a:solidFill>
              </a:rPr>
              <a:t>.</a:t>
            </a:r>
            <a:endParaRPr lang="tr-TR" sz="1600" kern="0" dirty="0">
              <a:solidFill>
                <a:srgbClr val="2B2823"/>
              </a:solidFill>
            </a:endParaRPr>
          </a:p>
          <a:p>
            <a:pPr marL="609585" indent="-406390" defTabSz="1219170">
              <a:buClr>
                <a:srgbClr val="2B2823"/>
              </a:buClr>
            </a:pPr>
            <a:r>
              <a:rPr lang="en-US" sz="1600" kern="0" dirty="0">
                <a:solidFill>
                  <a:srgbClr val="2B2823"/>
                </a:solidFill>
              </a:rPr>
              <a:t>All creatures with a nervous system have reflexes.</a:t>
            </a:r>
            <a:endParaRPr lang="tr-TR" sz="1600" kern="0" dirty="0">
              <a:solidFill>
                <a:srgbClr val="2B2823"/>
              </a:solidFill>
            </a:endParaRPr>
          </a:p>
          <a:p>
            <a:pPr marL="609585" indent="-406390" defTabSz="1219170">
              <a:buClr>
                <a:srgbClr val="2B2823"/>
              </a:buClr>
            </a:pPr>
            <a:r>
              <a:rPr lang="en-US" sz="1600" kern="0" dirty="0">
                <a:solidFill>
                  <a:srgbClr val="2B2823"/>
                </a:solidFill>
              </a:rPr>
              <a:t>It is possible to give many examples.</a:t>
            </a:r>
            <a:endParaRPr lang="tr-TR" sz="1600" kern="0" dirty="0">
              <a:solidFill>
                <a:srgbClr val="2B2823"/>
              </a:solidFill>
            </a:endParaRPr>
          </a:p>
          <a:p>
            <a:pPr marL="609585" indent="-406390" defTabSz="1219170">
              <a:buClr>
                <a:srgbClr val="2B2823"/>
              </a:buClr>
            </a:pPr>
            <a:r>
              <a:rPr lang="tr-TR" sz="1600" kern="0" dirty="0">
                <a:solidFill>
                  <a:srgbClr val="2B2823"/>
                </a:solidFill>
              </a:rPr>
              <a:t>As</a:t>
            </a:r>
            <a:r>
              <a:rPr lang="en-US" sz="1600" kern="0" dirty="0">
                <a:solidFill>
                  <a:srgbClr val="2B2823"/>
                </a:solidFill>
              </a:rPr>
              <a:t> automatic contraction of a worm given an electric shock, the sucking of a newborn baby, the attack of a cat when it sees a mouse, and the ability of newly hatched fish to swim.</a:t>
            </a:r>
          </a:p>
        </p:txBody>
      </p:sp>
      <p:pic>
        <p:nvPicPr>
          <p:cNvPr id="10" name="Picture 2">
            <a:extLst>
              <a:ext uri="{FF2B5EF4-FFF2-40B4-BE49-F238E27FC236}">
                <a16:creationId xmlns:a16="http://schemas.microsoft.com/office/drawing/2014/main" id="{687D3829-7A7B-49E7-8064-90414187DE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1424" y="3429000"/>
            <a:ext cx="3816424" cy="3095104"/>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Picture 3">
            <a:extLst>
              <a:ext uri="{FF2B5EF4-FFF2-40B4-BE49-F238E27FC236}">
                <a16:creationId xmlns:a16="http://schemas.microsoft.com/office/drawing/2014/main" id="{339897D5-2BAF-4D1C-BD04-15945DF655D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78304" y="3431731"/>
            <a:ext cx="4142232" cy="3092373"/>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019907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ppt_x"/>
                                          </p:val>
                                        </p:tav>
                                        <p:tav tm="100000">
                                          <p:val>
                                            <p:strVal val="#ppt_x"/>
                                          </p:val>
                                        </p:tav>
                                      </p:tavLst>
                                    </p:anim>
                                    <p:anim calcmode="lin" valueType="num">
                                      <p:cBhvr additive="base">
                                        <p:cTn id="1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4" name="Dikdörtgen 3"/>
          <p:cNvSpPr/>
          <p:nvPr/>
        </p:nvSpPr>
        <p:spPr>
          <a:xfrm>
            <a:off x="7135370" y="1782223"/>
            <a:ext cx="4575661" cy="3540200"/>
          </a:xfrm>
          <a:prstGeom prst="rect">
            <a:avLst/>
          </a:prstGeom>
        </p:spPr>
        <p:txBody>
          <a:bodyPr wrap="square">
            <a:spAutoFit/>
          </a:bodyPr>
          <a:lstStyle/>
          <a:p>
            <a:pPr algn="just" defTabSz="1219170" fontAlgn="base">
              <a:buClr>
                <a:srgbClr val="000000"/>
              </a:buClr>
            </a:pPr>
            <a:r>
              <a:rPr lang="en-US" sz="1867" kern="0" dirty="0">
                <a:solidFill>
                  <a:srgbClr val="000000"/>
                </a:solidFill>
                <a:latin typeface="Arial"/>
                <a:cs typeface="Arial"/>
                <a:sym typeface="Arial"/>
              </a:rPr>
              <a:t>You may have noticed that even the cat, who has never seen a real mouse in his life, is interested in the toy mouse he finds in the corner of the house. </a:t>
            </a:r>
            <a:endParaRPr lang="tr-TR" sz="1867" kern="0" dirty="0">
              <a:solidFill>
                <a:srgbClr val="000000"/>
              </a:solidFill>
              <a:latin typeface="Arial"/>
              <a:cs typeface="Arial"/>
              <a:sym typeface="Arial"/>
            </a:endParaRPr>
          </a:p>
          <a:p>
            <a:pPr algn="just" defTabSz="1219170" fontAlgn="base">
              <a:buClr>
                <a:srgbClr val="000000"/>
              </a:buClr>
            </a:pPr>
            <a:endParaRPr lang="tr-TR" sz="1867" kern="0" dirty="0">
              <a:solidFill>
                <a:srgbClr val="000000"/>
              </a:solidFill>
              <a:latin typeface="Arial"/>
              <a:cs typeface="Arial"/>
              <a:sym typeface="Arial"/>
            </a:endParaRPr>
          </a:p>
          <a:p>
            <a:pPr algn="just" defTabSz="1219170" fontAlgn="base">
              <a:buClr>
                <a:srgbClr val="000000"/>
              </a:buClr>
            </a:pPr>
            <a:r>
              <a:rPr lang="en-US" sz="1867" kern="0" dirty="0">
                <a:solidFill>
                  <a:srgbClr val="000000"/>
                </a:solidFill>
                <a:latin typeface="Arial"/>
                <a:cs typeface="Arial"/>
                <a:sym typeface="Arial"/>
              </a:rPr>
              <a:t>The cat, which first skims the mouse in the jumping position and catches it by jumping on it, then proudly wanders around with its prey, pats it and licks it.</a:t>
            </a:r>
            <a:r>
              <a:rPr lang="en-GB" sz="1867" kern="0" dirty="0">
                <a:solidFill>
                  <a:srgbClr val="000000"/>
                </a:solidFill>
                <a:latin typeface="Arial"/>
                <a:cs typeface="Arial"/>
                <a:sym typeface="Arial"/>
              </a:rPr>
              <a:t> </a:t>
            </a:r>
            <a:endParaRPr lang="tr-TR" sz="1867" kern="0" dirty="0">
              <a:solidFill>
                <a:srgbClr val="000000"/>
              </a:solidFill>
              <a:latin typeface="Arial"/>
              <a:cs typeface="Arial"/>
              <a:sym typeface="Arial"/>
            </a:endParaRPr>
          </a:p>
          <a:p>
            <a:pPr algn="just" defTabSz="1219170" fontAlgn="base">
              <a:buClr>
                <a:srgbClr val="000000"/>
              </a:buClr>
            </a:pPr>
            <a:endParaRPr lang="tr-TR" sz="1867" kern="0" dirty="0">
              <a:solidFill>
                <a:srgbClr val="000000"/>
              </a:solidFill>
              <a:latin typeface="Arial"/>
              <a:cs typeface="Arial"/>
              <a:sym typeface="Arial"/>
            </a:endParaRPr>
          </a:p>
          <a:p>
            <a:pPr algn="just" defTabSz="1219170" fontAlgn="base">
              <a:buClr>
                <a:srgbClr val="000000"/>
              </a:buClr>
            </a:pPr>
            <a:r>
              <a:rPr lang="en-US" sz="1867" kern="0" dirty="0">
                <a:solidFill>
                  <a:srgbClr val="000000"/>
                </a:solidFill>
                <a:latin typeface="Arial"/>
                <a:cs typeface="Arial"/>
                <a:sym typeface="Arial"/>
              </a:rPr>
              <a:t>Sometimes he even chases after it by throwing it again</a:t>
            </a:r>
            <a:r>
              <a:rPr lang="tr-TR" sz="1867" kern="0" dirty="0">
                <a:solidFill>
                  <a:srgbClr val="000000"/>
                </a:solidFill>
                <a:latin typeface="Arial"/>
                <a:cs typeface="Arial"/>
                <a:sym typeface="Arial"/>
              </a:rPr>
              <a:t>.</a:t>
            </a:r>
            <a:endParaRPr lang="en-GB" sz="1867" kern="0" dirty="0">
              <a:solidFill>
                <a:srgbClr val="000000"/>
              </a:solidFill>
              <a:latin typeface="Arial"/>
              <a:cs typeface="Arial"/>
              <a:sym typeface="Arial"/>
            </a:endParaRPr>
          </a:p>
        </p:txBody>
      </p:sp>
    </p:spTree>
    <p:extLst>
      <p:ext uri="{BB962C8B-B14F-4D97-AF65-F5344CB8AC3E}">
        <p14:creationId xmlns:p14="http://schemas.microsoft.com/office/powerpoint/2010/main" val="139558696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2" name="Dikdörtgen 1"/>
          <p:cNvSpPr/>
          <p:nvPr/>
        </p:nvSpPr>
        <p:spPr>
          <a:xfrm>
            <a:off x="6549006" y="2035772"/>
            <a:ext cx="4915949" cy="2965555"/>
          </a:xfrm>
          <a:prstGeom prst="rect">
            <a:avLst/>
          </a:prstGeom>
        </p:spPr>
        <p:txBody>
          <a:bodyPr wrap="square">
            <a:spAutoFit/>
          </a:bodyPr>
          <a:lstStyle/>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It is often discussed whether this behavior in the cat is innate or learned later. </a:t>
            </a: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Actually, both are partially true. </a:t>
            </a: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Because behavioral scientists have revealed that even cats that grow apart from their mothers and other cats have similar behaviors.</a:t>
            </a:r>
            <a:endParaRPr lang="tr-TR" sz="1867" kern="0" dirty="0">
              <a:solidFill>
                <a:srgbClr val="000000"/>
              </a:solidFill>
              <a:latin typeface="Arial"/>
              <a:cs typeface="Arial"/>
              <a:sym typeface="Arial"/>
            </a:endParaRPr>
          </a:p>
        </p:txBody>
      </p:sp>
    </p:spTree>
    <p:extLst>
      <p:ext uri="{BB962C8B-B14F-4D97-AF65-F5344CB8AC3E}">
        <p14:creationId xmlns:p14="http://schemas.microsoft.com/office/powerpoint/2010/main" val="59943802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4" name="Dikdörtgen 3"/>
          <p:cNvSpPr/>
          <p:nvPr/>
        </p:nvSpPr>
        <p:spPr>
          <a:xfrm>
            <a:off x="6385954" y="1638595"/>
            <a:ext cx="5526413" cy="4114844"/>
          </a:xfrm>
          <a:prstGeom prst="rect">
            <a:avLst/>
          </a:prstGeom>
        </p:spPr>
        <p:txBody>
          <a:bodyPr wrap="square">
            <a:spAutoFit/>
          </a:bodyPr>
          <a:lstStyle/>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The cat, which starts to touch its prey carefully at the age of three weeks, soon learns to approach it silently and when it is six weeks old, it learns to leap.</a:t>
            </a:r>
            <a:endParaRPr lang="tr-TR" sz="1867" kern="0" dirty="0">
              <a:solidFill>
                <a:srgbClr val="000000"/>
              </a:solidFill>
              <a:latin typeface="Arial"/>
              <a:cs typeface="Arial"/>
              <a:sym typeface="Arial"/>
            </a:endParaRPr>
          </a:p>
          <a:p>
            <a:pPr marL="380990" indent="-380990"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But the bite instinct to kill its prey does not develop. Because the important thing in the development of this instinct is not the prey, but the presence of another cat. </a:t>
            </a:r>
          </a:p>
          <a:p>
            <a:pPr marL="380990" indent="-380990"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The cat needs a jealous rival to learn to kill its prey.</a:t>
            </a:r>
            <a:endParaRPr lang="tr-TR" sz="1867" kern="0" dirty="0">
              <a:solidFill>
                <a:srgbClr val="000000"/>
              </a:solidFill>
              <a:latin typeface="Arial"/>
              <a:cs typeface="Arial"/>
              <a:sym typeface="Arial"/>
            </a:endParaRPr>
          </a:p>
          <a:p>
            <a:pPr marL="380990" indent="-380990"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If the killing instinct does not develop in a cat by the 20th week, this indicates that it will never kill or that it will learn this behavior very hard.</a:t>
            </a:r>
            <a:endParaRPr lang="tr-TR" sz="1867" kern="0" dirty="0">
              <a:solidFill>
                <a:srgbClr val="000000"/>
              </a:solidFill>
              <a:latin typeface="Arial"/>
              <a:cs typeface="Arial"/>
              <a:sym typeface="Arial"/>
            </a:endParaRPr>
          </a:p>
        </p:txBody>
      </p:sp>
    </p:spTree>
    <p:extLst>
      <p:ext uri="{BB962C8B-B14F-4D97-AF65-F5344CB8AC3E}">
        <p14:creationId xmlns:p14="http://schemas.microsoft.com/office/powerpoint/2010/main" val="99438228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1613" name="Content Placeholder 2">
            <a:extLst>
              <a:ext uri="{FF2B5EF4-FFF2-40B4-BE49-F238E27FC236}">
                <a16:creationId xmlns:a16="http://schemas.microsoft.com/office/drawing/2014/main" id="{C5360AE4-6601-4146-B464-EBDE5ABC43A2}"/>
              </a:ext>
            </a:extLst>
          </p:cNvPr>
          <p:cNvSpPr txBox="1">
            <a:spLocks/>
          </p:cNvSpPr>
          <p:nvPr/>
        </p:nvSpPr>
        <p:spPr>
          <a:xfrm>
            <a:off x="6274101" y="1585797"/>
            <a:ext cx="5550321" cy="3675804"/>
          </a:xfrm>
          <a:prstGeom prst="rect">
            <a:avLst/>
          </a:prstGeom>
          <a:noFill/>
          <a:ln>
            <a:noFill/>
          </a:ln>
        </p:spPr>
        <p:txBody>
          <a:bodyPr spcFirstLastPara="1" wrap="square" lIns="121900" tIns="121900" rIns="121900" bIns="121900" anchor="t" anchorCtr="0">
            <a:normAutofit fontScale="92500" lnSpcReduction="2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US" sz="2133" kern="0" dirty="0">
                <a:solidFill>
                  <a:srgbClr val="2B2823"/>
                </a:solidFill>
              </a:rPr>
              <a:t>The pet cat has almost no chance of encountering competitors. Therefore, despite knowing the 'cat and mouse game' from birth, he cannot fulfill this behavior, but on the other hand, he </a:t>
            </a:r>
            <a:r>
              <a:rPr lang="tr-TR" sz="2133" kern="0" dirty="0">
                <a:solidFill>
                  <a:srgbClr val="2B2823"/>
                </a:solidFill>
              </a:rPr>
              <a:t>has</a:t>
            </a:r>
            <a:r>
              <a:rPr lang="en-US" sz="2133" kern="0" dirty="0">
                <a:solidFill>
                  <a:srgbClr val="2B2823"/>
                </a:solidFill>
              </a:rPr>
              <a:t> the desire to hunt.</a:t>
            </a:r>
            <a:endParaRPr lang="tr-TR" sz="2133" kern="0" dirty="0">
              <a:solidFill>
                <a:srgbClr val="2B2823"/>
              </a:solidFill>
            </a:endParaRPr>
          </a:p>
          <a:p>
            <a:pPr marL="609585" indent="-423323" algn="just" defTabSz="1219170">
              <a:buClr>
                <a:srgbClr val="2B2823"/>
              </a:buClr>
            </a:pPr>
            <a:endParaRPr lang="tr-TR" sz="2133" kern="0" dirty="0">
              <a:solidFill>
                <a:srgbClr val="2B2823"/>
              </a:solidFill>
            </a:endParaRPr>
          </a:p>
          <a:p>
            <a:pPr marL="609585" indent="-423323" algn="just" defTabSz="1219170">
              <a:buClr>
                <a:srgbClr val="2B2823"/>
              </a:buClr>
            </a:pPr>
            <a:r>
              <a:rPr lang="en-US" sz="2133" kern="0" dirty="0">
                <a:solidFill>
                  <a:srgbClr val="2B2823"/>
                </a:solidFill>
              </a:rPr>
              <a:t>In this case, he throws a toy mouse, ball or similar items in the house into the air and tries to catch it. Or, first, he carefully pushes it back and forth with his paw, then swings it to the right and left, faster and faster.</a:t>
            </a:r>
            <a:endParaRPr lang="en-GB" sz="2133" kern="0" dirty="0">
              <a:solidFill>
                <a:srgbClr val="2B2823"/>
              </a:solidFill>
            </a:endParaRPr>
          </a:p>
        </p:txBody>
      </p:sp>
    </p:spTree>
    <p:extLst>
      <p:ext uri="{BB962C8B-B14F-4D97-AF65-F5344CB8AC3E}">
        <p14:creationId xmlns:p14="http://schemas.microsoft.com/office/powerpoint/2010/main" val="347992519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57659" y="2035773"/>
            <a:ext cx="4309683" cy="2775855"/>
          </a:xfrm>
          <a:prstGeom prst="rect">
            <a:avLst/>
          </a:prstGeom>
          <a:effectLst>
            <a:softEdge rad="127000"/>
          </a:effectLst>
        </p:spPr>
      </p:pic>
      <p:sp>
        <p:nvSpPr>
          <p:cNvPr id="2" name="Dikdörtgen 1"/>
          <p:cNvSpPr/>
          <p:nvPr/>
        </p:nvSpPr>
        <p:spPr>
          <a:xfrm>
            <a:off x="7119458" y="1494966"/>
            <a:ext cx="4278385" cy="3540200"/>
          </a:xfrm>
          <a:prstGeom prst="rect">
            <a:avLst/>
          </a:prstGeom>
        </p:spPr>
        <p:txBody>
          <a:bodyPr wrap="square">
            <a:spAutoFit/>
          </a:bodyPr>
          <a:lstStyle/>
          <a:p>
            <a:pPr algn="just" defTabSz="1219170">
              <a:buClr>
                <a:srgbClr val="000000"/>
              </a:buClr>
            </a:pPr>
            <a:r>
              <a:rPr lang="en-US" sz="1867" kern="0" dirty="0">
                <a:solidFill>
                  <a:srgbClr val="000000"/>
                </a:solidFill>
                <a:latin typeface="Arial"/>
                <a:cs typeface="Arial"/>
                <a:sym typeface="Arial"/>
              </a:rPr>
              <a:t>In real mouse hunting this endgame is necessarily a deadly bite. If you take the live mouse out of the cat's mouth, it will instinctively take care of another object, be it a ball or a toy mouse.</a:t>
            </a:r>
            <a:endParaRPr lang="tr-TR" sz="1867" kern="0" dirty="0">
              <a:solidFill>
                <a:srgbClr val="000000"/>
              </a:solidFill>
              <a:latin typeface="Arial"/>
              <a:cs typeface="Arial"/>
              <a:sym typeface="Arial"/>
            </a:endParaRPr>
          </a:p>
          <a:p>
            <a:pPr algn="just" defTabSz="1219170">
              <a:buClr>
                <a:srgbClr val="000000"/>
              </a:buClr>
            </a:pPr>
            <a:endParaRPr lang="tr-TR" sz="1867" kern="0" dirty="0">
              <a:solidFill>
                <a:srgbClr val="000000"/>
              </a:solidFill>
              <a:latin typeface="Arial"/>
              <a:cs typeface="Arial"/>
              <a:sym typeface="Arial"/>
            </a:endParaRPr>
          </a:p>
          <a:p>
            <a:pPr algn="just" defTabSz="1219170">
              <a:buClr>
                <a:srgbClr val="000000"/>
              </a:buClr>
            </a:pPr>
            <a:r>
              <a:rPr lang="en-US" sz="1867" kern="0" dirty="0">
                <a:solidFill>
                  <a:srgbClr val="000000"/>
                </a:solidFill>
                <a:latin typeface="Arial"/>
                <a:cs typeface="Arial"/>
                <a:sym typeface="Arial"/>
              </a:rPr>
              <a:t>We can also watch this 'bashing game' in cats catching real mice. The cat enjoys the late success by battering it for a while after catching its prey. But the same behavior can be observed in cats that are hunted very often.</a:t>
            </a:r>
            <a:endParaRPr lang="en-GB" sz="1867" kern="0" dirty="0">
              <a:solidFill>
                <a:srgbClr val="000000"/>
              </a:solidFill>
              <a:latin typeface="Arial"/>
              <a:cs typeface="Arial"/>
              <a:sym typeface="Arial"/>
            </a:endParaRPr>
          </a:p>
        </p:txBody>
      </p:sp>
    </p:spTree>
    <p:extLst>
      <p:ext uri="{BB962C8B-B14F-4D97-AF65-F5344CB8AC3E}">
        <p14:creationId xmlns:p14="http://schemas.microsoft.com/office/powerpoint/2010/main" val="257823019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950900" y="762100"/>
            <a:ext cx="5323200" cy="53232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3" name="Content Placeholder 2">
            <a:extLst>
              <a:ext uri="{FF2B5EF4-FFF2-40B4-BE49-F238E27FC236}">
                <a16:creationId xmlns:a16="http://schemas.microsoft.com/office/drawing/2014/main" id="{DCC7AE8A-77EC-475B-8967-B1779615FFED}"/>
              </a:ext>
            </a:extLst>
          </p:cNvPr>
          <p:cNvSpPr txBox="1">
            <a:spLocks/>
          </p:cNvSpPr>
          <p:nvPr/>
        </p:nvSpPr>
        <p:spPr>
          <a:xfrm>
            <a:off x="6743736" y="1530100"/>
            <a:ext cx="4005883" cy="45552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US" sz="2133" kern="0" dirty="0">
                <a:solidFill>
                  <a:srgbClr val="2B2823"/>
                </a:solidFill>
              </a:rPr>
              <a:t>Behavioral science explains this behavior as an overreaction to potential danger. Because rats can harm cats. Another explanation is that the mother mouse wants to teach her young how to hunt in this way, which is the maternal instinct.</a:t>
            </a:r>
            <a:endParaRPr lang="en-GB" sz="2133" kern="0" dirty="0">
              <a:solidFill>
                <a:srgbClr val="2B2823"/>
              </a:solidFill>
            </a:endParaRPr>
          </a:p>
        </p:txBody>
      </p:sp>
      <p:pic>
        <p:nvPicPr>
          <p:cNvPr id="3" name="Resim 2">
            <a:extLst>
              <a:ext uri="{FF2B5EF4-FFF2-40B4-BE49-F238E27FC236}">
                <a16:creationId xmlns:a16="http://schemas.microsoft.com/office/drawing/2014/main" id="{6737B342-2E40-8A46-A308-CD63EDB3DC91}"/>
              </a:ext>
            </a:extLst>
          </p:cNvPr>
          <p:cNvPicPr>
            <a:picLocks noChangeAspect="1"/>
          </p:cNvPicPr>
          <p:nvPr/>
        </p:nvPicPr>
        <p:blipFill>
          <a:blip r:embed="rId3"/>
          <a:stretch>
            <a:fillRect/>
          </a:stretch>
        </p:blipFill>
        <p:spPr>
          <a:xfrm>
            <a:off x="1764308" y="1339368"/>
            <a:ext cx="3943900" cy="3962953"/>
          </a:xfrm>
          <a:prstGeom prst="rect">
            <a:avLst/>
          </a:prstGeom>
        </p:spPr>
      </p:pic>
    </p:spTree>
    <p:extLst>
      <p:ext uri="{BB962C8B-B14F-4D97-AF65-F5344CB8AC3E}">
        <p14:creationId xmlns:p14="http://schemas.microsoft.com/office/powerpoint/2010/main" val="2083157674"/>
      </p:ext>
    </p:extLst>
  </p:cSld>
  <p:clrMapOvr>
    <a:masterClrMapping/>
  </p:clrMapOvr>
</p:sld>
</file>

<file path=ppt/theme/theme1.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TotalTime>
  <Words>1468</Words>
  <Application>Microsoft Office PowerPoint</Application>
  <PresentationFormat>Geniş ekran</PresentationFormat>
  <Paragraphs>107</Paragraphs>
  <Slides>23</Slides>
  <Notes>23</Notes>
  <HiddenSlides>0</HiddenSlides>
  <MMClips>0</MMClips>
  <ScaleCrop>false</ScaleCrop>
  <HeadingPairs>
    <vt:vector size="6" baseType="variant">
      <vt:variant>
        <vt:lpstr>Kullanılan Yazı Tipleri</vt:lpstr>
      </vt:variant>
      <vt:variant>
        <vt:i4>6</vt:i4>
      </vt:variant>
      <vt:variant>
        <vt:lpstr>Tema</vt:lpstr>
      </vt:variant>
      <vt:variant>
        <vt:i4>2</vt:i4>
      </vt:variant>
      <vt:variant>
        <vt:lpstr>Slayt Başlıkları</vt:lpstr>
      </vt:variant>
      <vt:variant>
        <vt:i4>23</vt:i4>
      </vt:variant>
    </vt:vector>
  </HeadingPairs>
  <TitlesOfParts>
    <vt:vector size="31" baseType="lpstr">
      <vt:lpstr>Arial</vt:lpstr>
      <vt:lpstr>Calibri</vt:lpstr>
      <vt:lpstr>Calibri Light</vt:lpstr>
      <vt:lpstr>Karla</vt:lpstr>
      <vt:lpstr>Livvic</vt:lpstr>
      <vt:lpstr>Pangolin</vt:lpstr>
      <vt:lpstr>Office Teması</vt:lpstr>
      <vt:lpstr>Doodle World Wildlife Day by Slidesgo</vt:lpstr>
      <vt:lpstr>Wild Animal Behaviors</vt:lpstr>
      <vt:lpstr> Innate Behaviors</vt:lpstr>
      <vt:lpstr>REFLEXES</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nailmert bıçakcı</dc:creator>
  <cp:lastModifiedBy>nailmert bıçakcı</cp:lastModifiedBy>
  <cp:revision>2</cp:revision>
  <dcterms:created xsi:type="dcterms:W3CDTF">2025-09-08T18:43:13Z</dcterms:created>
  <dcterms:modified xsi:type="dcterms:W3CDTF">2025-10-28T22:46:51Z</dcterms:modified>
</cp:coreProperties>
</file>