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Lst>
  <p:notesMasterIdLst>
    <p:notesMasterId r:id="rId23"/>
  </p:notesMasterIdLst>
  <p:sldIdLst>
    <p:sldId id="256" r:id="rId2"/>
    <p:sldId id="910" r:id="rId3"/>
    <p:sldId id="911" r:id="rId4"/>
    <p:sldId id="912" r:id="rId5"/>
    <p:sldId id="913" r:id="rId6"/>
    <p:sldId id="914" r:id="rId7"/>
    <p:sldId id="915" r:id="rId8"/>
    <p:sldId id="916" r:id="rId9"/>
    <p:sldId id="917" r:id="rId10"/>
    <p:sldId id="929" r:id="rId11"/>
    <p:sldId id="558" r:id="rId12"/>
    <p:sldId id="927" r:id="rId13"/>
    <p:sldId id="919" r:id="rId14"/>
    <p:sldId id="926" r:id="rId15"/>
    <p:sldId id="925" r:id="rId16"/>
    <p:sldId id="920" r:id="rId17"/>
    <p:sldId id="921" r:id="rId18"/>
    <p:sldId id="922" r:id="rId19"/>
    <p:sldId id="923" r:id="rId20"/>
    <p:sldId id="924" r:id="rId21"/>
    <p:sldId id="928" r:id="rId22"/>
  </p:sldIdLst>
  <p:sldSz cx="9144000" cy="5143500" type="screen16x9"/>
  <p:notesSz cx="6858000" cy="9144000"/>
  <p:embeddedFontLst>
    <p:embeddedFont>
      <p:font typeface="Karla" pitchFamily="2" charset="-94"/>
      <p:regular r:id="rId24"/>
    </p:embeddedFont>
    <p:embeddedFont>
      <p:font typeface="Livvic" pitchFamily="2" charset="-94"/>
      <p:regular r:id="rId25"/>
      <p:bold r:id="rId26"/>
      <p:italic r:id="rId27"/>
      <p:boldItalic r:id="rId28"/>
    </p:embeddedFont>
    <p:embeddedFont>
      <p:font typeface="Pangolin" panose="020B0604020202020204" charset="-94"/>
      <p:regular r:id="rId2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63A537"/>
    <a:srgbClr val="EEBA02"/>
    <a:srgbClr val="F7F1E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E3B4B0-1B62-4D6B-9856-71B32C4E76D6}">
  <a:tblStyle styleId="{9FE3B4B0-1B62-4D6B-9856-71B32C4E76D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3" d="100"/>
          <a:sy n="103" d="100"/>
        </p:scale>
        <p:origin x="874" y="7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3.fntdata"/><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2.fntdata"/><Relationship Id="rId33"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6.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1.fntdata"/><Relationship Id="rId32"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notesMaster" Target="notesMasters/notesMaster1.xml"/><Relationship Id="rId28" Type="http://schemas.openxmlformats.org/officeDocument/2006/relationships/font" Target="fonts/font5.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4.fntdata"/><Relationship Id="rId30" Type="http://schemas.openxmlformats.org/officeDocument/2006/relationships/presProps" Target="presProps.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8596143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FF13B6A5-C8EF-40EE-B91C-A75C3CC5AE77}" type="slidenum">
              <a:rPr lang="en-US" smtClean="0"/>
              <a:t>11</a:t>
            </a:fld>
            <a:endParaRPr lang="en-US"/>
          </a:p>
        </p:txBody>
      </p:sp>
    </p:spTree>
    <p:extLst>
      <p:ext uri="{BB962C8B-B14F-4D97-AF65-F5344CB8AC3E}">
        <p14:creationId xmlns:p14="http://schemas.microsoft.com/office/powerpoint/2010/main" val="327468448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296748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293767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4297365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369252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2386161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87722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8505380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8119864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7878315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055474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632865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5750915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077450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6286878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2356620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1100833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2937824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rot="-6899375">
            <a:off x="8061236" y="-485385"/>
            <a:ext cx="632425" cy="1859063"/>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2"/>
          <p:cNvGrpSpPr/>
          <p:nvPr/>
        </p:nvGrpSpPr>
        <p:grpSpPr>
          <a:xfrm rot="1532969">
            <a:off x="-90476" y="-314878"/>
            <a:ext cx="1314393" cy="32663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 name="Google Shape;406;p2"/>
          <p:cNvGrpSpPr/>
          <p:nvPr/>
        </p:nvGrpSpPr>
        <p:grpSpPr>
          <a:xfrm rot="3399176">
            <a:off x="-272663" y="1854518"/>
            <a:ext cx="1390981" cy="2079876"/>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2"/>
          <p:cNvGrpSpPr/>
          <p:nvPr/>
        </p:nvGrpSpPr>
        <p:grpSpPr>
          <a:xfrm rot="1332574">
            <a:off x="-76687" y="3209346"/>
            <a:ext cx="1983900" cy="2376562"/>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2"/>
          <p:cNvGrpSpPr/>
          <p:nvPr/>
        </p:nvGrpSpPr>
        <p:grpSpPr>
          <a:xfrm rot="2799819">
            <a:off x="1144385" y="3851423"/>
            <a:ext cx="2184672" cy="2617131"/>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2"/>
          <p:cNvGrpSpPr/>
          <p:nvPr/>
        </p:nvGrpSpPr>
        <p:grpSpPr>
          <a:xfrm rot="7199969">
            <a:off x="7924497" y="-382652"/>
            <a:ext cx="1731720" cy="1745533"/>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2"/>
          <p:cNvGrpSpPr/>
          <p:nvPr/>
        </p:nvGrpSpPr>
        <p:grpSpPr>
          <a:xfrm rot="-9462706">
            <a:off x="8814915" y="243839"/>
            <a:ext cx="944567" cy="2347269"/>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2"/>
          <p:cNvGrpSpPr/>
          <p:nvPr/>
        </p:nvGrpSpPr>
        <p:grpSpPr>
          <a:xfrm rot="-3751962" flipH="1">
            <a:off x="8300878" y="3734388"/>
            <a:ext cx="1253328" cy="188874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2"/>
          <p:cNvGrpSpPr/>
          <p:nvPr/>
        </p:nvGrpSpPr>
        <p:grpSpPr>
          <a:xfrm rot="-4324977" flipH="1">
            <a:off x="8087221" y="4491604"/>
            <a:ext cx="952740" cy="1435756"/>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7" name="Google Shape;2277;p2"/>
          <p:cNvSpPr txBox="1">
            <a:spLocks noGrp="1"/>
          </p:cNvSpPr>
          <p:nvPr>
            <p:ph type="subTitle" idx="1"/>
          </p:nvPr>
        </p:nvSpPr>
        <p:spPr>
          <a:xfrm>
            <a:off x="3754450" y="3417925"/>
            <a:ext cx="4446300" cy="438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2278" name="Google Shape;2278;p2"/>
          <p:cNvSpPr txBox="1">
            <a:spLocks noGrp="1"/>
          </p:cNvSpPr>
          <p:nvPr>
            <p:ph type="ctrTitle"/>
          </p:nvPr>
        </p:nvSpPr>
        <p:spPr>
          <a:xfrm>
            <a:off x="3754450" y="1082800"/>
            <a:ext cx="4676400" cy="21672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72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endParaRPr/>
          </a:p>
        </p:txBody>
      </p:sp>
      <p:grpSp>
        <p:nvGrpSpPr>
          <p:cNvPr id="2279" name="Google Shape;2279;p2"/>
          <p:cNvGrpSpPr/>
          <p:nvPr/>
        </p:nvGrpSpPr>
        <p:grpSpPr>
          <a:xfrm rot="-3751962" flipH="1">
            <a:off x="8148478" y="3581988"/>
            <a:ext cx="1253328" cy="188874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 name="Google Shape;2478;p2"/>
          <p:cNvGrpSpPr/>
          <p:nvPr/>
        </p:nvGrpSpPr>
        <p:grpSpPr>
          <a:xfrm rot="-4324977" flipH="1">
            <a:off x="7934821" y="4339204"/>
            <a:ext cx="952740" cy="1435756"/>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06"/>
        <p:cNvGrpSpPr/>
        <p:nvPr/>
      </p:nvGrpSpPr>
      <p:grpSpPr>
        <a:xfrm>
          <a:off x="0" y="0"/>
          <a:ext cx="0" cy="0"/>
          <a:chOff x="0" y="0"/>
          <a:chExt cx="0" cy="0"/>
        </a:xfrm>
      </p:grpSpPr>
      <p:grpSp>
        <p:nvGrpSpPr>
          <p:cNvPr id="3407" name="Google Shape;3407;p4"/>
          <p:cNvGrpSpPr/>
          <p:nvPr/>
        </p:nvGrpSpPr>
        <p:grpSpPr>
          <a:xfrm rot="2855698">
            <a:off x="-481655" y="4062892"/>
            <a:ext cx="962823" cy="143967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4"/>
          <p:cNvGrpSpPr/>
          <p:nvPr/>
        </p:nvGrpSpPr>
        <p:grpSpPr>
          <a:xfrm rot="-7755976">
            <a:off x="7562149" y="-838089"/>
            <a:ext cx="1727792" cy="2069695"/>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8" name="Google Shape;4088;p4"/>
          <p:cNvSpPr txBox="1">
            <a:spLocks noGrp="1"/>
          </p:cNvSpPr>
          <p:nvPr>
            <p:ph type="body" idx="1"/>
          </p:nvPr>
        </p:nvSpPr>
        <p:spPr>
          <a:xfrm>
            <a:off x="713100" y="1147950"/>
            <a:ext cx="7809000" cy="35295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Karla"/>
              <a:buChar char="●"/>
              <a:defRPr sz="1200"/>
            </a:lvl1pPr>
            <a:lvl2pPr marL="914400" lvl="1" indent="-304800" rtl="0">
              <a:spcBef>
                <a:spcPts val="0"/>
              </a:spcBef>
              <a:spcAft>
                <a:spcPts val="0"/>
              </a:spcAft>
              <a:buSzPts val="1200"/>
              <a:buFont typeface="Karla"/>
              <a:buChar char="○"/>
              <a:defRPr sz="1200"/>
            </a:lvl2pPr>
            <a:lvl3pPr marL="1371600" lvl="2" indent="-304800" rtl="0">
              <a:spcBef>
                <a:spcPts val="0"/>
              </a:spcBef>
              <a:spcAft>
                <a:spcPts val="0"/>
              </a:spcAft>
              <a:buSzPts val="1200"/>
              <a:buFont typeface="Karla"/>
              <a:buChar char="■"/>
              <a:defRPr sz="1200"/>
            </a:lvl3pPr>
            <a:lvl4pPr marL="1828800" lvl="3" indent="-304800" rtl="0">
              <a:spcBef>
                <a:spcPts val="0"/>
              </a:spcBef>
              <a:spcAft>
                <a:spcPts val="0"/>
              </a:spcAft>
              <a:buSzPts val="1200"/>
              <a:buFont typeface="Karla"/>
              <a:buChar char="●"/>
              <a:defRPr sz="1200"/>
            </a:lvl4pPr>
            <a:lvl5pPr marL="2286000" lvl="4" indent="-304800" rtl="0">
              <a:spcBef>
                <a:spcPts val="0"/>
              </a:spcBef>
              <a:spcAft>
                <a:spcPts val="0"/>
              </a:spcAft>
              <a:buSzPts val="1200"/>
              <a:buFont typeface="Karla"/>
              <a:buChar char="○"/>
              <a:defRPr sz="1200"/>
            </a:lvl5pPr>
            <a:lvl6pPr marL="2743200" lvl="5" indent="-304800" rtl="0">
              <a:spcBef>
                <a:spcPts val="0"/>
              </a:spcBef>
              <a:spcAft>
                <a:spcPts val="0"/>
              </a:spcAft>
              <a:buSzPts val="1200"/>
              <a:buFont typeface="Karla"/>
              <a:buChar char="■"/>
              <a:defRPr sz="1200"/>
            </a:lvl6pPr>
            <a:lvl7pPr marL="3200400" lvl="6" indent="-304800" rtl="0">
              <a:spcBef>
                <a:spcPts val="0"/>
              </a:spcBef>
              <a:spcAft>
                <a:spcPts val="0"/>
              </a:spcAft>
              <a:buSzPts val="1200"/>
              <a:buFont typeface="Karla"/>
              <a:buChar char="●"/>
              <a:defRPr sz="1200"/>
            </a:lvl7pPr>
            <a:lvl8pPr marL="3657600" lvl="7" indent="-304800" rtl="0">
              <a:spcBef>
                <a:spcPts val="0"/>
              </a:spcBef>
              <a:spcAft>
                <a:spcPts val="0"/>
              </a:spcAft>
              <a:buSzPts val="1200"/>
              <a:buFont typeface="Karla"/>
              <a:buChar char="○"/>
              <a:defRPr sz="1200"/>
            </a:lvl8pPr>
            <a:lvl9pPr marL="4114800" lvl="8" indent="-304800" rtl="0">
              <a:spcBef>
                <a:spcPts val="0"/>
              </a:spcBef>
              <a:spcAft>
                <a:spcPts val="0"/>
              </a:spcAft>
              <a:buSzPts val="1200"/>
              <a:buFont typeface="Karla"/>
              <a:buChar char="■"/>
              <a:defRPr sz="1200"/>
            </a:lvl9pPr>
          </a:lstStyle>
          <a:p>
            <a:endParaRPr/>
          </a:p>
        </p:txBody>
      </p:sp>
      <p:sp>
        <p:nvSpPr>
          <p:cNvPr id="4089" name="Google Shape;4089;p4"/>
          <p:cNvSpPr txBox="1">
            <a:spLocks noGrp="1"/>
          </p:cNvSpPr>
          <p:nvPr>
            <p:ph type="title"/>
          </p:nvPr>
        </p:nvSpPr>
        <p:spPr>
          <a:xfrm>
            <a:off x="713100" y="4523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5093400" y="1363150"/>
            <a:ext cx="33375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5093400" y="2530789"/>
            <a:ext cx="3337500" cy="1216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a:lvl1pPr>
            <a:lvl2pPr lvl="1" rtl="0">
              <a:spcBef>
                <a:spcPts val="0"/>
              </a:spcBef>
              <a:spcAft>
                <a:spcPts val="0"/>
              </a:spcAft>
              <a:buNone/>
              <a:defRPr sz="1600" b="1"/>
            </a:lvl2pPr>
            <a:lvl3pPr lvl="2" rtl="0">
              <a:spcBef>
                <a:spcPts val="0"/>
              </a:spcBef>
              <a:spcAft>
                <a:spcPts val="0"/>
              </a:spcAft>
              <a:buNone/>
              <a:defRPr sz="1600" b="1"/>
            </a:lvl3pPr>
            <a:lvl4pPr lvl="3" rtl="0">
              <a:spcBef>
                <a:spcPts val="0"/>
              </a:spcBef>
              <a:spcAft>
                <a:spcPts val="0"/>
              </a:spcAft>
              <a:buNone/>
              <a:defRPr sz="1600" b="1"/>
            </a:lvl4pPr>
            <a:lvl5pPr lvl="4" rtl="0">
              <a:spcBef>
                <a:spcPts val="0"/>
              </a:spcBef>
              <a:spcAft>
                <a:spcPts val="0"/>
              </a:spcAft>
              <a:buNone/>
              <a:defRPr sz="1600" b="1"/>
            </a:lvl5pPr>
            <a:lvl6pPr lvl="5" rtl="0">
              <a:spcBef>
                <a:spcPts val="0"/>
              </a:spcBef>
              <a:spcAft>
                <a:spcPts val="0"/>
              </a:spcAft>
              <a:buNone/>
              <a:defRPr sz="1600" b="1"/>
            </a:lvl6pPr>
            <a:lvl7pPr lvl="6" rtl="0">
              <a:spcBef>
                <a:spcPts val="0"/>
              </a:spcBef>
              <a:spcAft>
                <a:spcPts val="0"/>
              </a:spcAft>
              <a:buNone/>
              <a:defRPr sz="1600" b="1"/>
            </a:lvl7pPr>
            <a:lvl8pPr lvl="7" rtl="0">
              <a:spcBef>
                <a:spcPts val="0"/>
              </a:spcBef>
              <a:spcAft>
                <a:spcPts val="0"/>
              </a:spcAft>
              <a:buNone/>
              <a:defRPr sz="1600" b="1"/>
            </a:lvl8pPr>
            <a:lvl9pPr lvl="8" rtl="0">
              <a:spcBef>
                <a:spcPts val="0"/>
              </a:spcBef>
              <a:spcAft>
                <a:spcPts val="0"/>
              </a:spcAft>
              <a:buNone/>
              <a:defRPr sz="1600" b="1"/>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hank you">
  <p:cSld name="CUSTOM_3">
    <p:spTree>
      <p:nvGrpSpPr>
        <p:cNvPr id="1" name="Shape 23618"/>
        <p:cNvGrpSpPr/>
        <p:nvPr/>
      </p:nvGrpSpPr>
      <p:grpSpPr>
        <a:xfrm>
          <a:off x="0" y="0"/>
          <a:ext cx="0" cy="0"/>
          <a:chOff x="0" y="0"/>
          <a:chExt cx="0" cy="0"/>
        </a:xfrm>
      </p:grpSpPr>
      <p:sp>
        <p:nvSpPr>
          <p:cNvPr id="23619" name="Google Shape;23619;p31"/>
          <p:cNvSpPr txBox="1"/>
          <p:nvPr/>
        </p:nvSpPr>
        <p:spPr>
          <a:xfrm>
            <a:off x="5531850" y="2963000"/>
            <a:ext cx="2587500" cy="1157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Livvic"/>
                <a:ea typeface="Livvic"/>
                <a:cs typeface="Livvic"/>
                <a:sym typeface="Livvic"/>
              </a:rPr>
              <a:t>CREDITS: This presentation template was created by </a:t>
            </a:r>
            <a:r>
              <a:rPr lang="en" sz="12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200">
                <a:solidFill>
                  <a:schemeClr val="dk1"/>
                </a:solidFill>
                <a:latin typeface="Livvic"/>
                <a:ea typeface="Livvic"/>
                <a:cs typeface="Livvic"/>
                <a:sym typeface="Livvic"/>
              </a:rPr>
              <a:t>, including icons by </a:t>
            </a:r>
            <a:r>
              <a:rPr lang="en" sz="12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200">
                <a:solidFill>
                  <a:schemeClr val="dk1"/>
                </a:solidFill>
                <a:latin typeface="Livvic"/>
                <a:ea typeface="Livvic"/>
                <a:cs typeface="Livvic"/>
                <a:sym typeface="Livvic"/>
              </a:rPr>
              <a:t>, and infographics &amp; images by </a:t>
            </a:r>
            <a:r>
              <a:rPr lang="en" sz="12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200" b="1">
                <a:solidFill>
                  <a:schemeClr val="dk1"/>
                </a:solidFill>
                <a:latin typeface="Livvic"/>
                <a:ea typeface="Livvic"/>
                <a:cs typeface="Livvic"/>
                <a:sym typeface="Livvic"/>
              </a:rPr>
              <a:t> </a:t>
            </a:r>
            <a:endParaRPr sz="12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447725" y="2036248"/>
            <a:ext cx="3218700" cy="11064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lvl1pPr>
            <a:lvl2pPr lvl="1" rtl="0">
              <a:spcBef>
                <a:spcPts val="0"/>
              </a:spcBef>
              <a:spcAft>
                <a:spcPts val="0"/>
              </a:spcAft>
              <a:buNone/>
              <a:defRPr sz="4800">
                <a:solidFill>
                  <a:schemeClr val="lt1"/>
                </a:solidFill>
              </a:defRPr>
            </a:lvl2pPr>
            <a:lvl3pPr lvl="2" rtl="0">
              <a:spcBef>
                <a:spcPts val="0"/>
              </a:spcBef>
              <a:spcAft>
                <a:spcPts val="0"/>
              </a:spcAft>
              <a:buNone/>
              <a:defRPr sz="4800">
                <a:solidFill>
                  <a:schemeClr val="lt1"/>
                </a:solidFill>
              </a:defRPr>
            </a:lvl3pPr>
            <a:lvl4pPr lvl="3" rtl="0">
              <a:spcBef>
                <a:spcPts val="0"/>
              </a:spcBef>
              <a:spcAft>
                <a:spcPts val="0"/>
              </a:spcAft>
              <a:buNone/>
              <a:defRPr sz="4800">
                <a:solidFill>
                  <a:schemeClr val="lt1"/>
                </a:solidFill>
              </a:defRPr>
            </a:lvl4pPr>
            <a:lvl5pPr lvl="4" rtl="0">
              <a:spcBef>
                <a:spcPts val="0"/>
              </a:spcBef>
              <a:spcAft>
                <a:spcPts val="0"/>
              </a:spcAft>
              <a:buNone/>
              <a:defRPr sz="4800">
                <a:solidFill>
                  <a:schemeClr val="lt1"/>
                </a:solidFill>
              </a:defRPr>
            </a:lvl5pPr>
            <a:lvl6pPr lvl="5" rtl="0">
              <a:spcBef>
                <a:spcPts val="0"/>
              </a:spcBef>
              <a:spcAft>
                <a:spcPts val="0"/>
              </a:spcAft>
              <a:buNone/>
              <a:defRPr sz="4800">
                <a:solidFill>
                  <a:schemeClr val="lt1"/>
                </a:solidFill>
              </a:defRPr>
            </a:lvl6pPr>
            <a:lvl7pPr lvl="6" rtl="0">
              <a:spcBef>
                <a:spcPts val="0"/>
              </a:spcBef>
              <a:spcAft>
                <a:spcPts val="0"/>
              </a:spcAft>
              <a:buNone/>
              <a:defRPr sz="4800">
                <a:solidFill>
                  <a:schemeClr val="lt1"/>
                </a:solidFill>
              </a:defRPr>
            </a:lvl7pPr>
            <a:lvl8pPr lvl="7" rtl="0">
              <a:spcBef>
                <a:spcPts val="0"/>
              </a:spcBef>
              <a:spcAft>
                <a:spcPts val="0"/>
              </a:spcAft>
              <a:buNone/>
              <a:defRPr sz="4800">
                <a:solidFill>
                  <a:schemeClr val="lt1"/>
                </a:solidFill>
              </a:defRPr>
            </a:lvl8pPr>
            <a:lvl9pPr lvl="8" rtl="0">
              <a:spcBef>
                <a:spcPts val="0"/>
              </a:spcBef>
              <a:spcAft>
                <a:spcPts val="0"/>
              </a:spcAft>
              <a:buNone/>
              <a:defRPr sz="4800">
                <a:solidFill>
                  <a:schemeClr val="lt1"/>
                </a:solidFill>
              </a:defRPr>
            </a:lvl9pPr>
          </a:lstStyle>
          <a:p>
            <a:endParaRPr/>
          </a:p>
        </p:txBody>
      </p:sp>
      <p:sp>
        <p:nvSpPr>
          <p:cNvPr id="23621" name="Google Shape;23621;p31"/>
          <p:cNvSpPr txBox="1">
            <a:spLocks noGrp="1"/>
          </p:cNvSpPr>
          <p:nvPr>
            <p:ph type="subTitle" idx="1"/>
          </p:nvPr>
        </p:nvSpPr>
        <p:spPr>
          <a:xfrm>
            <a:off x="5531850" y="528900"/>
            <a:ext cx="2404800" cy="832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latin typeface="Pangolin"/>
                <a:ea typeface="Pangolin"/>
                <a:cs typeface="Pangolin"/>
                <a:sym typeface="Pangolin"/>
              </a:defRPr>
            </a:lvl1pPr>
            <a:lvl2pPr lvl="1" rtl="0">
              <a:spcBef>
                <a:spcPts val="0"/>
              </a:spcBef>
              <a:spcAft>
                <a:spcPts val="0"/>
              </a:spcAft>
              <a:buNone/>
              <a:defRPr sz="2000">
                <a:latin typeface="Pangolin"/>
                <a:ea typeface="Pangolin"/>
                <a:cs typeface="Pangolin"/>
                <a:sym typeface="Pangolin"/>
              </a:defRPr>
            </a:lvl2pPr>
            <a:lvl3pPr lvl="2" rtl="0">
              <a:spcBef>
                <a:spcPts val="0"/>
              </a:spcBef>
              <a:spcAft>
                <a:spcPts val="0"/>
              </a:spcAft>
              <a:buNone/>
              <a:defRPr sz="2000">
                <a:latin typeface="Pangolin"/>
                <a:ea typeface="Pangolin"/>
                <a:cs typeface="Pangolin"/>
                <a:sym typeface="Pangolin"/>
              </a:defRPr>
            </a:lvl3pPr>
            <a:lvl4pPr lvl="3" rtl="0">
              <a:spcBef>
                <a:spcPts val="0"/>
              </a:spcBef>
              <a:spcAft>
                <a:spcPts val="0"/>
              </a:spcAft>
              <a:buNone/>
              <a:defRPr sz="2000">
                <a:latin typeface="Pangolin"/>
                <a:ea typeface="Pangolin"/>
                <a:cs typeface="Pangolin"/>
                <a:sym typeface="Pangolin"/>
              </a:defRPr>
            </a:lvl4pPr>
            <a:lvl5pPr lvl="4" rtl="0">
              <a:spcBef>
                <a:spcPts val="0"/>
              </a:spcBef>
              <a:spcAft>
                <a:spcPts val="0"/>
              </a:spcAft>
              <a:buNone/>
              <a:defRPr sz="2000">
                <a:latin typeface="Pangolin"/>
                <a:ea typeface="Pangolin"/>
                <a:cs typeface="Pangolin"/>
                <a:sym typeface="Pangolin"/>
              </a:defRPr>
            </a:lvl5pPr>
            <a:lvl6pPr lvl="5" rtl="0">
              <a:spcBef>
                <a:spcPts val="0"/>
              </a:spcBef>
              <a:spcAft>
                <a:spcPts val="0"/>
              </a:spcAft>
              <a:buNone/>
              <a:defRPr sz="2000">
                <a:latin typeface="Pangolin"/>
                <a:ea typeface="Pangolin"/>
                <a:cs typeface="Pangolin"/>
                <a:sym typeface="Pangolin"/>
              </a:defRPr>
            </a:lvl6pPr>
            <a:lvl7pPr lvl="6" rtl="0">
              <a:spcBef>
                <a:spcPts val="0"/>
              </a:spcBef>
              <a:spcAft>
                <a:spcPts val="0"/>
              </a:spcAft>
              <a:buNone/>
              <a:defRPr sz="2000">
                <a:latin typeface="Pangolin"/>
                <a:ea typeface="Pangolin"/>
                <a:cs typeface="Pangolin"/>
                <a:sym typeface="Pangolin"/>
              </a:defRPr>
            </a:lvl7pPr>
            <a:lvl8pPr lvl="7" rtl="0">
              <a:spcBef>
                <a:spcPts val="0"/>
              </a:spcBef>
              <a:spcAft>
                <a:spcPts val="0"/>
              </a:spcAft>
              <a:buNone/>
              <a:defRPr sz="2000">
                <a:latin typeface="Pangolin"/>
                <a:ea typeface="Pangolin"/>
                <a:cs typeface="Pangolin"/>
                <a:sym typeface="Pangolin"/>
              </a:defRPr>
            </a:lvl8pPr>
            <a:lvl9pPr lvl="8" rtl="0">
              <a:spcBef>
                <a:spcPts val="0"/>
              </a:spcBef>
              <a:spcAft>
                <a:spcPts val="0"/>
              </a:spcAft>
              <a:buNone/>
              <a:defRPr sz="2000">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5531850" y="1358100"/>
            <a:ext cx="2587800" cy="832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23623"/>
        <p:cNvGrpSpPr/>
        <p:nvPr/>
      </p:nvGrpSpPr>
      <p:grpSpPr>
        <a:xfrm>
          <a:off x="0" y="0"/>
          <a:ext cx="0" cy="0"/>
          <a:chOff x="0" y="0"/>
          <a:chExt cx="0" cy="0"/>
        </a:xfrm>
      </p:grpSpPr>
      <p:grpSp>
        <p:nvGrpSpPr>
          <p:cNvPr id="23624" name="Google Shape;23624;p32"/>
          <p:cNvGrpSpPr/>
          <p:nvPr/>
        </p:nvGrpSpPr>
        <p:grpSpPr>
          <a:xfrm rot="4104748">
            <a:off x="778888" y="3800389"/>
            <a:ext cx="855475" cy="2126022"/>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32"/>
          <p:cNvGrpSpPr/>
          <p:nvPr/>
        </p:nvGrpSpPr>
        <p:grpSpPr>
          <a:xfrm rot="-4707076">
            <a:off x="-229050" y="3868270"/>
            <a:ext cx="1341864" cy="1352567"/>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4" name="Google Shape;23934;p32"/>
          <p:cNvGrpSpPr/>
          <p:nvPr/>
        </p:nvGrpSpPr>
        <p:grpSpPr>
          <a:xfrm rot="2733277">
            <a:off x="66161" y="3253428"/>
            <a:ext cx="343396" cy="721918"/>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8" name="Google Shape;24028;p32"/>
          <p:cNvGrpSpPr/>
          <p:nvPr/>
        </p:nvGrpSpPr>
        <p:grpSpPr>
          <a:xfrm rot="-6436084" flipH="1">
            <a:off x="8312753" y="444146"/>
            <a:ext cx="493951" cy="630340"/>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2" name="Google Shape;24122;p32"/>
          <p:cNvGrpSpPr/>
          <p:nvPr/>
        </p:nvGrpSpPr>
        <p:grpSpPr>
          <a:xfrm rot="-6708193" flipH="1">
            <a:off x="6925973" y="-407060"/>
            <a:ext cx="1342021" cy="1353564"/>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24287"/>
        <p:cNvGrpSpPr/>
        <p:nvPr/>
      </p:nvGrpSpPr>
      <p:grpSpPr>
        <a:xfrm>
          <a:off x="0" y="0"/>
          <a:ext cx="0" cy="0"/>
          <a:chOff x="0" y="0"/>
          <a:chExt cx="0" cy="0"/>
        </a:xfrm>
      </p:grpSpPr>
      <p:grpSp>
        <p:nvGrpSpPr>
          <p:cNvPr id="24288" name="Google Shape;24288;p33"/>
          <p:cNvGrpSpPr/>
          <p:nvPr/>
        </p:nvGrpSpPr>
        <p:grpSpPr>
          <a:xfrm rot="-8099870">
            <a:off x="8363525" y="-83978"/>
            <a:ext cx="855478" cy="2125961"/>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3" name="Google Shape;24433;p33"/>
          <p:cNvGrpSpPr/>
          <p:nvPr/>
        </p:nvGrpSpPr>
        <p:grpSpPr>
          <a:xfrm rot="-4222989">
            <a:off x="532966" y="3022705"/>
            <a:ext cx="493916" cy="629833"/>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7" name="Google Shape;24527;p33"/>
          <p:cNvGrpSpPr/>
          <p:nvPr/>
        </p:nvGrpSpPr>
        <p:grpSpPr>
          <a:xfrm rot="-3951173">
            <a:off x="-192427" y="3849681"/>
            <a:ext cx="1341857" cy="1352560"/>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2" name="Google Shape;24692;p33"/>
          <p:cNvGrpSpPr/>
          <p:nvPr/>
        </p:nvGrpSpPr>
        <p:grpSpPr>
          <a:xfrm rot="-6899375">
            <a:off x="7208511" y="-903135"/>
            <a:ext cx="632425" cy="1859063"/>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4" name="Google Shape;24944;p33"/>
          <p:cNvGrpSpPr/>
          <p:nvPr/>
        </p:nvGrpSpPr>
        <p:grpSpPr>
          <a:xfrm rot="-9406349">
            <a:off x="7483579" y="-665998"/>
            <a:ext cx="1567105" cy="1877273"/>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25426"/>
        <p:cNvGrpSpPr/>
        <p:nvPr/>
      </p:nvGrpSpPr>
      <p:grpSpPr>
        <a:xfrm>
          <a:off x="0" y="0"/>
          <a:ext cx="0" cy="0"/>
          <a:chOff x="0" y="0"/>
          <a:chExt cx="0" cy="0"/>
        </a:xfrm>
      </p:grpSpPr>
      <p:grpSp>
        <p:nvGrpSpPr>
          <p:cNvPr id="25427" name="Google Shape;25427;p34"/>
          <p:cNvGrpSpPr/>
          <p:nvPr/>
        </p:nvGrpSpPr>
        <p:grpSpPr>
          <a:xfrm rot="8100000">
            <a:off x="7290915" y="-558984"/>
            <a:ext cx="1557440" cy="1865695"/>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9" name="Google Shape;25909;p34"/>
          <p:cNvGrpSpPr/>
          <p:nvPr/>
        </p:nvGrpSpPr>
        <p:grpSpPr>
          <a:xfrm rot="938236">
            <a:off x="-342368" y="1718528"/>
            <a:ext cx="795358" cy="1014260"/>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3" name="Google Shape;26003;p34"/>
          <p:cNvGrpSpPr/>
          <p:nvPr/>
        </p:nvGrpSpPr>
        <p:grpSpPr>
          <a:xfrm rot="2938522">
            <a:off x="700260" y="1589759"/>
            <a:ext cx="352730" cy="741593"/>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cSld name="Başlık ve İçerik">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tr-TR"/>
              <a:t>Asıl başlık stili için tıklatın</a:t>
            </a:r>
            <a:endParaRPr lang="en-US" dirty="0"/>
          </a:p>
        </p:txBody>
      </p:sp>
      <p:sp>
        <p:nvSpPr>
          <p:cNvPr id="3" name="Content Placeholder 2"/>
          <p:cNvSpPr>
            <a:spLocks noGrp="1"/>
          </p:cNvSpPr>
          <p:nvPr>
            <p:ph idx="1"/>
          </p:nvPr>
        </p:nvSpPr>
        <p:spPr/>
        <p:txBody>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Date Placeholder 3"/>
          <p:cNvSpPr>
            <a:spLocks noGrp="1"/>
          </p:cNvSpPr>
          <p:nvPr>
            <p:ph type="dt" sz="half" idx="10"/>
          </p:nvPr>
        </p:nvSpPr>
        <p:spPr/>
        <p:txBody>
          <a:bodyPr/>
          <a:lstStyle/>
          <a:p>
            <a:fld id="{E686724D-0C03-43EE-AD12-75057CCE6CFC}" type="datetimeFigureOut">
              <a:rPr lang="en-US" smtClean="0"/>
              <a:t>10/29/2025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8670A89-7DAE-4B21-B3E0-C45580D6A616}" type="slidenum">
              <a:rPr lang="en-US" smtClean="0"/>
              <a:t>‹#›</a:t>
            </a:fld>
            <a:endParaRPr lang="en-US"/>
          </a:p>
        </p:txBody>
      </p:sp>
    </p:spTree>
    <p:extLst>
      <p:ext uri="{BB962C8B-B14F-4D97-AF65-F5344CB8AC3E}">
        <p14:creationId xmlns:p14="http://schemas.microsoft.com/office/powerpoint/2010/main" val="23351583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300" y="452325"/>
            <a:ext cx="77034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8" r:id="rId3"/>
    <p:sldLayoutId id="2147483669" r:id="rId4"/>
    <p:sldLayoutId id="2147483677" r:id="rId5"/>
    <p:sldLayoutId id="2147483678" r:id="rId6"/>
    <p:sldLayoutId id="2147483679" r:id="rId7"/>
    <p:sldLayoutId id="2147483680" r:id="rId8"/>
    <p:sldLayoutId id="2147483684" r:id="rId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1.xml"/><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5.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9.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4.xm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8.png"/></Relationships>
</file>

<file path=ppt/slides/_rels/slide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4697700" y="4398586"/>
            <a:ext cx="4446300" cy="4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endParaRPr dirty="0"/>
          </a:p>
        </p:txBody>
      </p:sp>
      <p:sp>
        <p:nvSpPr>
          <p:cNvPr id="26106" name="Google Shape;26106;p37"/>
          <p:cNvSpPr txBox="1">
            <a:spLocks noGrp="1"/>
          </p:cNvSpPr>
          <p:nvPr>
            <p:ph type="ctrTitle"/>
          </p:nvPr>
        </p:nvSpPr>
        <p:spPr>
          <a:xfrm>
            <a:off x="3754450" y="1082800"/>
            <a:ext cx="5389550" cy="2167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tr-TR" dirty="0"/>
              <a:t>Wild </a:t>
            </a:r>
            <a:r>
              <a:rPr lang="tr-TR" dirty="0" err="1"/>
              <a:t>Animal</a:t>
            </a:r>
            <a:r>
              <a:rPr lang="tr-TR" dirty="0"/>
              <a:t> </a:t>
            </a:r>
            <a:r>
              <a:rPr lang="tr-TR" dirty="0" err="1"/>
              <a:t>Behaviors</a:t>
            </a:r>
            <a:endParaRPr dirty="0"/>
          </a:p>
        </p:txBody>
      </p:sp>
      <p:grpSp>
        <p:nvGrpSpPr>
          <p:cNvPr id="26107" name="Google Shape;26107;p37"/>
          <p:cNvGrpSpPr/>
          <p:nvPr/>
        </p:nvGrpSpPr>
        <p:grpSpPr>
          <a:xfrm>
            <a:off x="713101" y="1205625"/>
            <a:ext cx="2678008" cy="2663767"/>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Metin kutusu 4"/>
          <p:cNvSpPr txBox="1"/>
          <p:nvPr/>
        </p:nvSpPr>
        <p:spPr>
          <a:xfrm>
            <a:off x="4110605" y="2663756"/>
            <a:ext cx="1677798" cy="307777"/>
          </a:xfrm>
          <a:prstGeom prst="rect">
            <a:avLst/>
          </a:prstGeom>
          <a:noFill/>
        </p:spPr>
        <p:txBody>
          <a:bodyPr wrap="square" rtlCol="0">
            <a:spAutoFit/>
          </a:bodyPr>
          <a:lstStyle/>
          <a:p>
            <a:r>
              <a:rPr lang="tr-TR" dirty="0">
                <a:solidFill>
                  <a:schemeClr val="bg1"/>
                </a:solidFill>
              </a:rPr>
              <a:t>Kaplan Böcekleri</a:t>
            </a:r>
          </a:p>
        </p:txBody>
      </p:sp>
      <p:sp>
        <p:nvSpPr>
          <p:cNvPr id="9" name="Metin kutusu 8"/>
          <p:cNvSpPr txBox="1"/>
          <p:nvPr/>
        </p:nvSpPr>
        <p:spPr>
          <a:xfrm>
            <a:off x="6914626" y="2663757"/>
            <a:ext cx="1928069" cy="307777"/>
          </a:xfrm>
          <a:prstGeom prst="rect">
            <a:avLst/>
          </a:prstGeom>
          <a:noFill/>
        </p:spPr>
        <p:txBody>
          <a:bodyPr wrap="square" rtlCol="0">
            <a:spAutoFit/>
          </a:bodyPr>
          <a:lstStyle/>
          <a:p>
            <a:r>
              <a:rPr lang="tr-TR" dirty="0">
                <a:solidFill>
                  <a:schemeClr val="bg1"/>
                </a:solidFill>
              </a:rPr>
              <a:t>Soyguncu Sinekleri</a:t>
            </a:r>
          </a:p>
        </p:txBody>
      </p:sp>
      <p:sp>
        <p:nvSpPr>
          <p:cNvPr id="10" name="Metin kutusu 9"/>
          <p:cNvSpPr txBox="1"/>
          <p:nvPr/>
        </p:nvSpPr>
        <p:spPr>
          <a:xfrm>
            <a:off x="4346196" y="4664894"/>
            <a:ext cx="1206617" cy="307777"/>
          </a:xfrm>
          <a:prstGeom prst="rect">
            <a:avLst/>
          </a:prstGeom>
          <a:noFill/>
        </p:spPr>
        <p:txBody>
          <a:bodyPr wrap="square" rtlCol="0">
            <a:spAutoFit/>
          </a:bodyPr>
          <a:lstStyle/>
          <a:p>
            <a:r>
              <a:rPr lang="tr-TR" dirty="0">
                <a:solidFill>
                  <a:schemeClr val="bg1"/>
                </a:solidFill>
              </a:rPr>
              <a:t>Su</a:t>
            </a:r>
            <a:r>
              <a:rPr lang="tr-TR" dirty="0"/>
              <a:t> </a:t>
            </a:r>
            <a:r>
              <a:rPr lang="tr-TR" dirty="0">
                <a:solidFill>
                  <a:schemeClr val="bg1"/>
                </a:solidFill>
              </a:rPr>
              <a:t>Böcekleri</a:t>
            </a:r>
          </a:p>
        </p:txBody>
      </p:sp>
      <p:sp>
        <p:nvSpPr>
          <p:cNvPr id="11" name="Metin kutusu 10"/>
          <p:cNvSpPr txBox="1"/>
          <p:nvPr/>
        </p:nvSpPr>
        <p:spPr>
          <a:xfrm>
            <a:off x="7421190" y="4664894"/>
            <a:ext cx="914942" cy="307777"/>
          </a:xfrm>
          <a:prstGeom prst="rect">
            <a:avLst/>
          </a:prstGeom>
          <a:noFill/>
        </p:spPr>
        <p:txBody>
          <a:bodyPr wrap="square" rtlCol="0">
            <a:spAutoFit/>
          </a:bodyPr>
          <a:lstStyle/>
          <a:p>
            <a:r>
              <a:rPr lang="tr-TR" dirty="0">
                <a:solidFill>
                  <a:schemeClr val="bg1"/>
                </a:solidFill>
              </a:rPr>
              <a:t>Kırkayak</a:t>
            </a:r>
          </a:p>
        </p:txBody>
      </p:sp>
      <p:pic>
        <p:nvPicPr>
          <p:cNvPr id="2" name="Resim 1"/>
          <p:cNvPicPr>
            <a:picLocks noChangeAspect="1"/>
          </p:cNvPicPr>
          <p:nvPr/>
        </p:nvPicPr>
        <p:blipFill>
          <a:blip r:embed="rId3"/>
          <a:stretch>
            <a:fillRect/>
          </a:stretch>
        </p:blipFill>
        <p:spPr>
          <a:xfrm>
            <a:off x="403063" y="1140901"/>
            <a:ext cx="7933069" cy="3405931"/>
          </a:xfrm>
          <a:prstGeom prst="rect">
            <a:avLst/>
          </a:prstGeom>
        </p:spPr>
      </p:pic>
      <p:sp>
        <p:nvSpPr>
          <p:cNvPr id="6" name="Metin kutusu 5"/>
          <p:cNvSpPr txBox="1"/>
          <p:nvPr/>
        </p:nvSpPr>
        <p:spPr>
          <a:xfrm>
            <a:off x="671119" y="3951215"/>
            <a:ext cx="2181138" cy="307777"/>
          </a:xfrm>
          <a:prstGeom prst="rect">
            <a:avLst/>
          </a:prstGeom>
          <a:solidFill>
            <a:srgbClr val="F7F1E6"/>
          </a:solidFill>
        </p:spPr>
        <p:txBody>
          <a:bodyPr wrap="square" rtlCol="0">
            <a:spAutoFit/>
          </a:bodyPr>
          <a:lstStyle/>
          <a:p>
            <a:r>
              <a:rPr lang="tr-TR" dirty="0" err="1"/>
              <a:t>Neutral</a:t>
            </a:r>
            <a:r>
              <a:rPr lang="tr-TR" dirty="0"/>
              <a:t> Male </a:t>
            </a:r>
            <a:r>
              <a:rPr lang="tr-TR" dirty="0" err="1"/>
              <a:t>Color</a:t>
            </a:r>
            <a:endParaRPr lang="tr-TR" dirty="0"/>
          </a:p>
        </p:txBody>
      </p:sp>
      <p:sp>
        <p:nvSpPr>
          <p:cNvPr id="12" name="Metin kutusu 11"/>
          <p:cNvSpPr txBox="1"/>
          <p:nvPr/>
        </p:nvSpPr>
        <p:spPr>
          <a:xfrm>
            <a:off x="3020036" y="3858580"/>
            <a:ext cx="2181138" cy="523220"/>
          </a:xfrm>
          <a:prstGeom prst="rect">
            <a:avLst/>
          </a:prstGeom>
          <a:solidFill>
            <a:srgbClr val="F7F1E6"/>
          </a:solidFill>
        </p:spPr>
        <p:txBody>
          <a:bodyPr wrap="square" rtlCol="0">
            <a:spAutoFit/>
          </a:bodyPr>
          <a:lstStyle/>
          <a:p>
            <a:pPr algn="ctr"/>
            <a:r>
              <a:rPr lang="tr-TR" dirty="0" err="1"/>
              <a:t>Orange</a:t>
            </a:r>
            <a:r>
              <a:rPr lang="tr-TR" dirty="0"/>
              <a:t>-Black </a:t>
            </a:r>
            <a:r>
              <a:rPr lang="tr-TR" dirty="0" err="1"/>
              <a:t>that</a:t>
            </a:r>
            <a:r>
              <a:rPr lang="tr-TR" dirty="0"/>
              <a:t> </a:t>
            </a:r>
            <a:r>
              <a:rPr lang="tr-TR" dirty="0" err="1"/>
              <a:t>Attracts</a:t>
            </a:r>
            <a:r>
              <a:rPr lang="tr-TR" dirty="0"/>
              <a:t> </a:t>
            </a:r>
            <a:r>
              <a:rPr lang="tr-TR" dirty="0" err="1"/>
              <a:t>Females</a:t>
            </a:r>
            <a:endParaRPr lang="tr-TR" dirty="0"/>
          </a:p>
        </p:txBody>
      </p:sp>
      <p:sp>
        <p:nvSpPr>
          <p:cNvPr id="13" name="Metin kutusu 12"/>
          <p:cNvSpPr txBox="1"/>
          <p:nvPr/>
        </p:nvSpPr>
        <p:spPr>
          <a:xfrm>
            <a:off x="5552813" y="3868660"/>
            <a:ext cx="2783319" cy="523220"/>
          </a:xfrm>
          <a:prstGeom prst="rect">
            <a:avLst/>
          </a:prstGeom>
          <a:solidFill>
            <a:srgbClr val="F7F1E6"/>
          </a:solidFill>
        </p:spPr>
        <p:txBody>
          <a:bodyPr wrap="square" rtlCol="0">
            <a:spAutoFit/>
          </a:bodyPr>
          <a:lstStyle/>
          <a:p>
            <a:pPr algn="ctr"/>
            <a:r>
              <a:rPr lang="en-US" dirty="0"/>
              <a:t>Sign of </a:t>
            </a:r>
            <a:r>
              <a:rPr lang="tr-TR" dirty="0"/>
              <a:t>A</a:t>
            </a:r>
            <a:r>
              <a:rPr lang="en-US" dirty="0" err="1"/>
              <a:t>ggression</a:t>
            </a:r>
            <a:r>
              <a:rPr lang="en-US" dirty="0"/>
              <a:t> </a:t>
            </a:r>
            <a:r>
              <a:rPr lang="tr-TR" dirty="0"/>
              <a:t>T</a:t>
            </a:r>
            <a:r>
              <a:rPr lang="en-US" dirty="0" err="1"/>
              <a:t>owards</a:t>
            </a:r>
            <a:r>
              <a:rPr lang="en-US" dirty="0"/>
              <a:t> </a:t>
            </a:r>
            <a:r>
              <a:rPr lang="tr-TR" dirty="0" err="1"/>
              <a:t>Males</a:t>
            </a:r>
            <a:r>
              <a:rPr lang="en-US" dirty="0"/>
              <a:t> Yellow-Red</a:t>
            </a:r>
            <a:endParaRPr lang="tr-TR" dirty="0"/>
          </a:p>
        </p:txBody>
      </p:sp>
    </p:spTree>
    <p:extLst>
      <p:ext uri="{BB962C8B-B14F-4D97-AF65-F5344CB8AC3E}">
        <p14:creationId xmlns:p14="http://schemas.microsoft.com/office/powerpoint/2010/main" val="323047540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Resim 3"/>
          <p:cNvPicPr>
            <a:picLocks noChangeAspect="1"/>
          </p:cNvPicPr>
          <p:nvPr/>
        </p:nvPicPr>
        <p:blipFill>
          <a:blip r:embed="rId3"/>
          <a:stretch>
            <a:fillRect/>
          </a:stretch>
        </p:blipFill>
        <p:spPr>
          <a:xfrm>
            <a:off x="0" y="0"/>
            <a:ext cx="9144000" cy="5138018"/>
          </a:xfrm>
          <a:prstGeom prst="rect">
            <a:avLst/>
          </a:prstGeom>
          <a:effectLst>
            <a:softEdge rad="127000"/>
          </a:effectLst>
        </p:spPr>
      </p:pic>
    </p:spTree>
    <p:extLst>
      <p:ext uri="{BB962C8B-B14F-4D97-AF65-F5344CB8AC3E}">
        <p14:creationId xmlns:p14="http://schemas.microsoft.com/office/powerpoint/2010/main" val="298751589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Resim 3"/>
          <p:cNvPicPr>
            <a:picLocks noChangeAspect="1"/>
          </p:cNvPicPr>
          <p:nvPr/>
        </p:nvPicPr>
        <p:blipFill>
          <a:blip r:embed="rId3"/>
          <a:stretch>
            <a:fillRect/>
          </a:stretch>
        </p:blipFill>
        <p:spPr>
          <a:xfrm>
            <a:off x="1058061" y="884470"/>
            <a:ext cx="3312603" cy="3324225"/>
          </a:xfrm>
          <a:prstGeom prst="rect">
            <a:avLst/>
          </a:prstGeom>
          <a:effectLst>
            <a:softEdge rad="127000"/>
          </a:effectLst>
        </p:spPr>
      </p:pic>
      <p:sp>
        <p:nvSpPr>
          <p:cNvPr id="1617" name="Metin kutusu 1616"/>
          <p:cNvSpPr txBox="1"/>
          <p:nvPr/>
        </p:nvSpPr>
        <p:spPr>
          <a:xfrm>
            <a:off x="4791051" y="884470"/>
            <a:ext cx="3967992" cy="4401205"/>
          </a:xfrm>
          <a:prstGeom prst="rect">
            <a:avLst/>
          </a:prstGeom>
          <a:noFill/>
        </p:spPr>
        <p:txBody>
          <a:bodyPr wrap="square" rtlCol="0">
            <a:spAutoFit/>
          </a:bodyPr>
          <a:lstStyle/>
          <a:p>
            <a:pPr marL="285750" indent="-285750" algn="just">
              <a:buFont typeface="Arial" panose="020B0604020202020204" pitchFamily="34" charset="0"/>
              <a:buChar char="•"/>
            </a:pPr>
            <a:r>
              <a:rPr lang="en-US" dirty="0"/>
              <a:t>This male mallard duck is an excellent example of how males of many bird species use bright colors to attract mates.</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Note the contrast of the vibrantly colored head, bright brown chest and reddish-orange feet. The ability of males to form these colors can be affected by their nutritional status and whether they are infected with parasites.</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Females that choose brightly colored males can play a key role in traits that point to good genes in their potential mate. Theoretically, if malnourished or infected males may not be able to produce vibrantly colored healthy hair, then the coloration would be an honest signal that the male carries the genes around him that made him successful.</a:t>
            </a:r>
            <a:endParaRPr lang="tr-TR" dirty="0"/>
          </a:p>
        </p:txBody>
      </p:sp>
    </p:spTree>
    <p:extLst>
      <p:ext uri="{BB962C8B-B14F-4D97-AF65-F5344CB8AC3E}">
        <p14:creationId xmlns:p14="http://schemas.microsoft.com/office/powerpoint/2010/main" val="289342284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4663052" y="2284228"/>
            <a:ext cx="4480948" cy="2859272"/>
          </a:xfrm>
          <a:prstGeom prst="rect">
            <a:avLst/>
          </a:prstGeom>
          <a:effectLst>
            <a:softEdge rad="127000"/>
          </a:effectLst>
        </p:spPr>
      </p:pic>
      <p:pic>
        <p:nvPicPr>
          <p:cNvPr id="4" name="Resim 3"/>
          <p:cNvPicPr>
            <a:picLocks noChangeAspect="1"/>
          </p:cNvPicPr>
          <p:nvPr/>
        </p:nvPicPr>
        <p:blipFill>
          <a:blip r:embed="rId4"/>
          <a:stretch>
            <a:fillRect/>
          </a:stretch>
        </p:blipFill>
        <p:spPr>
          <a:xfrm>
            <a:off x="0" y="0"/>
            <a:ext cx="4480948" cy="2859272"/>
          </a:xfrm>
          <a:prstGeom prst="rect">
            <a:avLst/>
          </a:prstGeom>
          <a:effectLst>
            <a:softEdge rad="127000"/>
          </a:effectLst>
        </p:spPr>
      </p:pic>
    </p:spTree>
    <p:extLst>
      <p:ext uri="{BB962C8B-B14F-4D97-AF65-F5344CB8AC3E}">
        <p14:creationId xmlns:p14="http://schemas.microsoft.com/office/powerpoint/2010/main" val="240682700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AFA050BE-AC7D-4D0E-D9B9-3612BC8D820D}"/>
              </a:ext>
            </a:extLst>
          </p:cNvPr>
          <p:cNvPicPr>
            <a:picLocks noChangeAspect="1"/>
          </p:cNvPicPr>
          <p:nvPr/>
        </p:nvPicPr>
        <p:blipFill>
          <a:blip r:embed="rId2"/>
          <a:stretch>
            <a:fillRect/>
          </a:stretch>
        </p:blipFill>
        <p:spPr>
          <a:xfrm>
            <a:off x="472068" y="237428"/>
            <a:ext cx="8199863" cy="4399927"/>
          </a:xfrm>
          <a:prstGeom prst="rect">
            <a:avLst/>
          </a:prstGeom>
        </p:spPr>
      </p:pic>
    </p:spTree>
    <p:extLst>
      <p:ext uri="{BB962C8B-B14F-4D97-AF65-F5344CB8AC3E}">
        <p14:creationId xmlns:p14="http://schemas.microsoft.com/office/powerpoint/2010/main" val="38560614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2" name="Resim 1"/>
          <p:cNvPicPr>
            <a:picLocks noChangeAspect="1"/>
          </p:cNvPicPr>
          <p:nvPr/>
        </p:nvPicPr>
        <p:blipFill>
          <a:blip r:embed="rId3"/>
          <a:stretch>
            <a:fillRect/>
          </a:stretch>
        </p:blipFill>
        <p:spPr>
          <a:xfrm>
            <a:off x="2857411" y="1253142"/>
            <a:ext cx="3304055" cy="2839849"/>
          </a:xfrm>
          <a:prstGeom prst="rect">
            <a:avLst/>
          </a:prstGeom>
          <a:effectLst>
            <a:softEdge rad="127000"/>
          </a:effectLst>
        </p:spPr>
      </p:pic>
      <p:sp>
        <p:nvSpPr>
          <p:cNvPr id="6" name="Content Placeholder 2">
            <a:extLst>
              <a:ext uri="{FF2B5EF4-FFF2-40B4-BE49-F238E27FC236}">
                <a16:creationId xmlns:a16="http://schemas.microsoft.com/office/drawing/2014/main" id="{87A328E4-E8E3-4940-8791-93363C93E204}"/>
              </a:ext>
            </a:extLst>
          </p:cNvPr>
          <p:cNvSpPr txBox="1">
            <a:spLocks/>
          </p:cNvSpPr>
          <p:nvPr/>
        </p:nvSpPr>
        <p:spPr>
          <a:xfrm>
            <a:off x="208573" y="0"/>
            <a:ext cx="2400404"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Mating systems can reveal fraud. These are two types. The first is a misrepresentation of qualification in mate selection. In species where males participate in parental care, males may cheat, whether they have a mate or spend time caring for the offspring.</a:t>
            </a:r>
            <a:endParaRPr lang="tr-TR" dirty="0"/>
          </a:p>
          <a:p>
            <a:pPr algn="just"/>
            <a:endParaRPr lang="tr-TR" dirty="0"/>
          </a:p>
          <a:p>
            <a:pPr algn="just"/>
            <a:r>
              <a:rPr lang="en-US" dirty="0"/>
              <a:t>Paired males are expected to cover this fact because their attractiveness to further mate is due in part to their potential contribution to offspring care.</a:t>
            </a:r>
            <a:endParaRPr lang="en-GB" dirty="0"/>
          </a:p>
        </p:txBody>
      </p:sp>
      <p:sp>
        <p:nvSpPr>
          <p:cNvPr id="8" name="Content Placeholder 2">
            <a:extLst>
              <a:ext uri="{FF2B5EF4-FFF2-40B4-BE49-F238E27FC236}">
                <a16:creationId xmlns:a16="http://schemas.microsoft.com/office/drawing/2014/main" id="{4B412F42-1019-4B45-92C3-3A6ADF7A9DB8}"/>
              </a:ext>
            </a:extLst>
          </p:cNvPr>
          <p:cNvSpPr txBox="1">
            <a:spLocks/>
          </p:cNvSpPr>
          <p:nvPr/>
        </p:nvSpPr>
        <p:spPr>
          <a:xfrm>
            <a:off x="6426678" y="1253142"/>
            <a:ext cx="2408081"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The second type of fraud occurs in females. Unlike males, females must show that they mate with a single male. In addition, for some reasons, the female may not be satisfied with the mate and may seek another mate.</a:t>
            </a:r>
            <a:endParaRPr lang="tr-TR" dirty="0"/>
          </a:p>
          <a:p>
            <a:pPr algn="just"/>
            <a:endParaRPr lang="tr-TR" dirty="0"/>
          </a:p>
          <a:p>
            <a:pPr algn="just"/>
            <a:r>
              <a:rPr lang="en-US" dirty="0"/>
              <a:t>Females hide this in order to prevent infanticide. In some species, males usually kill offspring if they are not sure they are.</a:t>
            </a:r>
            <a:endParaRPr lang="en-GB" dirty="0"/>
          </a:p>
        </p:txBody>
      </p:sp>
    </p:spTree>
    <p:extLst>
      <p:ext uri="{BB962C8B-B14F-4D97-AF65-F5344CB8AC3E}">
        <p14:creationId xmlns:p14="http://schemas.microsoft.com/office/powerpoint/2010/main" val="394908638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7" name="Title 4">
            <a:extLst>
              <a:ext uri="{FF2B5EF4-FFF2-40B4-BE49-F238E27FC236}">
                <a16:creationId xmlns:a16="http://schemas.microsoft.com/office/drawing/2014/main" id="{66B7BD39-5A47-474A-B125-1FDB33ED81AC}"/>
              </a:ext>
            </a:extLst>
          </p:cNvPr>
          <p:cNvSpPr>
            <a:spLocks noGrp="1"/>
          </p:cNvSpPr>
          <p:nvPr>
            <p:ph type="title"/>
          </p:nvPr>
        </p:nvSpPr>
        <p:spPr>
          <a:xfrm>
            <a:off x="4787440" y="1240890"/>
            <a:ext cx="4438929" cy="572700"/>
          </a:xfrm>
        </p:spPr>
        <p:txBody>
          <a:bodyPr/>
          <a:lstStyle/>
          <a:p>
            <a:pPr algn="ctr"/>
            <a:r>
              <a:rPr lang="en-GB" dirty="0"/>
              <a:t>MONOGAMY</a:t>
            </a:r>
          </a:p>
        </p:txBody>
      </p:sp>
      <p:sp>
        <p:nvSpPr>
          <p:cNvPr id="4" name="Dikdörtgen 3"/>
          <p:cNvSpPr/>
          <p:nvPr/>
        </p:nvSpPr>
        <p:spPr>
          <a:xfrm>
            <a:off x="5029200" y="1975538"/>
            <a:ext cx="4114800" cy="2462213"/>
          </a:xfrm>
          <a:prstGeom prst="rect">
            <a:avLst/>
          </a:prstGeom>
        </p:spPr>
        <p:txBody>
          <a:bodyPr wrap="square">
            <a:spAutoFit/>
          </a:bodyPr>
          <a:lstStyle/>
          <a:p>
            <a:pPr algn="just"/>
            <a:r>
              <a:rPr lang="en-US" b="1" dirty="0"/>
              <a:t>Monogamy; </a:t>
            </a:r>
            <a:r>
              <a:rPr lang="en-US" dirty="0"/>
              <a:t>mating of a single male with a single female. </a:t>
            </a:r>
            <a:endParaRPr lang="tr-TR" dirty="0"/>
          </a:p>
          <a:p>
            <a:pPr algn="just"/>
            <a:endParaRPr lang="tr-TR" dirty="0"/>
          </a:p>
          <a:p>
            <a:pPr marL="285750" indent="-285750" algn="just">
              <a:buFont typeface="Arial" panose="020B0604020202020204" pitchFamily="34" charset="0"/>
              <a:buChar char="•"/>
            </a:pPr>
            <a:r>
              <a:rPr lang="en-US" dirty="0"/>
              <a:t>It is common in birds but rare in other </a:t>
            </a:r>
            <a:r>
              <a:rPr lang="en-US" dirty="0" err="1"/>
              <a:t>creatures.Theoretically</a:t>
            </a:r>
            <a:r>
              <a:rPr lang="en-US" dirty="0"/>
              <a:t>, both mates contribute to caregiving and mutual defense.</a:t>
            </a:r>
            <a:endParaRPr lang="tr-TR" dirty="0"/>
          </a:p>
          <a:p>
            <a:pPr algn="just"/>
            <a:endParaRPr lang="tr-TR" dirty="0"/>
          </a:p>
          <a:p>
            <a:pPr marL="285750" indent="-285750" algn="just">
              <a:buFont typeface="Arial" panose="020B0604020202020204" pitchFamily="34" charset="0"/>
              <a:buChar char="•"/>
            </a:pPr>
            <a:r>
              <a:rPr lang="en-US" dirty="0"/>
              <a:t>In a monogamous couple, there is mate protection mating plugs, prolonged mating, aggressive behavior, and limited parental care in the uncertainty of paternity.</a:t>
            </a:r>
            <a:endParaRPr lang="en-GB" dirty="0"/>
          </a:p>
        </p:txBody>
      </p:sp>
      <p:pic>
        <p:nvPicPr>
          <p:cNvPr id="5" name="Resim 4"/>
          <p:cNvPicPr>
            <a:picLocks noChangeAspect="1"/>
          </p:cNvPicPr>
          <p:nvPr/>
        </p:nvPicPr>
        <p:blipFill>
          <a:blip r:embed="rId3"/>
          <a:stretch>
            <a:fillRect/>
          </a:stretch>
        </p:blipFill>
        <p:spPr>
          <a:xfrm>
            <a:off x="1073792" y="951571"/>
            <a:ext cx="3263316" cy="3259702"/>
          </a:xfrm>
          <a:prstGeom prst="rect">
            <a:avLst/>
          </a:prstGeom>
        </p:spPr>
      </p:pic>
      <p:sp>
        <p:nvSpPr>
          <p:cNvPr id="2" name="Metin kutusu 1"/>
          <p:cNvSpPr txBox="1"/>
          <p:nvPr/>
        </p:nvSpPr>
        <p:spPr>
          <a:xfrm>
            <a:off x="1073792" y="2887834"/>
            <a:ext cx="3263316" cy="1323439"/>
          </a:xfrm>
          <a:prstGeom prst="rect">
            <a:avLst/>
          </a:prstGeom>
          <a:solidFill>
            <a:srgbClr val="FFFFFF"/>
          </a:solidFill>
        </p:spPr>
        <p:txBody>
          <a:bodyPr wrap="square" rtlCol="0">
            <a:spAutoFit/>
          </a:bodyPr>
          <a:lstStyle/>
          <a:p>
            <a:pPr algn="just"/>
            <a:r>
              <a:rPr lang="en-US" sz="800" dirty="0"/>
              <a:t>A pair of resting Karolin ducks. The male's bright color indicates that females of this species use this character to choose their mates. The female's dull color makes her less conspicuous when she incubates her eggs. In the Caroline duck, the removal of the male from the pair during the breeding season does not affect either the widow's ability to incubate the eggs or the viability of the eggs in the brood. However, the continued existence of the male most likely produces a second offspring. This supports the hypothesis that the male is able to stick to monogamous attachment because their future reproductive chances are higher even if separated.</a:t>
            </a:r>
            <a:endParaRPr lang="tr-TR" sz="800" dirty="0"/>
          </a:p>
        </p:txBody>
      </p:sp>
    </p:spTree>
    <p:extLst>
      <p:ext uri="{BB962C8B-B14F-4D97-AF65-F5344CB8AC3E}">
        <p14:creationId xmlns:p14="http://schemas.microsoft.com/office/powerpoint/2010/main" val="33419769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3440030" y="1278175"/>
            <a:ext cx="5535648" cy="3694496"/>
          </a:xfrm>
          <a:prstGeom prst="rect">
            <a:avLst/>
          </a:prstGeom>
        </p:spPr>
      </p:pic>
      <p:sp>
        <p:nvSpPr>
          <p:cNvPr id="4" name="Metin kutusu 3"/>
          <p:cNvSpPr txBox="1"/>
          <p:nvPr/>
        </p:nvSpPr>
        <p:spPr>
          <a:xfrm>
            <a:off x="562062" y="2197916"/>
            <a:ext cx="2223083" cy="1200329"/>
          </a:xfrm>
          <a:prstGeom prst="rect">
            <a:avLst/>
          </a:prstGeom>
          <a:noFill/>
        </p:spPr>
        <p:txBody>
          <a:bodyPr wrap="square" rtlCol="0">
            <a:spAutoFit/>
          </a:bodyPr>
          <a:lstStyle/>
          <a:p>
            <a:pPr algn="just"/>
            <a:r>
              <a:rPr lang="en-US" sz="1800" dirty="0"/>
              <a:t>Prolonged mating in arthropods is often a form of mate protection.</a:t>
            </a:r>
            <a:endParaRPr lang="tr-TR" sz="1800" dirty="0"/>
          </a:p>
        </p:txBody>
      </p:sp>
      <p:sp>
        <p:nvSpPr>
          <p:cNvPr id="5" name="Metin kutusu 4"/>
          <p:cNvSpPr txBox="1"/>
          <p:nvPr/>
        </p:nvSpPr>
        <p:spPr>
          <a:xfrm>
            <a:off x="4346196" y="2663757"/>
            <a:ext cx="1677798" cy="307777"/>
          </a:xfrm>
          <a:prstGeom prst="rect">
            <a:avLst/>
          </a:prstGeom>
          <a:noFill/>
        </p:spPr>
        <p:txBody>
          <a:bodyPr wrap="square" rtlCol="0">
            <a:spAutoFit/>
          </a:bodyPr>
          <a:lstStyle/>
          <a:p>
            <a:r>
              <a:rPr lang="tr-TR" dirty="0" err="1">
                <a:solidFill>
                  <a:schemeClr val="bg1"/>
                </a:solidFill>
              </a:rPr>
              <a:t>Tiger</a:t>
            </a:r>
            <a:r>
              <a:rPr lang="tr-TR" dirty="0">
                <a:solidFill>
                  <a:schemeClr val="bg1"/>
                </a:solidFill>
              </a:rPr>
              <a:t> Bugs</a:t>
            </a:r>
          </a:p>
        </p:txBody>
      </p:sp>
      <p:sp>
        <p:nvSpPr>
          <p:cNvPr id="9" name="Metin kutusu 8"/>
          <p:cNvSpPr txBox="1"/>
          <p:nvPr/>
        </p:nvSpPr>
        <p:spPr>
          <a:xfrm>
            <a:off x="7215931" y="2644191"/>
            <a:ext cx="1928069" cy="307777"/>
          </a:xfrm>
          <a:prstGeom prst="rect">
            <a:avLst/>
          </a:prstGeom>
          <a:noFill/>
        </p:spPr>
        <p:txBody>
          <a:bodyPr wrap="square" rtlCol="0">
            <a:spAutoFit/>
          </a:bodyPr>
          <a:lstStyle/>
          <a:p>
            <a:r>
              <a:rPr lang="tr-TR" dirty="0" err="1">
                <a:solidFill>
                  <a:schemeClr val="bg1"/>
                </a:solidFill>
              </a:rPr>
              <a:t>Robber</a:t>
            </a:r>
            <a:r>
              <a:rPr lang="tr-TR" dirty="0">
                <a:solidFill>
                  <a:schemeClr val="bg1"/>
                </a:solidFill>
              </a:rPr>
              <a:t> </a:t>
            </a:r>
            <a:r>
              <a:rPr lang="tr-TR" dirty="0" err="1">
                <a:solidFill>
                  <a:schemeClr val="bg1"/>
                </a:solidFill>
              </a:rPr>
              <a:t>Flies</a:t>
            </a:r>
            <a:endParaRPr lang="tr-TR" dirty="0">
              <a:solidFill>
                <a:schemeClr val="bg1"/>
              </a:solidFill>
            </a:endParaRPr>
          </a:p>
        </p:txBody>
      </p:sp>
      <p:sp>
        <p:nvSpPr>
          <p:cNvPr id="10" name="Metin kutusu 9"/>
          <p:cNvSpPr txBox="1"/>
          <p:nvPr/>
        </p:nvSpPr>
        <p:spPr>
          <a:xfrm>
            <a:off x="4346196" y="4664894"/>
            <a:ext cx="1206617" cy="307777"/>
          </a:xfrm>
          <a:prstGeom prst="rect">
            <a:avLst/>
          </a:prstGeom>
          <a:noFill/>
        </p:spPr>
        <p:txBody>
          <a:bodyPr wrap="square" rtlCol="0">
            <a:spAutoFit/>
          </a:bodyPr>
          <a:lstStyle/>
          <a:p>
            <a:r>
              <a:rPr lang="tr-TR" dirty="0" err="1">
                <a:solidFill>
                  <a:schemeClr val="bg1"/>
                </a:solidFill>
              </a:rPr>
              <a:t>Water</a:t>
            </a:r>
            <a:r>
              <a:rPr lang="tr-TR" dirty="0">
                <a:solidFill>
                  <a:schemeClr val="bg1"/>
                </a:solidFill>
              </a:rPr>
              <a:t> Bugs</a:t>
            </a:r>
          </a:p>
        </p:txBody>
      </p:sp>
      <p:sp>
        <p:nvSpPr>
          <p:cNvPr id="11" name="Metin kutusu 10"/>
          <p:cNvSpPr txBox="1"/>
          <p:nvPr/>
        </p:nvSpPr>
        <p:spPr>
          <a:xfrm>
            <a:off x="7421189" y="4664894"/>
            <a:ext cx="1018135" cy="307777"/>
          </a:xfrm>
          <a:prstGeom prst="rect">
            <a:avLst/>
          </a:prstGeom>
          <a:noFill/>
        </p:spPr>
        <p:txBody>
          <a:bodyPr wrap="square" rtlCol="0">
            <a:spAutoFit/>
          </a:bodyPr>
          <a:lstStyle/>
          <a:p>
            <a:r>
              <a:rPr lang="tr-TR" dirty="0" err="1">
                <a:solidFill>
                  <a:schemeClr val="bg1"/>
                </a:solidFill>
              </a:rPr>
              <a:t>Centipede</a:t>
            </a:r>
            <a:endParaRPr lang="tr-TR" dirty="0">
              <a:solidFill>
                <a:schemeClr val="bg1"/>
              </a:solidFill>
            </a:endParaRPr>
          </a:p>
        </p:txBody>
      </p:sp>
    </p:spTree>
    <p:extLst>
      <p:ext uri="{BB962C8B-B14F-4D97-AF65-F5344CB8AC3E}">
        <p14:creationId xmlns:p14="http://schemas.microsoft.com/office/powerpoint/2010/main" val="119861117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Unvan 1"/>
          <p:cNvSpPr>
            <a:spLocks noGrp="1"/>
          </p:cNvSpPr>
          <p:nvPr>
            <p:ph type="title"/>
          </p:nvPr>
        </p:nvSpPr>
        <p:spPr>
          <a:xfrm>
            <a:off x="6167191" y="918533"/>
            <a:ext cx="1743627" cy="557929"/>
          </a:xfrm>
        </p:spPr>
        <p:txBody>
          <a:bodyPr/>
          <a:lstStyle/>
          <a:p>
            <a:r>
              <a:rPr lang="tr-TR" dirty="0"/>
              <a:t>P</a:t>
            </a:r>
            <a:r>
              <a:rPr lang="en-GB" dirty="0" err="1"/>
              <a:t>olygyny</a:t>
            </a:r>
            <a:endParaRPr lang="tr-TR" dirty="0"/>
          </a:p>
        </p:txBody>
      </p:sp>
      <p:sp>
        <p:nvSpPr>
          <p:cNvPr id="3" name="Dikdörtgen 2"/>
          <p:cNvSpPr/>
          <p:nvPr/>
        </p:nvSpPr>
        <p:spPr>
          <a:xfrm>
            <a:off x="4815281" y="1698701"/>
            <a:ext cx="4211914" cy="2462213"/>
          </a:xfrm>
          <a:prstGeom prst="rect">
            <a:avLst/>
          </a:prstGeom>
        </p:spPr>
        <p:txBody>
          <a:bodyPr wrap="square">
            <a:spAutoFit/>
          </a:bodyPr>
          <a:lstStyle/>
          <a:p>
            <a:pPr algn="just"/>
            <a:r>
              <a:rPr lang="tr-TR" b="1" dirty="0"/>
              <a:t>P</a:t>
            </a:r>
            <a:r>
              <a:rPr lang="en-US" b="1" dirty="0" err="1"/>
              <a:t>olygyny</a:t>
            </a:r>
            <a:r>
              <a:rPr lang="en-US" b="1" dirty="0"/>
              <a:t>; </a:t>
            </a:r>
            <a:r>
              <a:rPr lang="en-US" dirty="0"/>
              <a:t>It is defined as the union of one male with many females.</a:t>
            </a:r>
            <a:endParaRPr lang="tr-TR" dirty="0"/>
          </a:p>
          <a:p>
            <a:pPr algn="just"/>
            <a:endParaRPr lang="en-GB" dirty="0"/>
          </a:p>
          <a:p>
            <a:pPr marL="285750" indent="-285750" algn="just">
              <a:buFont typeface="Arial" panose="020B0604020202020204" pitchFamily="34" charset="0"/>
              <a:buChar char="•"/>
            </a:pPr>
            <a:r>
              <a:rPr lang="en-US" dirty="0"/>
              <a:t>It is the most common mating system in mammals. It is found in a few birds, insects, and other animals.</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There is usually male-male competition before mating. Post-mating competition can also occur if the female mates with more than one male (mating plugs, post-mating mate protection)</a:t>
            </a:r>
            <a:endParaRPr lang="en-GB" dirty="0"/>
          </a:p>
        </p:txBody>
      </p:sp>
      <p:pic>
        <p:nvPicPr>
          <p:cNvPr id="6" name="Resim 5"/>
          <p:cNvPicPr>
            <a:picLocks noChangeAspect="1"/>
          </p:cNvPicPr>
          <p:nvPr/>
        </p:nvPicPr>
        <p:blipFill>
          <a:blip r:embed="rId3"/>
          <a:stretch>
            <a:fillRect/>
          </a:stretch>
        </p:blipFill>
        <p:spPr>
          <a:xfrm>
            <a:off x="1614866" y="918533"/>
            <a:ext cx="2376327" cy="2101504"/>
          </a:xfrm>
          <a:prstGeom prst="rect">
            <a:avLst/>
          </a:prstGeom>
        </p:spPr>
      </p:pic>
      <p:sp>
        <p:nvSpPr>
          <p:cNvPr id="7" name="Metin kutusu 6"/>
          <p:cNvSpPr txBox="1"/>
          <p:nvPr/>
        </p:nvSpPr>
        <p:spPr>
          <a:xfrm>
            <a:off x="1272038" y="2831973"/>
            <a:ext cx="3061981" cy="1384995"/>
          </a:xfrm>
          <a:prstGeom prst="rect">
            <a:avLst/>
          </a:prstGeom>
          <a:noFill/>
        </p:spPr>
        <p:txBody>
          <a:bodyPr wrap="square" rtlCol="0">
            <a:spAutoFit/>
          </a:bodyPr>
          <a:lstStyle/>
          <a:p>
            <a:pPr algn="just"/>
            <a:r>
              <a:rPr lang="en-US" dirty="0"/>
              <a:t>The red-winged blackbird is a well-known example of resource defense polygyny. A male defends a defender, and the quality of that defender determines the size of his harem.</a:t>
            </a:r>
            <a:endParaRPr lang="tr-TR" dirty="0"/>
          </a:p>
        </p:txBody>
      </p:sp>
    </p:spTree>
    <p:extLst>
      <p:ext uri="{BB962C8B-B14F-4D97-AF65-F5344CB8AC3E}">
        <p14:creationId xmlns:p14="http://schemas.microsoft.com/office/powerpoint/2010/main" val="193680922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Unvan 1"/>
          <p:cNvSpPr>
            <a:spLocks noGrp="1"/>
          </p:cNvSpPr>
          <p:nvPr>
            <p:ph type="title"/>
          </p:nvPr>
        </p:nvSpPr>
        <p:spPr>
          <a:xfrm>
            <a:off x="6112019" y="129968"/>
            <a:ext cx="1148009" cy="557929"/>
          </a:xfrm>
        </p:spPr>
        <p:txBody>
          <a:bodyPr/>
          <a:lstStyle/>
          <a:p>
            <a:r>
              <a:rPr lang="en-GB" dirty="0"/>
              <a:t>Lek</a:t>
            </a:r>
            <a:endParaRPr lang="tr-TR" dirty="0"/>
          </a:p>
        </p:txBody>
      </p:sp>
      <p:sp>
        <p:nvSpPr>
          <p:cNvPr id="1615" name="Content Placeholder 2">
            <a:extLst>
              <a:ext uri="{FF2B5EF4-FFF2-40B4-BE49-F238E27FC236}">
                <a16:creationId xmlns:a16="http://schemas.microsoft.com/office/drawing/2014/main" id="{44562C5F-2083-4D8F-9B1C-0023C5C94D0D}"/>
              </a:ext>
            </a:extLst>
          </p:cNvPr>
          <p:cNvSpPr txBox="1">
            <a:spLocks/>
          </p:cNvSpPr>
          <p:nvPr/>
        </p:nvSpPr>
        <p:spPr>
          <a:xfrm>
            <a:off x="4605555" y="931150"/>
            <a:ext cx="4160941" cy="279843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r>
              <a:rPr lang="tr-TR" b="1" dirty="0"/>
              <a:t>L</a:t>
            </a:r>
            <a:r>
              <a:rPr lang="en-US" b="1" dirty="0" err="1"/>
              <a:t>ek</a:t>
            </a:r>
            <a:r>
              <a:rPr lang="en-US" b="1" dirty="0"/>
              <a:t>; </a:t>
            </a:r>
            <a:r>
              <a:rPr lang="en-US" dirty="0"/>
              <a:t>is a group of men, each trying to attract a mate and making enthusiastic demonstrations for it.</a:t>
            </a:r>
          </a:p>
          <a:p>
            <a:pPr algn="just"/>
            <a:endParaRPr lang="en-US" dirty="0"/>
          </a:p>
          <a:p>
            <a:pPr algn="just">
              <a:buFont typeface="Arial" panose="020B0604020202020204" pitchFamily="34" charset="0"/>
              <a:buChar char="•"/>
            </a:pPr>
            <a:r>
              <a:rPr lang="en-US" dirty="0"/>
              <a:t>It is not related to resources such as food, water or shelter.</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tr-TR" dirty="0"/>
              <a:t>M</a:t>
            </a:r>
            <a:r>
              <a:rPr lang="en-US" dirty="0"/>
              <a:t>ales sacrifice their needs for food, water, and shelter </a:t>
            </a:r>
            <a:r>
              <a:rPr lang="tr-TR" dirty="0" err="1"/>
              <a:t>for</a:t>
            </a:r>
            <a:r>
              <a:rPr lang="en-US" dirty="0"/>
              <a:t> being close to </a:t>
            </a:r>
            <a:r>
              <a:rPr lang="tr-TR" dirty="0" err="1"/>
              <a:t>females</a:t>
            </a:r>
            <a:r>
              <a:rPr lang="en-US" dirty="0"/>
              <a:t>.</a:t>
            </a:r>
            <a:endParaRPr lang="en-GB" dirty="0"/>
          </a:p>
        </p:txBody>
      </p:sp>
      <p:pic>
        <p:nvPicPr>
          <p:cNvPr id="4" name="Resim 3"/>
          <p:cNvPicPr>
            <a:picLocks noChangeAspect="1"/>
          </p:cNvPicPr>
          <p:nvPr/>
        </p:nvPicPr>
        <p:blipFill>
          <a:blip r:embed="rId3"/>
          <a:stretch>
            <a:fillRect/>
          </a:stretch>
        </p:blipFill>
        <p:spPr>
          <a:xfrm>
            <a:off x="1105949" y="931150"/>
            <a:ext cx="3266222" cy="2174535"/>
          </a:xfrm>
          <a:prstGeom prst="rect">
            <a:avLst/>
          </a:prstGeom>
          <a:effectLst>
            <a:softEdge rad="127000"/>
          </a:effectLst>
        </p:spPr>
      </p:pic>
      <p:sp>
        <p:nvSpPr>
          <p:cNvPr id="8" name="Metin kutusu 7"/>
          <p:cNvSpPr txBox="1"/>
          <p:nvPr/>
        </p:nvSpPr>
        <p:spPr>
          <a:xfrm>
            <a:off x="1375848" y="3117138"/>
            <a:ext cx="2726423" cy="738664"/>
          </a:xfrm>
          <a:prstGeom prst="rect">
            <a:avLst/>
          </a:prstGeom>
          <a:noFill/>
        </p:spPr>
        <p:txBody>
          <a:bodyPr wrap="square" rtlCol="0">
            <a:spAutoFit/>
          </a:bodyPr>
          <a:lstStyle/>
          <a:p>
            <a:pPr algn="just"/>
            <a:r>
              <a:rPr lang="en-US" dirty="0" err="1"/>
              <a:t>Lek</a:t>
            </a:r>
            <a:r>
              <a:rPr lang="en-US" dirty="0"/>
              <a:t>-forming grouse. Males gather and females choose from males.</a:t>
            </a:r>
            <a:endParaRPr lang="tr-TR" dirty="0"/>
          </a:p>
        </p:txBody>
      </p:sp>
    </p:spTree>
    <p:extLst>
      <p:ext uri="{BB962C8B-B14F-4D97-AF65-F5344CB8AC3E}">
        <p14:creationId xmlns:p14="http://schemas.microsoft.com/office/powerpoint/2010/main" val="90137562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Title 1">
            <a:extLst>
              <a:ext uri="{FF2B5EF4-FFF2-40B4-BE49-F238E27FC236}">
                <a16:creationId xmlns:a16="http://schemas.microsoft.com/office/drawing/2014/main" id="{36DB42AC-99B3-4867-B0CB-B2703044D094}"/>
              </a:ext>
            </a:extLst>
          </p:cNvPr>
          <p:cNvSpPr>
            <a:spLocks noGrp="1"/>
          </p:cNvSpPr>
          <p:nvPr>
            <p:ph type="title"/>
          </p:nvPr>
        </p:nvSpPr>
        <p:spPr>
          <a:xfrm>
            <a:off x="616783" y="331555"/>
            <a:ext cx="7703400" cy="572700"/>
          </a:xfrm>
        </p:spPr>
        <p:txBody>
          <a:bodyPr/>
          <a:lstStyle/>
          <a:p>
            <a:pPr algn="ctr"/>
            <a:r>
              <a:rPr lang="en-GB" dirty="0"/>
              <a:t>WILD ANIMALS MATING SYSTEMS</a:t>
            </a:r>
          </a:p>
        </p:txBody>
      </p:sp>
      <p:sp>
        <p:nvSpPr>
          <p:cNvPr id="6" name="Content Placeholder 2">
            <a:extLst>
              <a:ext uri="{FF2B5EF4-FFF2-40B4-BE49-F238E27FC236}">
                <a16:creationId xmlns:a16="http://schemas.microsoft.com/office/drawing/2014/main" id="{E8E9B6CE-F084-468F-B4CA-14CA95D8970C}"/>
              </a:ext>
            </a:extLst>
          </p:cNvPr>
          <p:cNvSpPr txBox="1">
            <a:spLocks/>
          </p:cNvSpPr>
          <p:nvPr/>
        </p:nvSpPr>
        <p:spPr>
          <a:xfrm>
            <a:off x="304800" y="1869672"/>
            <a:ext cx="5324213" cy="2690423"/>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The mating system is a form of male-female mating. Mating system structure; It reflects the comprehensiveness of reproductive biology, including the structure of gametes, the location of mates, the strategies that ensure the correct selection of a mate, the male-female mating pattern, and the behavioral strategies of individuals to achieve reproductive success and to gain mates even if not selected.</a:t>
            </a:r>
            <a:endParaRPr lang="tr-TR" dirty="0"/>
          </a:p>
          <a:p>
            <a:endParaRPr lang="tr-TR" dirty="0"/>
          </a:p>
          <a:p>
            <a:r>
              <a:rPr lang="en-US" dirty="0"/>
              <a:t>In short, mating systems are an inevitable consequence of sexual reproduction.</a:t>
            </a:r>
            <a:endParaRPr lang="tr-TR" dirty="0"/>
          </a:p>
          <a:p>
            <a:endParaRPr lang="en-GB" dirty="0"/>
          </a:p>
          <a:p>
            <a:r>
              <a:rPr lang="en-US" dirty="0"/>
              <a:t>FEW GAMETERS, INTENSIVE INVESTMENT = FEMALE</a:t>
            </a:r>
            <a:r>
              <a:rPr lang="tr-TR" dirty="0"/>
              <a:t> </a:t>
            </a:r>
          </a:p>
          <a:p>
            <a:endParaRPr lang="tr-TR" dirty="0"/>
          </a:p>
          <a:p>
            <a:r>
              <a:rPr lang="en-US" dirty="0"/>
              <a:t>MANY GAMES, LOW INVESTMENT = M</a:t>
            </a:r>
            <a:r>
              <a:rPr lang="tr-TR" dirty="0"/>
              <a:t>ALE</a:t>
            </a:r>
            <a:endParaRPr lang="en-GB" dirty="0"/>
          </a:p>
        </p:txBody>
      </p:sp>
      <p:pic>
        <p:nvPicPr>
          <p:cNvPr id="2" name="Resim 1"/>
          <p:cNvPicPr>
            <a:picLocks noChangeAspect="1"/>
          </p:cNvPicPr>
          <p:nvPr/>
        </p:nvPicPr>
        <p:blipFill>
          <a:blip r:embed="rId3"/>
          <a:stretch>
            <a:fillRect/>
          </a:stretch>
        </p:blipFill>
        <p:spPr>
          <a:xfrm>
            <a:off x="5813571" y="1869671"/>
            <a:ext cx="2919652" cy="2690423"/>
          </a:xfrm>
          <a:prstGeom prst="rect">
            <a:avLst/>
          </a:prstGeom>
          <a:effectLst>
            <a:softEdge rad="127000"/>
          </a:effectLst>
        </p:spPr>
      </p:pic>
    </p:spTree>
    <p:extLst>
      <p:ext uri="{BB962C8B-B14F-4D97-AF65-F5344CB8AC3E}">
        <p14:creationId xmlns:p14="http://schemas.microsoft.com/office/powerpoint/2010/main" val="409089599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Unvan 1"/>
          <p:cNvSpPr>
            <a:spLocks noGrp="1"/>
          </p:cNvSpPr>
          <p:nvPr>
            <p:ph type="title"/>
          </p:nvPr>
        </p:nvSpPr>
        <p:spPr>
          <a:xfrm>
            <a:off x="5679347" y="214406"/>
            <a:ext cx="1742490" cy="557929"/>
          </a:xfrm>
        </p:spPr>
        <p:txBody>
          <a:bodyPr/>
          <a:lstStyle/>
          <a:p>
            <a:r>
              <a:rPr lang="tr-TR" dirty="0"/>
              <a:t>P</a:t>
            </a:r>
            <a:r>
              <a:rPr lang="en-GB" dirty="0" err="1"/>
              <a:t>olyandry</a:t>
            </a:r>
            <a:endParaRPr lang="tr-TR" dirty="0"/>
          </a:p>
        </p:txBody>
      </p:sp>
      <p:sp>
        <p:nvSpPr>
          <p:cNvPr id="1615" name="Content Placeholder 2">
            <a:extLst>
              <a:ext uri="{FF2B5EF4-FFF2-40B4-BE49-F238E27FC236}">
                <a16:creationId xmlns:a16="http://schemas.microsoft.com/office/drawing/2014/main" id="{44562C5F-2083-4D8F-9B1C-0023C5C94D0D}"/>
              </a:ext>
            </a:extLst>
          </p:cNvPr>
          <p:cNvSpPr txBox="1">
            <a:spLocks/>
          </p:cNvSpPr>
          <p:nvPr/>
        </p:nvSpPr>
        <p:spPr>
          <a:xfrm>
            <a:off x="4605555" y="890453"/>
            <a:ext cx="4160941" cy="279843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r>
              <a:rPr lang="tr-TR" b="1" dirty="0"/>
              <a:t>P</a:t>
            </a:r>
            <a:r>
              <a:rPr lang="en-US" b="1" dirty="0" err="1"/>
              <a:t>olyandry</a:t>
            </a:r>
            <a:r>
              <a:rPr lang="en-US" b="1" dirty="0"/>
              <a:t>; </a:t>
            </a:r>
            <a:r>
              <a:rPr lang="en-US" dirty="0"/>
              <a:t>is the opposite of polygyny. One female many males.</a:t>
            </a:r>
            <a:endParaRPr lang="tr-TR" dirty="0"/>
          </a:p>
          <a:p>
            <a:pPr algn="just"/>
            <a:endParaRPr lang="tr-TR" dirty="0"/>
          </a:p>
          <a:p>
            <a:pPr algn="just">
              <a:buFont typeface="Arial" panose="020B0604020202020204" pitchFamily="34" charset="0"/>
              <a:buChar char="•"/>
            </a:pPr>
            <a:r>
              <a:rPr lang="en-US" dirty="0"/>
              <a:t>Polyandry is a rarer system. There are several examples of resource defense polyandry in which the female is the defender and the males coexist on her defense.</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a:t>It occurs in American waterfowl and spotted whistleblowers.</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a:t>For example, in the collaborative polyandry case of Galapagos raptors; females have several males and cooperate with them in the care of the young.</a:t>
            </a:r>
            <a:endParaRPr lang="en-GB" dirty="0"/>
          </a:p>
        </p:txBody>
      </p:sp>
      <p:pic>
        <p:nvPicPr>
          <p:cNvPr id="3" name="Resim 2"/>
          <p:cNvPicPr>
            <a:picLocks noChangeAspect="1"/>
          </p:cNvPicPr>
          <p:nvPr/>
        </p:nvPicPr>
        <p:blipFill>
          <a:blip r:embed="rId3"/>
          <a:stretch>
            <a:fillRect/>
          </a:stretch>
        </p:blipFill>
        <p:spPr>
          <a:xfrm>
            <a:off x="1035078" y="855676"/>
            <a:ext cx="3302029" cy="4714614"/>
          </a:xfrm>
          <a:prstGeom prst="rect">
            <a:avLst/>
          </a:prstGeom>
          <a:effectLst/>
        </p:spPr>
      </p:pic>
      <p:sp>
        <p:nvSpPr>
          <p:cNvPr id="5" name="Metin kutusu 4"/>
          <p:cNvSpPr txBox="1"/>
          <p:nvPr/>
        </p:nvSpPr>
        <p:spPr>
          <a:xfrm>
            <a:off x="1349866" y="3296873"/>
            <a:ext cx="2618679" cy="738664"/>
          </a:xfrm>
          <a:prstGeom prst="rect">
            <a:avLst/>
          </a:prstGeom>
          <a:noFill/>
        </p:spPr>
        <p:txBody>
          <a:bodyPr wrap="square" rtlCol="0">
            <a:spAutoFit/>
          </a:bodyPr>
          <a:lstStyle/>
          <a:p>
            <a:pPr algn="just"/>
            <a:r>
              <a:rPr lang="en-US" dirty="0"/>
              <a:t>Bees are polyandrous; Queens mate with 10 to 20 males.</a:t>
            </a:r>
            <a:endParaRPr lang="tr-TR" dirty="0"/>
          </a:p>
        </p:txBody>
      </p:sp>
    </p:spTree>
    <p:extLst>
      <p:ext uri="{BB962C8B-B14F-4D97-AF65-F5344CB8AC3E}">
        <p14:creationId xmlns:p14="http://schemas.microsoft.com/office/powerpoint/2010/main" val="407292446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tr-TR" dirty="0" err="1"/>
              <a:t>Any</a:t>
            </a:r>
            <a:r>
              <a:rPr lang="tr-TR" dirty="0"/>
              <a:t>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5531850" y="1755101"/>
            <a:ext cx="2748084" cy="118602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p>
          <a:p>
            <a:pPr marL="0" lvl="0" indent="0" algn="l" rtl="0">
              <a:spcBef>
                <a:spcPts val="0"/>
              </a:spcBef>
              <a:spcAft>
                <a:spcPts val="0"/>
              </a:spcAft>
              <a:buNone/>
            </a:pPr>
            <a:r>
              <a:rPr lang="tr-TR" dirty="0" err="1"/>
              <a:t>esafak</a:t>
            </a:r>
            <a:r>
              <a:rPr lang="en" dirty="0"/>
              <a:t>@</a:t>
            </a:r>
            <a:r>
              <a:rPr lang="tr-TR" dirty="0"/>
              <a:t>ankara.edu.tr</a:t>
            </a:r>
            <a:r>
              <a:rPr lang="en" dirty="0"/>
              <a:t> </a:t>
            </a:r>
            <a:endParaRPr dirty="0"/>
          </a:p>
          <a:p>
            <a:pPr marL="0" lvl="0" indent="0" algn="l" rtl="0">
              <a:spcBef>
                <a:spcPts val="0"/>
              </a:spcBef>
              <a:spcAft>
                <a:spcPts val="0"/>
              </a:spcAft>
              <a:buNone/>
            </a:pPr>
            <a:r>
              <a:rPr lang="tr-TR" dirty="0"/>
              <a:t>Ankara </a:t>
            </a:r>
            <a:r>
              <a:rPr lang="tr-TR" dirty="0" err="1"/>
              <a:t>University</a:t>
            </a:r>
            <a:r>
              <a:rPr lang="tr-TR" dirty="0"/>
              <a:t> </a:t>
            </a:r>
          </a:p>
          <a:p>
            <a:pPr marL="0" lvl="0" indent="0" algn="l" rtl="0">
              <a:spcBef>
                <a:spcPts val="0"/>
              </a:spcBef>
              <a:spcAft>
                <a:spcPts val="0"/>
              </a:spcAft>
              <a:buNone/>
            </a:pPr>
            <a:r>
              <a:rPr lang="tr-TR" dirty="0" err="1"/>
              <a:t>Faculty</a:t>
            </a:r>
            <a:r>
              <a:rPr lang="tr-TR" dirty="0"/>
              <a:t> of </a:t>
            </a:r>
            <a:r>
              <a:rPr lang="tr-TR" dirty="0" err="1"/>
              <a:t>Veterinary</a:t>
            </a:r>
            <a:r>
              <a:rPr lang="tr-TR" dirty="0"/>
              <a:t> </a:t>
            </a:r>
            <a:r>
              <a:rPr lang="tr-TR" dirty="0" err="1"/>
              <a:t>Medicine</a:t>
            </a:r>
            <a:endParaRPr lang="tr-TR" dirty="0"/>
          </a:p>
          <a:p>
            <a:pPr marL="0" lvl="0" indent="0" algn="l" rtl="0">
              <a:spcBef>
                <a:spcPts val="0"/>
              </a:spcBef>
              <a:spcAft>
                <a:spcPts val="0"/>
              </a:spcAft>
              <a:buNone/>
            </a:pPr>
            <a:r>
              <a:rPr lang="tr-TR" dirty="0" err="1"/>
              <a:t>Department</a:t>
            </a:r>
            <a:r>
              <a:rPr lang="tr-TR" dirty="0"/>
              <a:t> of </a:t>
            </a:r>
            <a:r>
              <a:rPr lang="tr-TR"/>
              <a:t>Physiology</a:t>
            </a:r>
            <a:endParaRPr dirty="0"/>
          </a:p>
        </p:txBody>
      </p:sp>
      <p:sp>
        <p:nvSpPr>
          <p:cNvPr id="45512" name="Google Shape;45512;p69"/>
          <p:cNvSpPr/>
          <p:nvPr/>
        </p:nvSpPr>
        <p:spPr>
          <a:xfrm flipH="1">
            <a:off x="3711658" y="761813"/>
            <a:ext cx="1207875" cy="1198278"/>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69"/>
          <p:cNvSpPr/>
          <p:nvPr/>
        </p:nvSpPr>
        <p:spPr>
          <a:xfrm>
            <a:off x="927012" y="2967754"/>
            <a:ext cx="2143185" cy="1361829"/>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14" name="Google Shape;45514;p69"/>
          <p:cNvGrpSpPr/>
          <p:nvPr/>
        </p:nvGrpSpPr>
        <p:grpSpPr>
          <a:xfrm rot="481225">
            <a:off x="3753971" y="3006802"/>
            <a:ext cx="1341854" cy="1352558"/>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9" name="Google Shape;45679;p69"/>
          <p:cNvGrpSpPr/>
          <p:nvPr/>
        </p:nvGrpSpPr>
        <p:grpSpPr>
          <a:xfrm rot="-4940713" flipH="1">
            <a:off x="1075830" y="856967"/>
            <a:ext cx="1660578" cy="1998143"/>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1" name="Google Shape;46161;p69"/>
          <p:cNvGrpSpPr/>
          <p:nvPr/>
        </p:nvGrpSpPr>
        <p:grpSpPr>
          <a:xfrm rot="-2376691" flipH="1">
            <a:off x="2145369" y="26204"/>
            <a:ext cx="1187744" cy="2954799"/>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6" name="Google Shape;46306;p69"/>
          <p:cNvGrpSpPr/>
          <p:nvPr/>
        </p:nvGrpSpPr>
        <p:grpSpPr>
          <a:xfrm>
            <a:off x="1257097" y="1630186"/>
            <a:ext cx="3638880" cy="1907268"/>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336" name="Google Shape;46336;p69"/>
          <p:cNvGrpSpPr/>
          <p:nvPr/>
        </p:nvGrpSpPr>
        <p:grpSpPr>
          <a:xfrm>
            <a:off x="673233" y="3067073"/>
            <a:ext cx="2465780" cy="1206377"/>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1" name="Google Shape;46591;p69"/>
          <p:cNvGrpSpPr/>
          <p:nvPr/>
        </p:nvGrpSpPr>
        <p:grpSpPr>
          <a:xfrm flipH="1">
            <a:off x="3868955" y="589391"/>
            <a:ext cx="939607" cy="1421017"/>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Metin kutusu 1"/>
          <p:cNvSpPr txBox="1"/>
          <p:nvPr/>
        </p:nvSpPr>
        <p:spPr>
          <a:xfrm>
            <a:off x="1862356" y="2348113"/>
            <a:ext cx="2659310" cy="307777"/>
          </a:xfrm>
          <a:prstGeom prst="rect">
            <a:avLst/>
          </a:prstGeom>
          <a:noFill/>
        </p:spPr>
        <p:txBody>
          <a:bodyPr wrap="square" rtlCol="0">
            <a:spAutoFit/>
          </a:bodyPr>
          <a:lstStyle/>
          <a:p>
            <a:r>
              <a:rPr lang="tr-TR" dirty="0" err="1"/>
              <a:t>Thank</a:t>
            </a:r>
            <a:r>
              <a:rPr lang="tr-TR" dirty="0"/>
              <a:t> </a:t>
            </a:r>
            <a:r>
              <a:rPr lang="tr-TR" dirty="0" err="1"/>
              <a:t>you</a:t>
            </a:r>
            <a:r>
              <a:rPr lang="tr-TR" dirty="0"/>
              <a:t>!!!</a:t>
            </a:r>
          </a:p>
        </p:txBody>
      </p:sp>
    </p:spTree>
    <p:extLst>
      <p:ext uri="{BB962C8B-B14F-4D97-AF65-F5344CB8AC3E}">
        <p14:creationId xmlns:p14="http://schemas.microsoft.com/office/powerpoint/2010/main" val="73284184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3" name="Title 1">
            <a:extLst>
              <a:ext uri="{FF2B5EF4-FFF2-40B4-BE49-F238E27FC236}">
                <a16:creationId xmlns:a16="http://schemas.microsoft.com/office/drawing/2014/main" id="{90CA0BDD-B438-4D88-BF42-80A4FFE35DF3}"/>
              </a:ext>
            </a:extLst>
          </p:cNvPr>
          <p:cNvSpPr>
            <a:spLocks noGrp="1"/>
          </p:cNvSpPr>
          <p:nvPr>
            <p:ph type="title"/>
          </p:nvPr>
        </p:nvSpPr>
        <p:spPr>
          <a:xfrm>
            <a:off x="1547823" y="2163679"/>
            <a:ext cx="7703400" cy="572700"/>
          </a:xfrm>
        </p:spPr>
        <p:txBody>
          <a:bodyPr/>
          <a:lstStyle/>
          <a:p>
            <a:r>
              <a:rPr lang="en-GB" dirty="0">
                <a:solidFill>
                  <a:schemeClr val="accent2"/>
                </a:solidFill>
              </a:rPr>
              <a:t>Evolution of Sex</a:t>
            </a:r>
          </a:p>
        </p:txBody>
      </p:sp>
      <p:sp>
        <p:nvSpPr>
          <p:cNvPr id="2" name="Dikdörtgen 1"/>
          <p:cNvSpPr/>
          <p:nvPr/>
        </p:nvSpPr>
        <p:spPr>
          <a:xfrm>
            <a:off x="4679223" y="1015322"/>
            <a:ext cx="4572000" cy="523220"/>
          </a:xfrm>
          <a:prstGeom prst="rect">
            <a:avLst/>
          </a:prstGeom>
        </p:spPr>
        <p:txBody>
          <a:bodyPr>
            <a:spAutoFit/>
          </a:bodyPr>
          <a:lstStyle/>
          <a:p>
            <a:pPr algn="ctr"/>
            <a:r>
              <a:rPr lang="en-US" dirty="0">
                <a:solidFill>
                  <a:schemeClr val="accent2"/>
                </a:solidFill>
              </a:rPr>
              <a:t>WHY ARE SOME ANIMALS CALLED MALE AND SOME FEMALE???</a:t>
            </a:r>
            <a:endParaRPr lang="en-GB" dirty="0">
              <a:solidFill>
                <a:schemeClr val="accent2"/>
              </a:solidFill>
            </a:endParaRPr>
          </a:p>
        </p:txBody>
      </p:sp>
      <p:sp>
        <p:nvSpPr>
          <p:cNvPr id="3" name="Dikdörtgen 2"/>
          <p:cNvSpPr/>
          <p:nvPr/>
        </p:nvSpPr>
        <p:spPr>
          <a:xfrm>
            <a:off x="4572000" y="1672085"/>
            <a:ext cx="4572000" cy="3323987"/>
          </a:xfrm>
          <a:prstGeom prst="rect">
            <a:avLst/>
          </a:prstGeom>
        </p:spPr>
        <p:txBody>
          <a:bodyPr>
            <a:spAutoFit/>
          </a:bodyPr>
          <a:lstStyle/>
          <a:p>
            <a:pPr marL="285750" indent="-285750" algn="just">
              <a:buFont typeface="Arial" panose="020B0604020202020204" pitchFamily="34" charset="0"/>
              <a:buChar char="•"/>
            </a:pPr>
            <a:r>
              <a:rPr lang="en-US" dirty="0"/>
              <a:t>Biologists define masculinity and femininity based on the size of the gametes.</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If all gametes are of equal size (isogamy) then the definition of male or female cannot be made.</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tr-TR" dirty="0"/>
              <a:t>I</a:t>
            </a:r>
            <a:r>
              <a:rPr lang="en-US" dirty="0" err="1"/>
              <a:t>sogamy</a:t>
            </a:r>
            <a:r>
              <a:rPr lang="en-US" dirty="0"/>
              <a:t>; applicable to algae and </a:t>
            </a:r>
            <a:r>
              <a:rPr lang="en-US" dirty="0" err="1"/>
              <a:t>protists</a:t>
            </a:r>
            <a:r>
              <a:rPr lang="en-US" dirty="0"/>
              <a:t>.</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All animals are </a:t>
            </a:r>
            <a:r>
              <a:rPr lang="en-US" dirty="0" err="1"/>
              <a:t>anisogamous</a:t>
            </a:r>
            <a:r>
              <a:rPr lang="en-US" dirty="0"/>
              <a:t>, meaning they have small gametes (sperm) and large gametes (eggs).</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It is generally accepted that organisms that produce large and nutrient-rich gametes are called female, and those that produce small and motile gametes are called male.</a:t>
            </a:r>
            <a:endParaRPr lang="en-GB" dirty="0"/>
          </a:p>
        </p:txBody>
      </p:sp>
    </p:spTree>
    <p:extLst>
      <p:ext uri="{BB962C8B-B14F-4D97-AF65-F5344CB8AC3E}">
        <p14:creationId xmlns:p14="http://schemas.microsoft.com/office/powerpoint/2010/main" val="408345761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4" name="Resim 3"/>
          <p:cNvPicPr>
            <a:picLocks noChangeAspect="1"/>
          </p:cNvPicPr>
          <p:nvPr/>
        </p:nvPicPr>
        <p:blipFill>
          <a:blip r:embed="rId3"/>
          <a:stretch>
            <a:fillRect/>
          </a:stretch>
        </p:blipFill>
        <p:spPr>
          <a:xfrm>
            <a:off x="6023294" y="1280370"/>
            <a:ext cx="2577081" cy="3086100"/>
          </a:xfrm>
          <a:prstGeom prst="rect">
            <a:avLst/>
          </a:prstGeom>
          <a:effectLst>
            <a:softEdge rad="127000"/>
          </a:effectLst>
        </p:spPr>
      </p:pic>
      <p:sp>
        <p:nvSpPr>
          <p:cNvPr id="7" name="Content Placeholder 2">
            <a:extLst>
              <a:ext uri="{FF2B5EF4-FFF2-40B4-BE49-F238E27FC236}">
                <a16:creationId xmlns:a16="http://schemas.microsoft.com/office/drawing/2014/main" id="{103726E9-244B-49F7-8CF0-905690A5461B}"/>
              </a:ext>
            </a:extLst>
          </p:cNvPr>
          <p:cNvSpPr txBox="1">
            <a:spLocks/>
          </p:cNvSpPr>
          <p:nvPr/>
        </p:nvSpPr>
        <p:spPr>
          <a:xfrm>
            <a:off x="746620" y="950070"/>
            <a:ext cx="4782878"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As in evolution, variation played an important role here too. Slightly smaller than average, gametes are more agile and faster than others. Meanwhile, large and nutrient-rich gametes can also influence the development of the zygote and keep the fate of offspring in check.</a:t>
            </a:r>
          </a:p>
          <a:p>
            <a:pPr algn="just"/>
            <a:endParaRPr lang="en-US" dirty="0"/>
          </a:p>
          <a:p>
            <a:pPr algn="just"/>
            <a:r>
              <a:rPr lang="en-US" dirty="0"/>
              <a:t>During the process, small and large gametes were formed, and medium-sized ones were eliminated, resulting in the formation of male and female sexes.</a:t>
            </a:r>
          </a:p>
          <a:p>
            <a:pPr algn="just"/>
            <a:endParaRPr lang="en-US" dirty="0"/>
          </a:p>
          <a:p>
            <a:pPr algn="just"/>
            <a:r>
              <a:rPr lang="en-US" dirty="0"/>
              <a:t>Some animals can produce both eggs and sperm</a:t>
            </a:r>
            <a:r>
              <a:rPr lang="tr-TR" dirty="0"/>
              <a:t>. (hermaphrodite)</a:t>
            </a:r>
            <a:endParaRPr lang="en-US" dirty="0"/>
          </a:p>
          <a:p>
            <a:pPr algn="just"/>
            <a:endParaRPr lang="en-US" dirty="0"/>
          </a:p>
          <a:p>
            <a:pPr algn="just"/>
            <a:r>
              <a:rPr lang="tr-TR" dirty="0" err="1"/>
              <a:t>Hermaphroditism</a:t>
            </a:r>
            <a:r>
              <a:rPr lang="en-US" dirty="0"/>
              <a:t> is divided into two as male and female (simultaneous </a:t>
            </a:r>
            <a:r>
              <a:rPr lang="tr-TR" dirty="0"/>
              <a:t>hermaphrodite</a:t>
            </a:r>
            <a:r>
              <a:rPr lang="en-US" dirty="0"/>
              <a:t>) and animals with one sex first and then the other sex (sequential</a:t>
            </a:r>
            <a:r>
              <a:rPr lang="tr-TR" dirty="0"/>
              <a:t> hermaphrodite</a:t>
            </a:r>
            <a:r>
              <a:rPr lang="en-US" dirty="0"/>
              <a:t>), as in animals such as some sea snails that are male and female at the same time.</a:t>
            </a:r>
            <a:endParaRPr lang="en-GB" dirty="0"/>
          </a:p>
          <a:p>
            <a:endParaRPr lang="en-GB" dirty="0"/>
          </a:p>
        </p:txBody>
      </p:sp>
    </p:spTree>
    <p:extLst>
      <p:ext uri="{BB962C8B-B14F-4D97-AF65-F5344CB8AC3E}">
        <p14:creationId xmlns:p14="http://schemas.microsoft.com/office/powerpoint/2010/main" val="326278319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 name="Resim 4"/>
          <p:cNvPicPr>
            <a:picLocks noChangeAspect="1"/>
          </p:cNvPicPr>
          <p:nvPr/>
        </p:nvPicPr>
        <p:blipFill>
          <a:blip r:embed="rId3"/>
          <a:stretch>
            <a:fillRect/>
          </a:stretch>
        </p:blipFill>
        <p:spPr>
          <a:xfrm>
            <a:off x="1053702" y="919290"/>
            <a:ext cx="3321859" cy="1698074"/>
          </a:xfrm>
          <a:prstGeom prst="rect">
            <a:avLst/>
          </a:prstGeom>
          <a:effectLst>
            <a:softEdge rad="127000"/>
          </a:effectLst>
        </p:spPr>
      </p:pic>
      <p:pic>
        <p:nvPicPr>
          <p:cNvPr id="6" name="Resim 5"/>
          <p:cNvPicPr>
            <a:picLocks noChangeAspect="1"/>
          </p:cNvPicPr>
          <p:nvPr/>
        </p:nvPicPr>
        <p:blipFill>
          <a:blip r:embed="rId4"/>
          <a:stretch>
            <a:fillRect/>
          </a:stretch>
        </p:blipFill>
        <p:spPr>
          <a:xfrm>
            <a:off x="1053702" y="2617364"/>
            <a:ext cx="3329283" cy="1639807"/>
          </a:xfrm>
          <a:prstGeom prst="rect">
            <a:avLst/>
          </a:prstGeom>
          <a:effectLst>
            <a:softEdge rad="127000"/>
          </a:effectLst>
        </p:spPr>
      </p:pic>
      <p:sp>
        <p:nvSpPr>
          <p:cNvPr id="1617" name="Content Placeholder 2">
            <a:extLst>
              <a:ext uri="{FF2B5EF4-FFF2-40B4-BE49-F238E27FC236}">
                <a16:creationId xmlns:a16="http://schemas.microsoft.com/office/drawing/2014/main" id="{6D2DD597-FDC9-4F03-B72B-4EC390D6E64E}"/>
              </a:ext>
            </a:extLst>
          </p:cNvPr>
          <p:cNvSpPr txBox="1">
            <a:spLocks/>
          </p:cNvSpPr>
          <p:nvPr/>
        </p:nvSpPr>
        <p:spPr>
          <a:xfrm>
            <a:off x="4488109" y="1264508"/>
            <a:ext cx="4538445" cy="2690423"/>
          </a:xfrm>
          <a:prstGeom prst="rect">
            <a:avLst/>
          </a:prstGeom>
          <a:noFill/>
          <a:ln>
            <a:noFill/>
          </a:ln>
        </p:spPr>
        <p:txBody>
          <a:bodyPr spcFirstLastPara="1" wrap="square" lIns="91425" tIns="91425" rIns="91425" bIns="91425" anchor="t" anchorCtr="0">
            <a:normAutofit lnSpcReduction="1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For example; Clownfish are male in the first adult period and become female as they grow. This is called </a:t>
            </a:r>
            <a:r>
              <a:rPr lang="en-US" dirty="0" err="1"/>
              <a:t>protandrosis</a:t>
            </a:r>
            <a:r>
              <a:rPr lang="en-US" dirty="0"/>
              <a:t> or male precursor </a:t>
            </a:r>
            <a:r>
              <a:rPr lang="tr-TR" dirty="0" err="1"/>
              <a:t>hermaphroditism</a:t>
            </a:r>
            <a:r>
              <a:rPr lang="en-GB" dirty="0"/>
              <a:t>. </a:t>
            </a:r>
            <a:br>
              <a:rPr lang="en-GB" dirty="0"/>
            </a:br>
            <a:endParaRPr lang="tr-TR" dirty="0"/>
          </a:p>
          <a:p>
            <a:pPr algn="just">
              <a:buFont typeface="Arial" panose="020B0604020202020204" pitchFamily="34" charset="0"/>
              <a:buChar char="•"/>
            </a:pP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a:t>Conversely, gins are female when they are small and become males as they grow; this is called </a:t>
            </a:r>
            <a:r>
              <a:rPr lang="en-US" dirty="0" err="1"/>
              <a:t>protogynous</a:t>
            </a:r>
            <a:r>
              <a:rPr lang="en-US" dirty="0"/>
              <a:t> or female primacy</a:t>
            </a:r>
            <a:r>
              <a:rPr lang="tr-TR" dirty="0"/>
              <a:t> </a:t>
            </a:r>
            <a:r>
              <a:rPr lang="tr-TR" dirty="0" err="1"/>
              <a:t>hermaphroditism</a:t>
            </a:r>
            <a:r>
              <a:rPr lang="en-US" dirty="0"/>
              <a:t>.</a:t>
            </a:r>
            <a:endParaRPr lang="en-GB" dirty="0"/>
          </a:p>
        </p:txBody>
      </p:sp>
    </p:spTree>
    <p:extLst>
      <p:ext uri="{BB962C8B-B14F-4D97-AF65-F5344CB8AC3E}">
        <p14:creationId xmlns:p14="http://schemas.microsoft.com/office/powerpoint/2010/main" val="140566623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Content Placeholder 2">
            <a:extLst>
              <a:ext uri="{FF2B5EF4-FFF2-40B4-BE49-F238E27FC236}">
                <a16:creationId xmlns:a16="http://schemas.microsoft.com/office/drawing/2014/main" id="{C4D8926D-ED75-454F-99C6-F8340F24E20C}"/>
              </a:ext>
            </a:extLst>
          </p:cNvPr>
          <p:cNvSpPr txBox="1">
            <a:spLocks/>
          </p:cNvSpPr>
          <p:nvPr/>
        </p:nvSpPr>
        <p:spPr>
          <a:xfrm>
            <a:off x="305526" y="1599642"/>
            <a:ext cx="4190973" cy="231238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1400" dirty="0"/>
              <a:t>With one or two exceptions, sexual reproduction is a fact of life for birds and mammals. With this; There are numerous examples of asexual reproduction in fish, amphibians and reptiles.</a:t>
            </a:r>
            <a:endParaRPr lang="tr-TR" sz="1400" dirty="0"/>
          </a:p>
          <a:p>
            <a:pPr algn="just"/>
            <a:endParaRPr lang="tr-TR" sz="1400" dirty="0"/>
          </a:p>
          <a:p>
            <a:pPr algn="just"/>
            <a:r>
              <a:rPr lang="en-US" sz="1400" dirty="0"/>
              <a:t>Asexual reproduction is more common in invertebrates.</a:t>
            </a:r>
            <a:endParaRPr lang="en-GB" sz="1400" dirty="0"/>
          </a:p>
        </p:txBody>
      </p:sp>
      <p:pic>
        <p:nvPicPr>
          <p:cNvPr id="2" name="Resim 1"/>
          <p:cNvPicPr>
            <a:picLocks noChangeAspect="1"/>
          </p:cNvPicPr>
          <p:nvPr/>
        </p:nvPicPr>
        <p:blipFill>
          <a:blip r:embed="rId3"/>
          <a:stretch>
            <a:fillRect/>
          </a:stretch>
        </p:blipFill>
        <p:spPr>
          <a:xfrm>
            <a:off x="5147476" y="1806822"/>
            <a:ext cx="3362325" cy="1362075"/>
          </a:xfrm>
          <a:prstGeom prst="rect">
            <a:avLst/>
          </a:prstGeom>
        </p:spPr>
      </p:pic>
      <p:sp>
        <p:nvSpPr>
          <p:cNvPr id="3" name="Metin kutusu 2"/>
          <p:cNvSpPr txBox="1"/>
          <p:nvPr/>
        </p:nvSpPr>
        <p:spPr>
          <a:xfrm>
            <a:off x="5147476" y="1933807"/>
            <a:ext cx="3362325" cy="369332"/>
          </a:xfrm>
          <a:prstGeom prst="rect">
            <a:avLst/>
          </a:prstGeom>
          <a:solidFill>
            <a:srgbClr val="EEBA02"/>
          </a:solidFill>
        </p:spPr>
        <p:txBody>
          <a:bodyPr wrap="square" rtlCol="0">
            <a:spAutoFit/>
          </a:bodyPr>
          <a:lstStyle/>
          <a:p>
            <a:r>
              <a:rPr lang="tr-TR" sz="1800" dirty="0" err="1">
                <a:solidFill>
                  <a:schemeClr val="bg1"/>
                </a:solidFill>
              </a:rPr>
              <a:t>Types</a:t>
            </a:r>
            <a:r>
              <a:rPr lang="tr-TR" sz="1800" dirty="0">
                <a:solidFill>
                  <a:schemeClr val="bg1"/>
                </a:solidFill>
              </a:rPr>
              <a:t> of </a:t>
            </a:r>
            <a:r>
              <a:rPr lang="tr-TR" sz="1800" dirty="0" err="1">
                <a:solidFill>
                  <a:schemeClr val="bg1"/>
                </a:solidFill>
              </a:rPr>
              <a:t>Asexual</a:t>
            </a:r>
            <a:r>
              <a:rPr lang="tr-TR" sz="1800" dirty="0">
                <a:solidFill>
                  <a:schemeClr val="bg1"/>
                </a:solidFill>
              </a:rPr>
              <a:t> </a:t>
            </a:r>
            <a:r>
              <a:rPr lang="tr-TR" sz="1800" dirty="0" err="1">
                <a:solidFill>
                  <a:schemeClr val="bg1"/>
                </a:solidFill>
              </a:rPr>
              <a:t>Reproduction</a:t>
            </a:r>
            <a:endParaRPr lang="tr-TR" sz="1800" dirty="0">
              <a:solidFill>
                <a:schemeClr val="bg1"/>
              </a:solidFill>
            </a:endParaRPr>
          </a:p>
        </p:txBody>
      </p:sp>
      <p:sp>
        <p:nvSpPr>
          <p:cNvPr id="4" name="Metin kutusu 3"/>
          <p:cNvSpPr txBox="1"/>
          <p:nvPr/>
        </p:nvSpPr>
        <p:spPr>
          <a:xfrm>
            <a:off x="5147476" y="2646775"/>
            <a:ext cx="791930" cy="338554"/>
          </a:xfrm>
          <a:prstGeom prst="rect">
            <a:avLst/>
          </a:prstGeom>
          <a:solidFill>
            <a:srgbClr val="63A537"/>
          </a:solidFill>
        </p:spPr>
        <p:txBody>
          <a:bodyPr wrap="square" rtlCol="0">
            <a:spAutoFit/>
          </a:bodyPr>
          <a:lstStyle/>
          <a:p>
            <a:pPr algn="ctr"/>
            <a:r>
              <a:rPr lang="tr-TR" sz="800" dirty="0" err="1">
                <a:solidFill>
                  <a:schemeClr val="bg1"/>
                </a:solidFill>
              </a:rPr>
              <a:t>Reproduction</a:t>
            </a:r>
            <a:r>
              <a:rPr lang="tr-TR" sz="800" dirty="0">
                <a:solidFill>
                  <a:schemeClr val="bg1"/>
                </a:solidFill>
              </a:rPr>
              <a:t> </a:t>
            </a:r>
            <a:r>
              <a:rPr lang="tr-TR" sz="800" dirty="0" err="1">
                <a:solidFill>
                  <a:schemeClr val="bg1"/>
                </a:solidFill>
              </a:rPr>
              <a:t>by</a:t>
            </a:r>
            <a:r>
              <a:rPr lang="tr-TR" sz="800" dirty="0">
                <a:solidFill>
                  <a:schemeClr val="bg1"/>
                </a:solidFill>
              </a:rPr>
              <a:t> </a:t>
            </a:r>
            <a:r>
              <a:rPr lang="tr-TR" sz="800" dirty="0" err="1">
                <a:solidFill>
                  <a:schemeClr val="bg1"/>
                </a:solidFill>
              </a:rPr>
              <a:t>division</a:t>
            </a:r>
            <a:endParaRPr lang="tr-TR" sz="800" dirty="0">
              <a:solidFill>
                <a:schemeClr val="bg1"/>
              </a:solidFill>
            </a:endParaRPr>
          </a:p>
        </p:txBody>
      </p:sp>
      <p:sp>
        <p:nvSpPr>
          <p:cNvPr id="6" name="Metin kutusu 5"/>
          <p:cNvSpPr txBox="1"/>
          <p:nvPr/>
        </p:nvSpPr>
        <p:spPr>
          <a:xfrm>
            <a:off x="6006518" y="2646775"/>
            <a:ext cx="796954" cy="338554"/>
          </a:xfrm>
          <a:prstGeom prst="rect">
            <a:avLst/>
          </a:prstGeom>
          <a:solidFill>
            <a:srgbClr val="63A537"/>
          </a:solidFill>
        </p:spPr>
        <p:txBody>
          <a:bodyPr wrap="square" rtlCol="0">
            <a:spAutoFit/>
          </a:bodyPr>
          <a:lstStyle/>
          <a:p>
            <a:pPr algn="ctr"/>
            <a:r>
              <a:rPr lang="tr-TR" sz="800" dirty="0" err="1">
                <a:solidFill>
                  <a:schemeClr val="bg1"/>
                </a:solidFill>
              </a:rPr>
              <a:t>Reproduction</a:t>
            </a:r>
            <a:r>
              <a:rPr lang="tr-TR" sz="800" dirty="0">
                <a:solidFill>
                  <a:schemeClr val="bg1"/>
                </a:solidFill>
              </a:rPr>
              <a:t> </a:t>
            </a:r>
            <a:r>
              <a:rPr lang="tr-TR" sz="800" dirty="0" err="1">
                <a:solidFill>
                  <a:schemeClr val="bg1"/>
                </a:solidFill>
              </a:rPr>
              <a:t>by</a:t>
            </a:r>
            <a:r>
              <a:rPr lang="tr-TR" sz="800" dirty="0">
                <a:solidFill>
                  <a:schemeClr val="bg1"/>
                </a:solidFill>
              </a:rPr>
              <a:t> </a:t>
            </a:r>
            <a:r>
              <a:rPr lang="tr-TR" sz="800" dirty="0" err="1">
                <a:solidFill>
                  <a:schemeClr val="bg1"/>
                </a:solidFill>
              </a:rPr>
              <a:t>budding</a:t>
            </a:r>
            <a:endParaRPr lang="tr-TR" sz="800" dirty="0">
              <a:solidFill>
                <a:schemeClr val="bg1"/>
              </a:solidFill>
            </a:endParaRPr>
          </a:p>
        </p:txBody>
      </p:sp>
      <p:sp>
        <p:nvSpPr>
          <p:cNvPr id="7" name="Metin kutusu 6"/>
          <p:cNvSpPr txBox="1"/>
          <p:nvPr/>
        </p:nvSpPr>
        <p:spPr>
          <a:xfrm>
            <a:off x="6828638" y="2585219"/>
            <a:ext cx="847288" cy="461665"/>
          </a:xfrm>
          <a:prstGeom prst="rect">
            <a:avLst/>
          </a:prstGeom>
          <a:solidFill>
            <a:srgbClr val="63A537"/>
          </a:solidFill>
        </p:spPr>
        <p:txBody>
          <a:bodyPr wrap="square" rtlCol="0">
            <a:spAutoFit/>
          </a:bodyPr>
          <a:lstStyle/>
          <a:p>
            <a:pPr algn="ctr"/>
            <a:r>
              <a:rPr lang="tr-TR" sz="800" dirty="0" err="1">
                <a:solidFill>
                  <a:schemeClr val="bg1"/>
                </a:solidFill>
              </a:rPr>
              <a:t>Reproduction</a:t>
            </a:r>
            <a:r>
              <a:rPr lang="tr-TR" sz="800" dirty="0">
                <a:solidFill>
                  <a:schemeClr val="bg1"/>
                </a:solidFill>
              </a:rPr>
              <a:t> </a:t>
            </a:r>
            <a:r>
              <a:rPr lang="tr-TR" sz="800" dirty="0" err="1">
                <a:solidFill>
                  <a:schemeClr val="bg1"/>
                </a:solidFill>
              </a:rPr>
              <a:t>by</a:t>
            </a:r>
            <a:r>
              <a:rPr lang="tr-TR" sz="800" dirty="0">
                <a:solidFill>
                  <a:schemeClr val="bg1"/>
                </a:solidFill>
              </a:rPr>
              <a:t> </a:t>
            </a:r>
            <a:r>
              <a:rPr lang="tr-TR" sz="800" dirty="0" err="1">
                <a:solidFill>
                  <a:schemeClr val="bg1"/>
                </a:solidFill>
              </a:rPr>
              <a:t>Regeneration</a:t>
            </a:r>
            <a:endParaRPr lang="tr-TR" sz="800" dirty="0">
              <a:solidFill>
                <a:schemeClr val="bg1"/>
              </a:solidFill>
            </a:endParaRPr>
          </a:p>
        </p:txBody>
      </p:sp>
      <p:sp>
        <p:nvSpPr>
          <p:cNvPr id="8" name="Metin kutusu 7"/>
          <p:cNvSpPr txBox="1"/>
          <p:nvPr/>
        </p:nvSpPr>
        <p:spPr>
          <a:xfrm>
            <a:off x="7692704" y="2646774"/>
            <a:ext cx="847288" cy="338554"/>
          </a:xfrm>
          <a:prstGeom prst="rect">
            <a:avLst/>
          </a:prstGeom>
          <a:solidFill>
            <a:srgbClr val="63A537"/>
          </a:solidFill>
        </p:spPr>
        <p:txBody>
          <a:bodyPr wrap="square" rtlCol="0">
            <a:spAutoFit/>
          </a:bodyPr>
          <a:lstStyle/>
          <a:p>
            <a:pPr algn="ctr"/>
            <a:r>
              <a:rPr lang="tr-TR" sz="800" dirty="0" err="1">
                <a:solidFill>
                  <a:schemeClr val="bg1"/>
                </a:solidFill>
              </a:rPr>
              <a:t>Vegetative</a:t>
            </a:r>
            <a:r>
              <a:rPr lang="tr-TR" sz="800" dirty="0">
                <a:solidFill>
                  <a:schemeClr val="bg1"/>
                </a:solidFill>
              </a:rPr>
              <a:t> </a:t>
            </a:r>
            <a:r>
              <a:rPr lang="tr-TR" sz="800" dirty="0" err="1">
                <a:solidFill>
                  <a:schemeClr val="bg1"/>
                </a:solidFill>
              </a:rPr>
              <a:t>Reproduction</a:t>
            </a:r>
            <a:endParaRPr lang="tr-TR" sz="800" dirty="0">
              <a:solidFill>
                <a:schemeClr val="bg1"/>
              </a:solidFill>
            </a:endParaRPr>
          </a:p>
        </p:txBody>
      </p:sp>
    </p:spTree>
    <p:extLst>
      <p:ext uri="{BB962C8B-B14F-4D97-AF65-F5344CB8AC3E}">
        <p14:creationId xmlns:p14="http://schemas.microsoft.com/office/powerpoint/2010/main" val="326725406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4" name="Content Placeholder 2">
            <a:extLst>
              <a:ext uri="{FF2B5EF4-FFF2-40B4-BE49-F238E27FC236}">
                <a16:creationId xmlns:a16="http://schemas.microsoft.com/office/drawing/2014/main" id="{E8AAD3FF-8A67-4E81-8B22-D8F99548E4A3}"/>
              </a:ext>
            </a:extLst>
          </p:cNvPr>
          <p:cNvSpPr txBox="1">
            <a:spLocks/>
          </p:cNvSpPr>
          <p:nvPr/>
        </p:nvSpPr>
        <p:spPr>
          <a:xfrm>
            <a:off x="4706225" y="901520"/>
            <a:ext cx="4228050"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Having established that sexual reproduction is widespread and possibly essential in animals, it is clear that the evolution of mating systems predated the evolutionary origin of animals, probably among ocean-swimming </a:t>
            </a:r>
            <a:r>
              <a:rPr lang="en-US" dirty="0" err="1"/>
              <a:t>protist</a:t>
            </a:r>
            <a:r>
              <a:rPr lang="en-US" dirty="0"/>
              <a:t> ancestors, where sperm first sought the egg to fertilize.</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a:t>This means that the use of chemical markers in mate-finding and competition between sperm is ancestral behavior.</a:t>
            </a:r>
            <a:endParaRPr lang="en-GB" dirty="0"/>
          </a:p>
        </p:txBody>
      </p:sp>
      <p:pic>
        <p:nvPicPr>
          <p:cNvPr id="2" name="Resim 1"/>
          <p:cNvPicPr>
            <a:picLocks noChangeAspect="1"/>
          </p:cNvPicPr>
          <p:nvPr/>
        </p:nvPicPr>
        <p:blipFill>
          <a:blip r:embed="rId3"/>
          <a:stretch>
            <a:fillRect/>
          </a:stretch>
        </p:blipFill>
        <p:spPr>
          <a:xfrm>
            <a:off x="1047008" y="901520"/>
            <a:ext cx="3323656" cy="3326531"/>
          </a:xfrm>
          <a:prstGeom prst="rect">
            <a:avLst/>
          </a:prstGeom>
          <a:effectLst>
            <a:softEdge rad="127000"/>
          </a:effectLst>
        </p:spPr>
      </p:pic>
    </p:spTree>
    <p:extLst>
      <p:ext uri="{BB962C8B-B14F-4D97-AF65-F5344CB8AC3E}">
        <p14:creationId xmlns:p14="http://schemas.microsoft.com/office/powerpoint/2010/main" val="160404420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0" y="0"/>
            <a:ext cx="2365695" cy="4060272"/>
          </a:xfrm>
          <a:prstGeom prst="rect">
            <a:avLst/>
          </a:prstGeom>
          <a:effectLst>
            <a:softEdge rad="127000"/>
          </a:effectLst>
        </p:spPr>
      </p:pic>
      <p:pic>
        <p:nvPicPr>
          <p:cNvPr id="4" name="Resim 3"/>
          <p:cNvPicPr>
            <a:picLocks noChangeAspect="1"/>
          </p:cNvPicPr>
          <p:nvPr/>
        </p:nvPicPr>
        <p:blipFill>
          <a:blip r:embed="rId4"/>
          <a:stretch>
            <a:fillRect/>
          </a:stretch>
        </p:blipFill>
        <p:spPr>
          <a:xfrm>
            <a:off x="6778305" y="1083228"/>
            <a:ext cx="2365695" cy="4060272"/>
          </a:xfrm>
          <a:prstGeom prst="rect">
            <a:avLst/>
          </a:prstGeom>
          <a:effectLst>
            <a:softEdge rad="127000"/>
          </a:effectLst>
        </p:spPr>
      </p:pic>
      <p:sp>
        <p:nvSpPr>
          <p:cNvPr id="7" name="Metin kutusu 6"/>
          <p:cNvSpPr txBox="1"/>
          <p:nvPr/>
        </p:nvSpPr>
        <p:spPr>
          <a:xfrm>
            <a:off x="2634142" y="1167172"/>
            <a:ext cx="3464654" cy="3323987"/>
          </a:xfrm>
          <a:prstGeom prst="rect">
            <a:avLst/>
          </a:prstGeom>
          <a:noFill/>
        </p:spPr>
        <p:txBody>
          <a:bodyPr wrap="square" rtlCol="0">
            <a:spAutoFit/>
          </a:bodyPr>
          <a:lstStyle/>
          <a:p>
            <a:pPr marL="285750" indent="-285750" algn="just">
              <a:buFont typeface="Arial" panose="020B0604020202020204" pitchFamily="34" charset="0"/>
              <a:buChar char="•"/>
            </a:pPr>
            <a:r>
              <a:rPr lang="en-US" dirty="0"/>
              <a:t>Female Mormon grasshoppers eat their </a:t>
            </a:r>
            <a:r>
              <a:rPr lang="en-US" dirty="0" err="1"/>
              <a:t>spermatophores</a:t>
            </a:r>
            <a:r>
              <a:rPr lang="en-US" dirty="0"/>
              <a:t>.</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err="1"/>
              <a:t>Spermatophores</a:t>
            </a:r>
            <a:r>
              <a:rPr lang="en-US" dirty="0"/>
              <a:t> are packets of sperm produced by many arthropod species.</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In the Mormon grasshopper example, the </a:t>
            </a:r>
            <a:r>
              <a:rPr lang="en-US" dirty="0" err="1"/>
              <a:t>spermatophore</a:t>
            </a:r>
            <a:r>
              <a:rPr lang="en-US" dirty="0"/>
              <a:t> is rich in nutrients and remains with the female after mating.</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Because making </a:t>
            </a:r>
            <a:r>
              <a:rPr lang="en-US" dirty="0" err="1"/>
              <a:t>spermatophores</a:t>
            </a:r>
            <a:r>
              <a:rPr lang="en-US" dirty="0"/>
              <a:t> in Mormon grasshoppers is costly, the male chooses his mate carefully.</a:t>
            </a:r>
            <a:endParaRPr lang="tr-TR" dirty="0"/>
          </a:p>
        </p:txBody>
      </p:sp>
    </p:spTree>
    <p:extLst>
      <p:ext uri="{BB962C8B-B14F-4D97-AF65-F5344CB8AC3E}">
        <p14:creationId xmlns:p14="http://schemas.microsoft.com/office/powerpoint/2010/main" val="20248119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Resim 2"/>
          <p:cNvPicPr>
            <a:picLocks noChangeAspect="1"/>
          </p:cNvPicPr>
          <p:nvPr/>
        </p:nvPicPr>
        <p:blipFill>
          <a:blip r:embed="rId3"/>
          <a:stretch>
            <a:fillRect/>
          </a:stretch>
        </p:blipFill>
        <p:spPr>
          <a:xfrm>
            <a:off x="1059376" y="902762"/>
            <a:ext cx="3311287" cy="3342067"/>
          </a:xfrm>
          <a:prstGeom prst="rect">
            <a:avLst/>
          </a:prstGeom>
          <a:effectLst>
            <a:softEdge rad="127000"/>
          </a:effectLst>
        </p:spPr>
      </p:pic>
      <p:sp>
        <p:nvSpPr>
          <p:cNvPr id="1615" name="Title 1">
            <a:extLst>
              <a:ext uri="{FF2B5EF4-FFF2-40B4-BE49-F238E27FC236}">
                <a16:creationId xmlns:a16="http://schemas.microsoft.com/office/drawing/2014/main" id="{F81404D6-60ED-4E5E-AE49-5F01FF6FAE5B}"/>
              </a:ext>
            </a:extLst>
          </p:cNvPr>
          <p:cNvSpPr>
            <a:spLocks noGrp="1"/>
          </p:cNvSpPr>
          <p:nvPr>
            <p:ph type="title"/>
          </p:nvPr>
        </p:nvSpPr>
        <p:spPr>
          <a:xfrm>
            <a:off x="5913086" y="901044"/>
            <a:ext cx="2450739" cy="572700"/>
          </a:xfrm>
        </p:spPr>
        <p:txBody>
          <a:bodyPr/>
          <a:lstStyle/>
          <a:p>
            <a:r>
              <a:rPr lang="en-GB" dirty="0"/>
              <a:t>COURTSHIP</a:t>
            </a:r>
          </a:p>
        </p:txBody>
      </p:sp>
      <p:sp>
        <p:nvSpPr>
          <p:cNvPr id="1616" name="Content Placeholder 2">
            <a:extLst>
              <a:ext uri="{FF2B5EF4-FFF2-40B4-BE49-F238E27FC236}">
                <a16:creationId xmlns:a16="http://schemas.microsoft.com/office/drawing/2014/main" id="{7B0A05F5-4755-40DC-AE38-CFECB4882DD8}"/>
              </a:ext>
            </a:extLst>
          </p:cNvPr>
          <p:cNvSpPr txBox="1">
            <a:spLocks/>
          </p:cNvSpPr>
          <p:nvPr/>
        </p:nvSpPr>
        <p:spPr>
          <a:xfrm>
            <a:off x="4792366" y="1591461"/>
            <a:ext cx="4118994" cy="3014459"/>
          </a:xfrm>
          <a:prstGeom prst="rect">
            <a:avLst/>
          </a:prstGeom>
          <a:noFill/>
          <a:ln>
            <a:noFill/>
          </a:ln>
        </p:spPr>
        <p:txBody>
          <a:bodyPr spcFirstLastPara="1" wrap="square" lIns="91425" tIns="91425" rIns="91425" bIns="91425" anchor="t" anchorCtr="0">
            <a:normAutofit fontScale="92500" lnSpcReduction="1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In most animals courtship precedes mating. Courtship is the exchange of information between a male and a female.</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a:t>Generally courtship includes signals that enable the male and female to ensure mating with the same type of animal.</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a:t>Courtship also contains signals that prevent related animals from mating.</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a:t>BEHAVIORAL ISOLATION*</a:t>
            </a:r>
            <a:endParaRPr lang="en-GB" dirty="0"/>
          </a:p>
        </p:txBody>
      </p:sp>
    </p:spTree>
    <p:extLst>
      <p:ext uri="{BB962C8B-B14F-4D97-AF65-F5344CB8AC3E}">
        <p14:creationId xmlns:p14="http://schemas.microsoft.com/office/powerpoint/2010/main" val="4286334186"/>
      </p:ext>
    </p:extLst>
  </p:cSld>
  <p:clrMapOvr>
    <a:masterClrMapping/>
  </p:clrMapOvr>
</p:sld>
</file>

<file path=ppt/theme/theme1.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37399</TotalTime>
  <Words>1406</Words>
  <Application>Microsoft Office PowerPoint</Application>
  <PresentationFormat>Ekran Gösterisi (16:9)</PresentationFormat>
  <Paragraphs>120</Paragraphs>
  <Slides>21</Slides>
  <Notes>20</Notes>
  <HiddenSlides>0</HiddenSlides>
  <MMClips>0</MMClips>
  <ScaleCrop>false</ScaleCrop>
  <HeadingPairs>
    <vt:vector size="6" baseType="variant">
      <vt:variant>
        <vt:lpstr>Kullanılan Yazı Tipleri</vt:lpstr>
      </vt:variant>
      <vt:variant>
        <vt:i4>4</vt:i4>
      </vt:variant>
      <vt:variant>
        <vt:lpstr>Tema</vt:lpstr>
      </vt:variant>
      <vt:variant>
        <vt:i4>1</vt:i4>
      </vt:variant>
      <vt:variant>
        <vt:lpstr>Slayt Başlıkları</vt:lpstr>
      </vt:variant>
      <vt:variant>
        <vt:i4>21</vt:i4>
      </vt:variant>
    </vt:vector>
  </HeadingPairs>
  <TitlesOfParts>
    <vt:vector size="26" baseType="lpstr">
      <vt:lpstr>Arial</vt:lpstr>
      <vt:lpstr>Livvic</vt:lpstr>
      <vt:lpstr>Pangolin</vt:lpstr>
      <vt:lpstr>Karla</vt:lpstr>
      <vt:lpstr>Doodle World Wildlife Day by Slidesgo</vt:lpstr>
      <vt:lpstr>Wild Animal Behaviors</vt:lpstr>
      <vt:lpstr>WILD ANIMALS MATING SYSTEMS</vt:lpstr>
      <vt:lpstr>Evolution of Sex</vt:lpstr>
      <vt:lpstr>PowerPoint Sunusu</vt:lpstr>
      <vt:lpstr>PowerPoint Sunusu</vt:lpstr>
      <vt:lpstr>PowerPoint Sunusu</vt:lpstr>
      <vt:lpstr>PowerPoint Sunusu</vt:lpstr>
      <vt:lpstr>PowerPoint Sunusu</vt:lpstr>
      <vt:lpstr>COURTSHIP</vt:lpstr>
      <vt:lpstr>PowerPoint Sunusu</vt:lpstr>
      <vt:lpstr>PowerPoint Sunusu</vt:lpstr>
      <vt:lpstr>PowerPoint Sunusu</vt:lpstr>
      <vt:lpstr>PowerPoint Sunusu</vt:lpstr>
      <vt:lpstr>PowerPoint Sunusu</vt:lpstr>
      <vt:lpstr>PowerPoint Sunusu</vt:lpstr>
      <vt:lpstr>MONOGAMY</vt:lpstr>
      <vt:lpstr>PowerPoint Sunusu</vt:lpstr>
      <vt:lpstr>Polygyny</vt:lpstr>
      <vt:lpstr>Lek</vt:lpstr>
      <vt:lpstr>Polyandry</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World Wildlife Day</dc:title>
  <dc:creator>Etkin</dc:creator>
  <cp:lastModifiedBy>nailmert bıçakcı</cp:lastModifiedBy>
  <cp:revision>187</cp:revision>
  <dcterms:modified xsi:type="dcterms:W3CDTF">2025-10-28T22:58:22Z</dcterms:modified>
</cp:coreProperties>
</file>