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00" r:id="rId2"/>
    <p:sldId id="281" r:id="rId3"/>
    <p:sldId id="282" r:id="rId4"/>
    <p:sldId id="326" r:id="rId5"/>
    <p:sldId id="283" r:id="rId6"/>
    <p:sldId id="327" r:id="rId7"/>
    <p:sldId id="284" r:id="rId8"/>
    <p:sldId id="285" r:id="rId9"/>
    <p:sldId id="328" r:id="rId10"/>
    <p:sldId id="286" r:id="rId11"/>
    <p:sldId id="287" r:id="rId12"/>
    <p:sldId id="288" r:id="rId13"/>
    <p:sldId id="329" r:id="rId14"/>
    <p:sldId id="289" r:id="rId15"/>
    <p:sldId id="290" r:id="rId16"/>
    <p:sldId id="330" r:id="rId17"/>
    <p:sldId id="291" r:id="rId18"/>
    <p:sldId id="322" r:id="rId19"/>
    <p:sldId id="323" r:id="rId20"/>
    <p:sldId id="325" r:id="rId21"/>
  </p:sldIdLst>
  <p:sldSz cx="9144000" cy="6858000" type="screen4x3"/>
  <p:notesSz cx="9947275"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C32"/>
    <a:srgbClr val="2A5A06"/>
    <a:srgbClr val="5D9401"/>
    <a:srgbClr val="FF9E1D"/>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90" autoAdjust="0"/>
    <p:restoredTop sz="94660"/>
  </p:normalViewPr>
  <p:slideViewPr>
    <p:cSldViewPr>
      <p:cViewPr varScale="1">
        <p:scale>
          <a:sx n="83" d="100"/>
          <a:sy n="83" d="100"/>
        </p:scale>
        <p:origin x="1614" y="60"/>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4310486" cy="34409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634487" y="1"/>
            <a:ext cx="4310486" cy="344091"/>
          </a:xfrm>
          <a:prstGeom prst="rect">
            <a:avLst/>
          </a:prstGeom>
        </p:spPr>
        <p:txBody>
          <a:bodyPr vert="horz" lIns="91440" tIns="45720" rIns="91440" bIns="45720" rtlCol="0"/>
          <a:lstStyle>
            <a:lvl1pPr algn="r">
              <a:defRPr sz="1200"/>
            </a:lvl1pPr>
          </a:lstStyle>
          <a:p>
            <a:fld id="{42F8E729-8786-4A65-A354-AECDFAF00659}" type="datetimeFigureOut">
              <a:rPr lang="tr-TR" smtClean="0"/>
              <a:t>18.12.2017</a:t>
            </a:fld>
            <a:endParaRPr lang="tr-TR"/>
          </a:p>
        </p:txBody>
      </p:sp>
      <p:sp>
        <p:nvSpPr>
          <p:cNvPr id="4" name="Altbilgi Yer Tutucusu 3"/>
          <p:cNvSpPr>
            <a:spLocks noGrp="1"/>
          </p:cNvSpPr>
          <p:nvPr>
            <p:ph type="ftr" sz="quarter" idx="2"/>
          </p:nvPr>
        </p:nvSpPr>
        <p:spPr>
          <a:xfrm>
            <a:off x="0" y="6513910"/>
            <a:ext cx="4310486" cy="34409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634487" y="6513910"/>
            <a:ext cx="4310486" cy="344090"/>
          </a:xfrm>
          <a:prstGeom prst="rect">
            <a:avLst/>
          </a:prstGeom>
        </p:spPr>
        <p:txBody>
          <a:bodyPr vert="horz" lIns="91440" tIns="45720" rIns="91440" bIns="45720" rtlCol="0" anchor="b"/>
          <a:lstStyle>
            <a:lvl1pPr algn="r">
              <a:defRPr sz="1200"/>
            </a:lvl1pPr>
          </a:lstStyle>
          <a:p>
            <a:fld id="{AEC4AB9D-4051-4B7F-B68A-76986FC5219B}" type="slidenum">
              <a:rPr lang="tr-TR" smtClean="0"/>
              <a:t>‹#›</a:t>
            </a:fld>
            <a:endParaRPr lang="tr-TR"/>
          </a:p>
        </p:txBody>
      </p:sp>
    </p:spTree>
    <p:extLst>
      <p:ext uri="{BB962C8B-B14F-4D97-AF65-F5344CB8AC3E}">
        <p14:creationId xmlns:p14="http://schemas.microsoft.com/office/powerpoint/2010/main" val="2925083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310063" cy="3444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634038" y="0"/>
            <a:ext cx="4311650" cy="344488"/>
          </a:xfrm>
          <a:prstGeom prst="rect">
            <a:avLst/>
          </a:prstGeom>
        </p:spPr>
        <p:txBody>
          <a:bodyPr vert="horz" lIns="91440" tIns="45720" rIns="91440" bIns="45720" rtlCol="0"/>
          <a:lstStyle>
            <a:lvl1pPr algn="r">
              <a:defRPr sz="1200"/>
            </a:lvl1pPr>
          </a:lstStyle>
          <a:p>
            <a:fld id="{1AC58518-7E00-4BF3-A001-91CCF82F54BB}" type="datetimeFigureOut">
              <a:rPr lang="tr-TR" smtClean="0"/>
              <a:t>18.12.2017</a:t>
            </a:fld>
            <a:endParaRPr lang="tr-TR"/>
          </a:p>
        </p:txBody>
      </p:sp>
      <p:sp>
        <p:nvSpPr>
          <p:cNvPr id="4" name="Slayt Görüntüsü Yer Tutucusu 3"/>
          <p:cNvSpPr>
            <a:spLocks noGrp="1" noRot="1" noChangeAspect="1"/>
          </p:cNvSpPr>
          <p:nvPr>
            <p:ph type="sldImg" idx="2"/>
          </p:nvPr>
        </p:nvSpPr>
        <p:spPr>
          <a:xfrm>
            <a:off x="3430588" y="857250"/>
            <a:ext cx="3086100" cy="23145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95363" y="3300413"/>
            <a:ext cx="7956550" cy="2700337"/>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6513513"/>
            <a:ext cx="4310063" cy="3444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634038" y="6513513"/>
            <a:ext cx="4311650" cy="344487"/>
          </a:xfrm>
          <a:prstGeom prst="rect">
            <a:avLst/>
          </a:prstGeom>
        </p:spPr>
        <p:txBody>
          <a:bodyPr vert="horz" lIns="91440" tIns="45720" rIns="91440" bIns="45720" rtlCol="0" anchor="b"/>
          <a:lstStyle>
            <a:lvl1pPr algn="r">
              <a:defRPr sz="1200"/>
            </a:lvl1pPr>
          </a:lstStyle>
          <a:p>
            <a:fld id="{34230C23-6196-4F7C-9E20-2E539059B831}" type="slidenum">
              <a:rPr lang="tr-TR" smtClean="0"/>
              <a:t>‹#›</a:t>
            </a:fld>
            <a:endParaRPr lang="tr-TR"/>
          </a:p>
        </p:txBody>
      </p:sp>
    </p:spTree>
    <p:extLst>
      <p:ext uri="{BB962C8B-B14F-4D97-AF65-F5344CB8AC3E}">
        <p14:creationId xmlns:p14="http://schemas.microsoft.com/office/powerpoint/2010/main" val="1043315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5195" y="4650640"/>
            <a:ext cx="7329840" cy="859205"/>
          </a:xfrm>
          <a:effectLst/>
        </p:spPr>
        <p:txBody>
          <a:bodyPr>
            <a:normAutofit/>
          </a:bodyPr>
          <a:lstStyle>
            <a:lvl1pPr algn="l">
              <a:defRPr sz="3600">
                <a:solidFill>
                  <a:srgbClr val="2A5A0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65195" y="5566870"/>
            <a:ext cx="7329840" cy="458115"/>
          </a:xfrm>
        </p:spPr>
        <p:txBody>
          <a:bodyPr>
            <a:normAutofit/>
          </a:bodyPr>
          <a:lstStyle>
            <a:lvl1pPr marL="0" indent="0" algn="l">
              <a:buNone/>
              <a:defRPr sz="2800">
                <a:solidFill>
                  <a:srgbClr val="7ABC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458115"/>
          </a:xfrm>
        </p:spPr>
        <p:txBody>
          <a:bodyPr>
            <a:normAutofit/>
          </a:bodyPr>
          <a:lstStyle>
            <a:lvl1pPr algn="l">
              <a:defRPr sz="3600">
                <a:solidFill>
                  <a:srgbClr val="2A5A06"/>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2054655"/>
            <a:ext cx="8229600" cy="3918803"/>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6014" y="374900"/>
            <a:ext cx="6558080" cy="763525"/>
          </a:xfrm>
        </p:spPr>
        <p:txBody>
          <a:bodyPr>
            <a:normAutofit/>
          </a:bodyPr>
          <a:lstStyle>
            <a:lvl1pPr algn="l">
              <a:defRPr sz="3600">
                <a:solidFill>
                  <a:srgbClr val="7ABC3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76015" y="1291130"/>
            <a:ext cx="6558080" cy="4275740"/>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229600" cy="532180"/>
          </a:xfrm>
        </p:spPr>
        <p:txBody>
          <a:bodyPr>
            <a:normAutofit/>
          </a:bodyPr>
          <a:lstStyle>
            <a:lvl1pPr algn="l">
              <a:defRPr sz="3600">
                <a:solidFill>
                  <a:schemeClr val="accent3">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882907"/>
            <a:ext cx="4040188" cy="639762"/>
          </a:xfrm>
        </p:spPr>
        <p:txBody>
          <a:bodyPr anchor="b"/>
          <a:lstStyle>
            <a:lvl1pPr marL="0" indent="0">
              <a:buNone/>
              <a:defRPr sz="2400" b="1">
                <a:solidFill>
                  <a:srgbClr val="7ABC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512770"/>
            <a:ext cx="4040188" cy="3035058"/>
          </a:xfrm>
        </p:spPr>
        <p:txBody>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882907"/>
            <a:ext cx="4041775" cy="639762"/>
          </a:xfrm>
        </p:spPr>
        <p:txBody>
          <a:bodyPr anchor="b"/>
          <a:lstStyle>
            <a:lvl1pPr marL="0" indent="0">
              <a:buNone/>
              <a:defRPr sz="2400" b="1">
                <a:solidFill>
                  <a:srgbClr val="7ABC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512770"/>
            <a:ext cx="4041775" cy="3035058"/>
          </a:xfrm>
        </p:spPr>
        <p:txBody>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12/18/2017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12/18/2017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12/18/2017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ab.gov.tr/index.php?p=45636&amp;l=1" TargetMode="External"/><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8964" y="1749245"/>
            <a:ext cx="8093365" cy="4581150"/>
          </a:xfrm>
        </p:spPr>
        <p:txBody>
          <a:bodyPr>
            <a:noAutofit/>
          </a:bodyPr>
          <a:lstStyle/>
          <a:p>
            <a:pPr algn="just">
              <a:buNone/>
            </a:pPr>
            <a:r>
              <a:rPr lang="tr-TR" altLang="tr-TR" sz="1600" b="1" u="sng" dirty="0" smtClean="0">
                <a:cs typeface="Times New Roman" panose="02020603050405020304" pitchFamily="18" charset="0"/>
              </a:rPr>
              <a:t>1950 : </a:t>
            </a:r>
            <a:r>
              <a:rPr lang="tr-TR" altLang="tr-TR" sz="1600" b="1" dirty="0" err="1" smtClean="0">
                <a:solidFill>
                  <a:schemeClr val="tx1"/>
                </a:solidFill>
                <a:cs typeface="Times New Roman" panose="02020603050405020304" pitchFamily="18" charset="0"/>
              </a:rPr>
              <a:t>Schuman</a:t>
            </a:r>
            <a:r>
              <a:rPr lang="tr-TR" altLang="tr-TR" sz="1600" b="1" dirty="0" smtClean="0">
                <a:solidFill>
                  <a:schemeClr val="tx1"/>
                </a:solidFill>
                <a:cs typeface="Times New Roman" panose="02020603050405020304" pitchFamily="18" charset="0"/>
              </a:rPr>
              <a:t> Planı</a:t>
            </a:r>
            <a:endParaRPr lang="tr-TR" altLang="tr-TR" sz="1600" b="1" dirty="0" smtClean="0">
              <a:cs typeface="Times New Roman" panose="02020603050405020304" pitchFamily="18" charset="0"/>
            </a:endParaRPr>
          </a:p>
          <a:p>
            <a:pPr algn="just">
              <a:buNone/>
            </a:pPr>
            <a:r>
              <a:rPr lang="tr-TR" altLang="tr-TR" sz="1600" b="1" u="sng" dirty="0" smtClean="0">
                <a:cs typeface="Times New Roman" panose="02020603050405020304" pitchFamily="18" charset="0"/>
              </a:rPr>
              <a:t>1951 : </a:t>
            </a:r>
            <a:r>
              <a:rPr lang="tr-TR" altLang="tr-TR" sz="1600" b="1" dirty="0" smtClean="0">
                <a:solidFill>
                  <a:schemeClr val="tx1"/>
                </a:solidFill>
                <a:cs typeface="Times New Roman" panose="02020603050405020304" pitchFamily="18" charset="0"/>
              </a:rPr>
              <a:t>AKÇT</a:t>
            </a:r>
            <a:endParaRPr lang="tr-TR" altLang="tr-TR" sz="1600" b="1" u="sng" dirty="0" smtClean="0">
              <a:solidFill>
                <a:schemeClr val="tx1"/>
              </a:solidFill>
              <a:cs typeface="Times New Roman" panose="02020603050405020304" pitchFamily="18" charset="0"/>
            </a:endParaRPr>
          </a:p>
          <a:p>
            <a:pPr algn="just">
              <a:buNone/>
            </a:pPr>
            <a:r>
              <a:rPr lang="tr-TR" altLang="tr-TR" sz="1600" b="1" u="sng" dirty="0" smtClean="0">
                <a:cs typeface="Times New Roman" panose="02020603050405020304" pitchFamily="18" charset="0"/>
              </a:rPr>
              <a:t>1957 : </a:t>
            </a:r>
            <a:r>
              <a:rPr lang="tr-TR" altLang="tr-TR" sz="1600" b="1" dirty="0" smtClean="0">
                <a:solidFill>
                  <a:schemeClr val="tx1"/>
                </a:solidFill>
                <a:cs typeface="Times New Roman" panose="02020603050405020304" pitchFamily="18" charset="0"/>
              </a:rPr>
              <a:t>ROMA </a:t>
            </a:r>
            <a:r>
              <a:rPr lang="tr-TR" altLang="tr-TR" sz="1600" b="1" dirty="0" smtClean="0">
                <a:solidFill>
                  <a:schemeClr val="tx1"/>
                </a:solidFill>
                <a:cs typeface="Times New Roman" panose="02020603050405020304" pitchFamily="18" charset="0"/>
                <a:sym typeface="Wingdings" panose="05000000000000000000" pitchFamily="2" charset="2"/>
              </a:rPr>
              <a:t> AET</a:t>
            </a:r>
          </a:p>
          <a:p>
            <a:pPr algn="just">
              <a:buNone/>
            </a:pPr>
            <a:r>
              <a:rPr lang="tr-TR" altLang="tr-TR" sz="1600" b="1" dirty="0" smtClean="0">
                <a:solidFill>
                  <a:schemeClr val="tx1"/>
                </a:solidFill>
                <a:cs typeface="Times New Roman" panose="02020603050405020304" pitchFamily="18" charset="0"/>
                <a:sym typeface="Wingdings" panose="05000000000000000000" pitchFamily="2" charset="2"/>
              </a:rPr>
              <a:t>                          EUROTOM           1965 Füzyon Avrupa Topluluğu</a:t>
            </a:r>
            <a:endParaRPr lang="tr-TR" altLang="tr-TR" sz="1600" b="1" dirty="0" smtClean="0">
              <a:solidFill>
                <a:schemeClr val="tx1"/>
              </a:solidFill>
              <a:cs typeface="Times New Roman" panose="02020603050405020304" pitchFamily="18" charset="0"/>
            </a:endParaRPr>
          </a:p>
          <a:p>
            <a:pPr algn="just">
              <a:buNone/>
            </a:pPr>
            <a:r>
              <a:rPr lang="tr-TR" altLang="tr-TR" sz="1600" b="1" u="sng" dirty="0" smtClean="0">
                <a:cs typeface="Times New Roman" panose="02020603050405020304" pitchFamily="18" charset="0"/>
              </a:rPr>
              <a:t>1993 : </a:t>
            </a:r>
            <a:r>
              <a:rPr lang="tr-TR" altLang="tr-TR" sz="1600" b="1" dirty="0" err="1" smtClean="0">
                <a:solidFill>
                  <a:schemeClr val="tx1"/>
                </a:solidFill>
                <a:cs typeface="Times New Roman" panose="02020603050405020304" pitchFamily="18" charset="0"/>
              </a:rPr>
              <a:t>Maastritcht</a:t>
            </a:r>
            <a:r>
              <a:rPr lang="tr-TR" altLang="tr-TR" sz="1600" b="1" dirty="0" smtClean="0">
                <a:solidFill>
                  <a:schemeClr val="tx1"/>
                </a:solidFill>
                <a:cs typeface="Times New Roman" panose="02020603050405020304" pitchFamily="18" charset="0"/>
              </a:rPr>
              <a:t> Avrupa Birliği</a:t>
            </a:r>
          </a:p>
          <a:p>
            <a:pPr algn="just">
              <a:buNone/>
            </a:pPr>
            <a:r>
              <a:rPr lang="tr-TR" altLang="tr-TR" sz="1600" b="1" u="sng" dirty="0" smtClean="0">
                <a:cs typeface="Times New Roman" panose="02020603050405020304" pitchFamily="18" charset="0"/>
              </a:rPr>
              <a:t>BİRİNCİ </a:t>
            </a:r>
            <a:r>
              <a:rPr lang="tr-TR" altLang="tr-TR" sz="1600" b="1" u="sng" dirty="0">
                <a:cs typeface="Times New Roman" panose="02020603050405020304" pitchFamily="18" charset="0"/>
              </a:rPr>
              <a:t>DALGA </a:t>
            </a:r>
            <a:r>
              <a:rPr lang="tr-TR" altLang="tr-TR" sz="1600" b="1" dirty="0">
                <a:cs typeface="Times New Roman" panose="02020603050405020304" pitchFamily="18" charset="0"/>
              </a:rPr>
              <a:t>: </a:t>
            </a:r>
            <a:r>
              <a:rPr lang="tr-TR" altLang="tr-TR" sz="1600" b="1" dirty="0">
                <a:solidFill>
                  <a:schemeClr val="tx1"/>
                </a:solidFill>
                <a:cs typeface="Times New Roman" panose="02020603050405020304" pitchFamily="18" charset="0"/>
              </a:rPr>
              <a:t>İNGİLTERE, İRLANDA,  DANİMARKA (1973)</a:t>
            </a:r>
          </a:p>
          <a:p>
            <a:pPr algn="just">
              <a:buNone/>
            </a:pPr>
            <a:r>
              <a:rPr lang="tr-TR" altLang="tr-TR" sz="1600" b="1" u="sng" dirty="0">
                <a:cs typeface="Times New Roman" panose="02020603050405020304" pitchFamily="18" charset="0"/>
              </a:rPr>
              <a:t>İKİNCİ DALGA </a:t>
            </a:r>
            <a:r>
              <a:rPr lang="tr-TR" altLang="tr-TR" sz="1600" b="1" dirty="0">
                <a:cs typeface="Times New Roman" panose="02020603050405020304" pitchFamily="18" charset="0"/>
              </a:rPr>
              <a:t>: </a:t>
            </a:r>
            <a:r>
              <a:rPr lang="tr-TR" altLang="tr-TR" sz="1600" b="1" dirty="0">
                <a:solidFill>
                  <a:schemeClr val="tx1"/>
                </a:solidFill>
                <a:cs typeface="Times New Roman" panose="02020603050405020304" pitchFamily="18" charset="0"/>
              </a:rPr>
              <a:t>YUNANİSTAN (1981)</a:t>
            </a:r>
            <a:r>
              <a:rPr lang="tr-TR" altLang="tr-TR" sz="1600" b="1" dirty="0">
                <a:cs typeface="Times New Roman" panose="02020603050405020304" pitchFamily="18" charset="0"/>
              </a:rPr>
              <a:t> </a:t>
            </a:r>
          </a:p>
          <a:p>
            <a:pPr algn="just">
              <a:buNone/>
            </a:pPr>
            <a:r>
              <a:rPr lang="tr-TR" altLang="tr-TR" sz="1600" b="1" u="sng" dirty="0">
                <a:cs typeface="Times New Roman" panose="02020603050405020304" pitchFamily="18" charset="0"/>
              </a:rPr>
              <a:t>ÜÇÜNCÜ DALGA: </a:t>
            </a:r>
            <a:r>
              <a:rPr lang="tr-TR" altLang="tr-TR" sz="1600" b="1" dirty="0">
                <a:solidFill>
                  <a:schemeClr val="tx1"/>
                </a:solidFill>
                <a:cs typeface="Times New Roman" panose="02020603050405020304" pitchFamily="18" charset="0"/>
              </a:rPr>
              <a:t>İSPANYA, PORTEKİZ (1986)</a:t>
            </a:r>
          </a:p>
          <a:p>
            <a:pPr algn="just">
              <a:buNone/>
            </a:pPr>
            <a:r>
              <a:rPr lang="tr-TR" altLang="tr-TR" sz="1600" b="1" u="sng" dirty="0">
                <a:cs typeface="Times New Roman" panose="02020603050405020304" pitchFamily="18" charset="0"/>
              </a:rPr>
              <a:t>DÖRDÜNCÜ DALGA </a:t>
            </a:r>
            <a:r>
              <a:rPr lang="tr-TR" altLang="tr-TR" sz="1600" b="1" dirty="0">
                <a:cs typeface="Times New Roman" panose="02020603050405020304" pitchFamily="18" charset="0"/>
              </a:rPr>
              <a:t>: </a:t>
            </a:r>
            <a:r>
              <a:rPr lang="tr-TR" altLang="tr-TR" sz="1600" b="1" dirty="0">
                <a:solidFill>
                  <a:schemeClr val="tx1"/>
                </a:solidFill>
                <a:cs typeface="Times New Roman" panose="02020603050405020304" pitchFamily="18" charset="0"/>
              </a:rPr>
              <a:t>AVUSTURYA, İSVEÇ, FİNLANDİYA (1995)</a:t>
            </a:r>
          </a:p>
          <a:p>
            <a:pPr algn="just">
              <a:buNone/>
            </a:pPr>
            <a:endParaRPr lang="tr-TR" altLang="tr-TR" sz="1600" b="1" dirty="0">
              <a:cs typeface="Times New Roman" panose="02020603050405020304" pitchFamily="18" charset="0"/>
            </a:endParaRPr>
          </a:p>
          <a:p>
            <a:pPr>
              <a:buNone/>
            </a:pPr>
            <a:r>
              <a:rPr lang="tr-TR" altLang="tr-TR" sz="1600" b="1" u="sng" dirty="0">
                <a:cs typeface="Times New Roman" panose="02020603050405020304" pitchFamily="18" charset="0"/>
              </a:rPr>
              <a:t>BEŞİNCİ DALGA: </a:t>
            </a:r>
            <a:r>
              <a:rPr lang="tr-TR" altLang="tr-TR" sz="1600" b="1" dirty="0">
                <a:solidFill>
                  <a:schemeClr val="tx1"/>
                </a:solidFill>
                <a:cs typeface="Times New Roman" panose="02020603050405020304" pitchFamily="18" charset="0"/>
              </a:rPr>
              <a:t>ESTONYA, LETONYA, LİTVANYA, POLONYA, MACARİSTAN, ÇEK CUMHURİYETİ, SLOVENYA, SLOVAKYA, MALTA, KIBRIS R.K. (2004)</a:t>
            </a:r>
          </a:p>
          <a:p>
            <a:pPr>
              <a:buNone/>
            </a:pPr>
            <a:endParaRPr lang="tr-TR" altLang="tr-TR" sz="1600" b="1" dirty="0">
              <a:cs typeface="Times New Roman" panose="02020603050405020304" pitchFamily="18" charset="0"/>
            </a:endParaRPr>
          </a:p>
          <a:p>
            <a:pPr>
              <a:buNone/>
            </a:pPr>
            <a:r>
              <a:rPr lang="tr-TR" altLang="tr-TR" sz="1600" b="1" u="sng" dirty="0">
                <a:cs typeface="Times New Roman" panose="02020603050405020304" pitchFamily="18" charset="0"/>
              </a:rPr>
              <a:t>ALTINCI DALGA</a:t>
            </a:r>
            <a:r>
              <a:rPr lang="tr-TR" altLang="tr-TR" sz="1600" b="1" u="sng" dirty="0" smtClean="0">
                <a:cs typeface="Times New Roman" panose="02020603050405020304" pitchFamily="18" charset="0"/>
              </a:rPr>
              <a:t>:</a:t>
            </a:r>
            <a:r>
              <a:rPr lang="tr-TR" altLang="tr-TR" sz="1600" b="1" dirty="0" smtClean="0">
                <a:cs typeface="Times New Roman" panose="02020603050405020304" pitchFamily="18" charset="0"/>
              </a:rPr>
              <a:t> </a:t>
            </a:r>
            <a:r>
              <a:rPr lang="tr-TR" altLang="tr-TR" sz="1600" b="1" dirty="0" smtClean="0">
                <a:solidFill>
                  <a:schemeClr val="tx1"/>
                </a:solidFill>
                <a:cs typeface="Times New Roman" panose="02020603050405020304" pitchFamily="18" charset="0"/>
              </a:rPr>
              <a:t>BULGARİSTAN</a:t>
            </a:r>
            <a:r>
              <a:rPr lang="tr-TR" altLang="tr-TR" sz="1600" b="1" dirty="0">
                <a:solidFill>
                  <a:schemeClr val="tx1"/>
                </a:solidFill>
                <a:cs typeface="Times New Roman" panose="02020603050405020304" pitchFamily="18" charset="0"/>
              </a:rPr>
              <a:t>, ROMANYA (2007</a:t>
            </a:r>
            <a:r>
              <a:rPr lang="tr-TR" altLang="tr-TR" sz="1600" b="1" dirty="0" smtClean="0">
                <a:solidFill>
                  <a:schemeClr val="tx1"/>
                </a:solidFill>
                <a:cs typeface="Times New Roman" panose="02020603050405020304" pitchFamily="18" charset="0"/>
              </a:rPr>
              <a:t>)</a:t>
            </a:r>
          </a:p>
          <a:p>
            <a:pPr>
              <a:buNone/>
            </a:pPr>
            <a:r>
              <a:rPr lang="tr-TR" altLang="tr-TR" sz="1600" b="1" u="sng" dirty="0" smtClean="0">
                <a:cs typeface="Times New Roman" panose="02020603050405020304" pitchFamily="18" charset="0"/>
              </a:rPr>
              <a:t>7. DALGA:</a:t>
            </a:r>
            <a:r>
              <a:rPr lang="tr-TR" altLang="tr-TR" sz="1600" b="1" dirty="0" smtClean="0">
                <a:cs typeface="Times New Roman" panose="02020603050405020304" pitchFamily="18" charset="0"/>
              </a:rPr>
              <a:t> </a:t>
            </a:r>
            <a:r>
              <a:rPr lang="tr-TR" altLang="tr-TR" sz="1600" b="1" dirty="0" smtClean="0">
                <a:solidFill>
                  <a:schemeClr val="tx1"/>
                </a:solidFill>
                <a:cs typeface="Times New Roman" panose="02020603050405020304" pitchFamily="18" charset="0"/>
              </a:rPr>
              <a:t>Hırvatistan (2013)</a:t>
            </a:r>
          </a:p>
          <a:p>
            <a:pPr>
              <a:buNone/>
            </a:pPr>
            <a:r>
              <a:rPr lang="tr-TR" altLang="tr-TR" sz="1600" b="1" dirty="0" smtClean="0">
                <a:solidFill>
                  <a:schemeClr val="tx1"/>
                </a:solidFill>
                <a:cs typeface="Times New Roman" panose="02020603050405020304" pitchFamily="18" charset="0"/>
              </a:rPr>
              <a:t>BREXİT (2016)</a:t>
            </a:r>
            <a:endParaRPr lang="tr-TR" altLang="tr-TR" sz="1600" b="1" dirty="0">
              <a:solidFill>
                <a:schemeClr val="tx1"/>
              </a:solidFill>
              <a:cs typeface="Times New Roman" panose="02020603050405020304" pitchFamily="18" charset="0"/>
            </a:endParaRPr>
          </a:p>
          <a:p>
            <a:pPr>
              <a:buNone/>
            </a:pPr>
            <a:endParaRPr lang="tr-TR" altLang="tr-TR" sz="1600" dirty="0">
              <a:cs typeface="Times New Roman" panose="02020603050405020304" pitchFamily="18" charset="0"/>
            </a:endParaRPr>
          </a:p>
          <a:p>
            <a:pPr marL="0" indent="0">
              <a:buNone/>
            </a:pPr>
            <a:endParaRPr lang="tr-TR" sz="1600" dirty="0"/>
          </a:p>
        </p:txBody>
      </p:sp>
      <p:sp>
        <p:nvSpPr>
          <p:cNvPr id="4" name="Metin kutusu 3"/>
          <p:cNvSpPr txBox="1"/>
          <p:nvPr/>
        </p:nvSpPr>
        <p:spPr>
          <a:xfrm>
            <a:off x="1212490" y="1291130"/>
            <a:ext cx="5497380" cy="461665"/>
          </a:xfrm>
          <a:prstGeom prst="rect">
            <a:avLst/>
          </a:prstGeom>
          <a:noFill/>
        </p:spPr>
        <p:txBody>
          <a:bodyPr wrap="square" rtlCol="0">
            <a:spAutoFit/>
          </a:bodyPr>
          <a:lstStyle/>
          <a:p>
            <a:pPr algn="ctr"/>
            <a:r>
              <a:rPr lang="tr-TR" sz="2400" b="1" dirty="0" smtClean="0"/>
              <a:t>AB Tarihçe ÖZET</a:t>
            </a:r>
            <a:endParaRPr lang="tr-TR" sz="2400" b="1" dirty="0"/>
          </a:p>
        </p:txBody>
      </p:sp>
      <p:sp>
        <p:nvSpPr>
          <p:cNvPr id="5" name="Dikdörtgen 4"/>
          <p:cNvSpPr/>
          <p:nvPr/>
        </p:nvSpPr>
        <p:spPr>
          <a:xfrm>
            <a:off x="7938830" y="6388648"/>
            <a:ext cx="1205170" cy="458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ağ Ayraç 1"/>
          <p:cNvSpPr/>
          <p:nvPr/>
        </p:nvSpPr>
        <p:spPr>
          <a:xfrm>
            <a:off x="2892246" y="2360066"/>
            <a:ext cx="305410" cy="61082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4173223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1670" y="527605"/>
            <a:ext cx="3512216" cy="763525"/>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tr-TR" dirty="0">
                <a:solidFill>
                  <a:srgbClr val="444444"/>
                </a:solidFill>
                <a:latin typeface="Open Sans"/>
              </a:rPr>
              <a:t>Avrupa </a:t>
            </a:r>
            <a:r>
              <a:rPr lang="tr-TR" dirty="0" err="1" smtClean="0">
                <a:solidFill>
                  <a:srgbClr val="444444"/>
                </a:solidFill>
                <a:latin typeface="Open Sans"/>
              </a:rPr>
              <a:t>Sayıştayı</a:t>
            </a:r>
            <a:endParaRPr lang="tr-TR" dirty="0"/>
          </a:p>
        </p:txBody>
      </p:sp>
      <p:sp>
        <p:nvSpPr>
          <p:cNvPr id="3" name="İçerik Yer Tutucusu 2"/>
          <p:cNvSpPr>
            <a:spLocks noGrp="1"/>
          </p:cNvSpPr>
          <p:nvPr>
            <p:ph idx="1"/>
          </p:nvPr>
        </p:nvSpPr>
        <p:spPr>
          <a:xfrm>
            <a:off x="206301" y="2582260"/>
            <a:ext cx="8794144" cy="4275740"/>
          </a:xfrm>
        </p:spPr>
        <p:txBody>
          <a:bodyPr>
            <a:normAutofit fontScale="92500" lnSpcReduction="10000"/>
          </a:bodyPr>
          <a:lstStyle/>
          <a:p>
            <a:pPr marL="0" indent="0" fontAlgn="base">
              <a:buNone/>
            </a:pPr>
            <a:r>
              <a:rPr lang="tr-TR" dirty="0" smtClean="0"/>
              <a:t>	Avrupa </a:t>
            </a:r>
            <a:r>
              <a:rPr lang="tr-TR" dirty="0" err="1"/>
              <a:t>Sayıştayı</a:t>
            </a:r>
            <a:r>
              <a:rPr lang="tr-TR" dirty="0"/>
              <a:t>, </a:t>
            </a:r>
            <a:r>
              <a:rPr lang="tr-TR" dirty="0">
                <a:solidFill>
                  <a:srgbClr val="FF0000"/>
                </a:solidFill>
              </a:rPr>
              <a:t>Birliğin tüm gelir ve giderlerini inceler, işlemlerinin hukuka ve usule uygunluğunu temin eder. </a:t>
            </a:r>
            <a:r>
              <a:rPr lang="tr-TR" dirty="0"/>
              <a:t>Sayıştay denetimi, gelir ve giderlerin hukuka uygunluğu ile düzenliliğini ve iyi bir mali idareyi sağlamaya yöneliktir.</a:t>
            </a:r>
          </a:p>
          <a:p>
            <a:pPr marL="0" indent="0" fontAlgn="base">
              <a:buNone/>
            </a:pPr>
            <a:r>
              <a:rPr lang="tr-TR" dirty="0" smtClean="0"/>
              <a:t>	Avrupa </a:t>
            </a:r>
            <a:r>
              <a:rPr lang="tr-TR" dirty="0" err="1"/>
              <a:t>Sayıştayı</a:t>
            </a:r>
            <a:r>
              <a:rPr lang="tr-TR" dirty="0"/>
              <a:t> her bir üye devletten birer üye olmak üzere 28 üyeden oluşmaktadır. Üyeler, Konsey tarafından Parlamento'ya danışıldıktan sonra, 6 yıllık bir süre için tayin edilir. Bu üyeler, kendi ülkelerinde denetim kurumlarında çalışan veya çalışmış ve bu görev için özel niteliğe sahip kişilerin arasından seçilir. Sayıştay üyelerinin bağımsızlığı ve tarafsızlığı güvence altına alınmıştır.</a:t>
            </a:r>
          </a:p>
          <a:p>
            <a:pPr marL="0" indent="0">
              <a:buNone/>
            </a:pPr>
            <a:endParaRPr lang="tr-TR" dirty="0"/>
          </a:p>
        </p:txBody>
      </p:sp>
      <p:pic>
        <p:nvPicPr>
          <p:cNvPr id="5122" name="Picture 2" descr="Avrupa Sayıştay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7380" y="-1"/>
            <a:ext cx="3655770" cy="2360065"/>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7938830" y="6388648"/>
            <a:ext cx="1205170" cy="458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48401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10144" y="0"/>
            <a:ext cx="4733856" cy="763525"/>
          </a:xfrm>
        </p:spPr>
        <p:style>
          <a:lnRef idx="2">
            <a:schemeClr val="accent3"/>
          </a:lnRef>
          <a:fillRef idx="1">
            <a:schemeClr val="lt1"/>
          </a:fillRef>
          <a:effectRef idx="0">
            <a:schemeClr val="accent3"/>
          </a:effectRef>
          <a:fontRef idx="minor">
            <a:schemeClr val="dk1"/>
          </a:fontRef>
        </p:style>
        <p:txBody>
          <a:bodyPr>
            <a:normAutofit/>
          </a:bodyPr>
          <a:lstStyle/>
          <a:p>
            <a:r>
              <a:rPr lang="tr-TR" dirty="0"/>
              <a:t>Avrupa Merkez </a:t>
            </a:r>
            <a:r>
              <a:rPr lang="tr-TR" dirty="0" smtClean="0"/>
              <a:t>Bankası</a:t>
            </a:r>
            <a:endParaRPr lang="tr-TR" dirty="0"/>
          </a:p>
        </p:txBody>
      </p:sp>
      <p:sp>
        <p:nvSpPr>
          <p:cNvPr id="3" name="İçerik Yer Tutucusu 2"/>
          <p:cNvSpPr>
            <a:spLocks noGrp="1"/>
          </p:cNvSpPr>
          <p:nvPr>
            <p:ph idx="1"/>
          </p:nvPr>
        </p:nvSpPr>
        <p:spPr>
          <a:xfrm>
            <a:off x="291226" y="2207360"/>
            <a:ext cx="8556514" cy="4275740"/>
          </a:xfrm>
        </p:spPr>
        <p:txBody>
          <a:bodyPr>
            <a:normAutofit fontScale="85000" lnSpcReduction="20000"/>
          </a:bodyPr>
          <a:lstStyle/>
          <a:p>
            <a:pPr marL="0" indent="0" fontAlgn="base">
              <a:buNone/>
            </a:pPr>
            <a:r>
              <a:rPr lang="tr-TR" dirty="0" smtClean="0"/>
              <a:t>	</a:t>
            </a:r>
            <a:r>
              <a:rPr lang="tr-TR" dirty="0" smtClean="0">
                <a:solidFill>
                  <a:srgbClr val="FF0000"/>
                </a:solidFill>
              </a:rPr>
              <a:t>Avrupa </a:t>
            </a:r>
            <a:r>
              <a:rPr lang="tr-TR" dirty="0">
                <a:solidFill>
                  <a:srgbClr val="FF0000"/>
                </a:solidFill>
              </a:rPr>
              <a:t>Merkez Bankası tüzel kişiliğe sahip bağımsız bir AB organıdır. Görevi, para birimi olarak </a:t>
            </a:r>
            <a:r>
              <a:rPr lang="tr-TR" dirty="0" err="1">
                <a:solidFill>
                  <a:srgbClr val="FF0000"/>
                </a:solidFill>
              </a:rPr>
              <a:t>Avro'yu</a:t>
            </a:r>
            <a:r>
              <a:rPr lang="tr-TR" dirty="0">
                <a:solidFill>
                  <a:srgbClr val="FF0000"/>
                </a:solidFill>
              </a:rPr>
              <a:t> kullanan AB üyesi ülkelerden oluşan Avro bölgesinde fiyat istikrarını sağlamaktır</a:t>
            </a:r>
            <a:r>
              <a:rPr lang="tr-TR" dirty="0"/>
              <a:t>. Bu görevini üye devletlerin merkez bankaları ve Avrupa Merkez Bankası'ndan oluşan Avrupa Merkez Bankaları Sistemi içinde yerine getirir. Bu çerçevede AB'nin para politikasının tespiti ve uygulanması, döviz işlemlerinin yürütülmesi, üye devletlerin resmi döviz rezervlerinin tutulması ve yönetilmesi, ödeme sistemlerinin düzgün işlemesinin sağlanması görevlerini yerine getirir. </a:t>
            </a:r>
            <a:r>
              <a:rPr lang="tr-TR" dirty="0">
                <a:solidFill>
                  <a:srgbClr val="FF0000"/>
                </a:solidFill>
              </a:rPr>
              <a:t>Avrupa Merkez Bankası Avro bölgesi dahilinde kağıt para basımına izin verme konusunda tek yetkilidir.</a:t>
            </a:r>
          </a:p>
          <a:p>
            <a:pPr marL="0" indent="0" fontAlgn="base">
              <a:buNone/>
            </a:pPr>
            <a:r>
              <a:rPr lang="tr-TR" dirty="0" smtClean="0"/>
              <a:t>	Merkezi </a:t>
            </a:r>
            <a:r>
              <a:rPr lang="tr-TR" dirty="0"/>
              <a:t>Almanya'nın Frankfurt kentinde olan Banka'nın karar alma organları, Yürütme Kurulu, Yönetim Konseyi ve Genel Kurul'dur.</a:t>
            </a:r>
          </a:p>
          <a:p>
            <a:pPr marL="0" indent="0">
              <a:buNone/>
            </a:pPr>
            <a:endParaRPr lang="tr-TR" dirty="0"/>
          </a:p>
        </p:txBody>
      </p:sp>
      <p:pic>
        <p:nvPicPr>
          <p:cNvPr id="6146" name="Picture 2" descr="Avrupa Merkez Bankas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55" y="17915"/>
            <a:ext cx="3359510" cy="2077953"/>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7938830" y="6388648"/>
            <a:ext cx="1205170" cy="458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71764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88504" y="4510"/>
            <a:ext cx="5955496" cy="763525"/>
          </a:xfrm>
        </p:spPr>
        <p:style>
          <a:lnRef idx="2">
            <a:schemeClr val="accent3"/>
          </a:lnRef>
          <a:fillRef idx="1">
            <a:schemeClr val="lt1"/>
          </a:fillRef>
          <a:effectRef idx="0">
            <a:schemeClr val="accent3"/>
          </a:effectRef>
          <a:fontRef idx="minor">
            <a:schemeClr val="dk1"/>
          </a:fontRef>
        </p:style>
        <p:txBody>
          <a:bodyPr/>
          <a:lstStyle/>
          <a:p>
            <a:r>
              <a:rPr lang="tr-TR" dirty="0" smtClean="0"/>
              <a:t>Diğer Kurum Organ ve Ajanslar</a:t>
            </a:r>
            <a:endParaRPr lang="tr-TR" dirty="0"/>
          </a:p>
        </p:txBody>
      </p:sp>
      <p:pic>
        <p:nvPicPr>
          <p:cNvPr id="7170"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45" y="69490"/>
            <a:ext cx="161925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103745" y="979109"/>
            <a:ext cx="8856890" cy="6024985"/>
          </a:xfrm>
        </p:spPr>
        <p:txBody>
          <a:bodyPr>
            <a:noAutofit/>
          </a:bodyPr>
          <a:lstStyle/>
          <a:p>
            <a:pPr marL="0" indent="0">
              <a:buNone/>
            </a:pPr>
            <a:r>
              <a:rPr lang="tr-TR" sz="2000" dirty="0" smtClean="0">
                <a:latin typeface="Arial Black" panose="020B0A04020102020204" pitchFamily="34" charset="0"/>
                <a:hlinkClick r:id="rId3" tooltip="Ekonomik ve Sosyal Komite"/>
              </a:rPr>
              <a:t>Ekonomik </a:t>
            </a:r>
            <a:r>
              <a:rPr lang="tr-TR" sz="2000" dirty="0">
                <a:latin typeface="Arial Black" panose="020B0A04020102020204" pitchFamily="34" charset="0"/>
                <a:hlinkClick r:id="rId3" tooltip="Ekonomik ve Sosyal Komite"/>
              </a:rPr>
              <a:t>ve Sosyal </a:t>
            </a:r>
            <a:r>
              <a:rPr lang="tr-TR" sz="2000" dirty="0" smtClean="0">
                <a:latin typeface="Arial Black" panose="020B0A04020102020204" pitchFamily="34" charset="0"/>
                <a:hlinkClick r:id="rId3" tooltip="Ekonomik ve Sosyal Komite"/>
              </a:rPr>
              <a:t>Komite</a:t>
            </a:r>
            <a:endParaRPr lang="tr-TR" sz="2000" dirty="0" smtClean="0">
              <a:latin typeface="Arial Black" panose="020B0A04020102020204" pitchFamily="34" charset="0"/>
            </a:endParaRPr>
          </a:p>
          <a:p>
            <a:pPr marL="0" indent="0">
              <a:buNone/>
            </a:pPr>
            <a:r>
              <a:rPr lang="tr-TR" sz="1800" dirty="0" smtClean="0">
                <a:latin typeface="Arial" panose="020B0604020202020204" pitchFamily="34" charset="0"/>
                <a:cs typeface="Arial" panose="020B0604020202020204" pitchFamily="34" charset="0"/>
              </a:rPr>
              <a:t>	</a:t>
            </a:r>
            <a:endParaRPr lang="tr-TR" sz="1800" dirty="0" smtClean="0">
              <a:latin typeface="Arial" panose="020B0604020202020204" pitchFamily="34" charset="0"/>
              <a:cs typeface="Arial" panose="020B0604020202020204" pitchFamily="34" charset="0"/>
            </a:endParaRPr>
          </a:p>
          <a:p>
            <a:pPr marL="0" indent="0">
              <a:buNone/>
            </a:pPr>
            <a:r>
              <a:rPr lang="tr-TR" sz="1800" dirty="0" smtClean="0">
                <a:latin typeface="Arial" panose="020B0604020202020204" pitchFamily="34" charset="0"/>
                <a:cs typeface="Arial" panose="020B0604020202020204" pitchFamily="34" charset="0"/>
              </a:rPr>
              <a:t>AB'nin </a:t>
            </a:r>
            <a:r>
              <a:rPr lang="tr-TR" sz="1800" dirty="0">
                <a:latin typeface="Arial" panose="020B0604020202020204" pitchFamily="34" charset="0"/>
                <a:cs typeface="Arial" panose="020B0604020202020204" pitchFamily="34" charset="0"/>
              </a:rPr>
              <a:t>İşleyişine Dair Antlaşma'nın 300. maddesi uyarınca Ekonomik ve Sosyal Komite; </a:t>
            </a:r>
            <a:r>
              <a:rPr lang="tr-TR" sz="1800" dirty="0">
                <a:solidFill>
                  <a:srgbClr val="FF0000"/>
                </a:solidFill>
                <a:latin typeface="Arial" panose="020B0604020202020204" pitchFamily="34" charset="0"/>
                <a:cs typeface="Arial" panose="020B0604020202020204" pitchFamily="34" charset="0"/>
              </a:rPr>
              <a:t>Parlamento'ya, Konsey'e ve Komisyon'a yardımcı olmak amacıyla öngörülmüş bir danışma kurumu olup, kararları bağlayıcı değil, danışma niteliktedir.</a:t>
            </a:r>
            <a:r>
              <a:rPr lang="tr-TR" sz="1800" dirty="0">
                <a:latin typeface="Arial" panose="020B0604020202020204" pitchFamily="34" charset="0"/>
                <a:cs typeface="Arial" panose="020B0604020202020204" pitchFamily="34" charset="0"/>
              </a:rPr>
              <a:t> Ekonomik ve Sosyal Komite, işçi ve işveren grupları ile belirli toplum kesimlerinin değişik menfaatlerini temsil eden gruplardan seçilen üyelerden oluşur. Komite, Avrupa bütünleşmesinin genel çıkarları çerçevesinde faaliyet gösterir ve üyelerinin bağımsızlığı </a:t>
            </a:r>
            <a:r>
              <a:rPr lang="tr-TR" sz="1800" dirty="0" err="1">
                <a:latin typeface="Arial" panose="020B0604020202020204" pitchFamily="34" charset="0"/>
                <a:cs typeface="Arial" panose="020B0604020202020204" pitchFamily="34" charset="0"/>
              </a:rPr>
              <a:t>Antlaşma'da</a:t>
            </a:r>
            <a:r>
              <a:rPr lang="tr-TR" sz="1800" dirty="0">
                <a:latin typeface="Arial" panose="020B0604020202020204" pitchFamily="34" charset="0"/>
                <a:cs typeface="Arial" panose="020B0604020202020204" pitchFamily="34" charset="0"/>
              </a:rPr>
              <a:t> açıkça düzenlenmiştir</a:t>
            </a:r>
            <a:r>
              <a:rPr lang="tr-TR" sz="1800" dirty="0" smtClean="0">
                <a:latin typeface="Arial" panose="020B0604020202020204" pitchFamily="34" charset="0"/>
                <a:cs typeface="Arial" panose="020B0604020202020204" pitchFamily="34" charset="0"/>
              </a:rPr>
              <a:t>.</a:t>
            </a:r>
          </a:p>
          <a:p>
            <a:pPr marL="0" indent="0" fontAlgn="base">
              <a:buNone/>
            </a:pPr>
            <a:r>
              <a:rPr lang="tr-TR" sz="1800" dirty="0" smtClean="0">
                <a:latin typeface="Arial" panose="020B0604020202020204" pitchFamily="34" charset="0"/>
                <a:cs typeface="Arial" panose="020B0604020202020204" pitchFamily="34" charset="0"/>
              </a:rPr>
              <a:t>	Üyelerin </a:t>
            </a:r>
            <a:r>
              <a:rPr lang="tr-TR" sz="1800" dirty="0">
                <a:latin typeface="Arial" panose="020B0604020202020204" pitchFamily="34" charset="0"/>
                <a:cs typeface="Arial" panose="020B0604020202020204" pitchFamily="34" charset="0"/>
              </a:rPr>
              <a:t>dağılımı, üye devletlerin fiziki ve ekonomik büyüklüklerine göre farklılık göstermekte olup, üyelerin tespitinde, ekonomik ve sosyal hayatın çeşitli kesimlerinin uygun şekilde temsil edilmesine özen gösterilmesi önemlidir. Ekonomik ve Sosyal </a:t>
            </a:r>
            <a:r>
              <a:rPr lang="tr-TR" sz="1800" dirty="0" err="1">
                <a:latin typeface="Arial" panose="020B0604020202020204" pitchFamily="34" charset="0"/>
                <a:cs typeface="Arial" panose="020B0604020202020204" pitchFamily="34" charset="0"/>
              </a:rPr>
              <a:t>Komite'de</a:t>
            </a:r>
            <a:r>
              <a:rPr lang="tr-TR" sz="1800" dirty="0">
                <a:latin typeface="Arial" panose="020B0604020202020204" pitchFamily="34" charset="0"/>
                <a:cs typeface="Arial" panose="020B0604020202020204" pitchFamily="34" charset="0"/>
              </a:rPr>
              <a:t> hükümet temsilcilerinin ya da AB kurumlarının temsilcilerinin üye olarak yer almadığı da belirtilmelidir. Ekonomik ve Sosyal Komite, çeşitli uzmanlık grupları halinde çalışmakta olup, Komite bünyesinde alt komiteler kurulması mümkündür. Komite, üyeleri arasından, iki buçuk yıllık bir süre için başkanını seçer.</a:t>
            </a:r>
          </a:p>
          <a:p>
            <a:pPr marL="0" indent="0" fontAlgn="base">
              <a:buNone/>
            </a:pPr>
            <a:r>
              <a:rPr lang="tr-TR" sz="1800" dirty="0" smtClean="0">
                <a:latin typeface="Arial" panose="020B0604020202020204" pitchFamily="34" charset="0"/>
                <a:cs typeface="Arial" panose="020B0604020202020204" pitchFamily="34" charset="0"/>
              </a:rPr>
              <a:t>	</a:t>
            </a:r>
            <a:endParaRPr lang="tr-TR" sz="1800" dirty="0">
              <a:latin typeface="Arial" panose="020B0604020202020204" pitchFamily="34" charset="0"/>
              <a:cs typeface="Arial" panose="020B0604020202020204" pitchFamily="34" charset="0"/>
            </a:endParaRPr>
          </a:p>
        </p:txBody>
      </p:sp>
      <p:sp>
        <p:nvSpPr>
          <p:cNvPr id="5" name="Dikdörtgen 4"/>
          <p:cNvSpPr/>
          <p:nvPr/>
        </p:nvSpPr>
        <p:spPr>
          <a:xfrm>
            <a:off x="7938830" y="6388648"/>
            <a:ext cx="1205170" cy="458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28416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01669" y="2054655"/>
            <a:ext cx="7932425" cy="4275740"/>
          </a:xfrm>
        </p:spPr>
        <p:txBody>
          <a:bodyPr>
            <a:normAutofit fontScale="70000" lnSpcReduction="20000"/>
          </a:bodyPr>
          <a:lstStyle/>
          <a:p>
            <a:pPr marL="0" indent="0" fontAlgn="base">
              <a:buNone/>
            </a:pPr>
            <a:r>
              <a:rPr lang="tr-TR" dirty="0" err="1">
                <a:solidFill>
                  <a:srgbClr val="FF0000"/>
                </a:solidFill>
                <a:latin typeface="Arial" panose="020B0604020202020204" pitchFamily="34" charset="0"/>
                <a:cs typeface="Arial" panose="020B0604020202020204" pitchFamily="34" charset="0"/>
              </a:rPr>
              <a:t>Komite'de</a:t>
            </a:r>
            <a:r>
              <a:rPr lang="tr-TR" dirty="0">
                <a:solidFill>
                  <a:srgbClr val="FF0000"/>
                </a:solidFill>
                <a:latin typeface="Arial" panose="020B0604020202020204" pitchFamily="34" charset="0"/>
                <a:cs typeface="Arial" panose="020B0604020202020204" pitchFamily="34" charset="0"/>
              </a:rPr>
              <a:t> temsil edilecek sosyal etkinlik kategorilerine; üreticiler, çiftçiler, nakliyeciler, işçiler, tacirler, zanaatkarlar, meslek sahipleri, kadın dernekleri ve tüketici örgütleri örnek olarak verilebilir.</a:t>
            </a:r>
          </a:p>
          <a:p>
            <a:pPr marL="0" indent="0" fontAlgn="base">
              <a:buNone/>
            </a:pP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Komite'ye</a:t>
            </a:r>
            <a:r>
              <a:rPr lang="tr-TR" dirty="0">
                <a:latin typeface="Arial" panose="020B0604020202020204" pitchFamily="34" charset="0"/>
                <a:cs typeface="Arial" panose="020B0604020202020204" pitchFamily="34" charset="0"/>
              </a:rPr>
              <a:t> danışılması bazı durumlarda zorunlu, bazı durumlarda ise ihtiyari nitelik arz etmektedir. Nitekim Antlaşma'nın 304. maddesi uyarınca </a:t>
            </a:r>
            <a:r>
              <a:rPr lang="tr-TR" dirty="0" err="1">
                <a:latin typeface="Arial" panose="020B0604020202020204" pitchFamily="34" charset="0"/>
                <a:cs typeface="Arial" panose="020B0604020202020204" pitchFamily="34" charset="0"/>
              </a:rPr>
              <a:t>Antlaşma'da</a:t>
            </a:r>
            <a:r>
              <a:rPr lang="tr-TR" dirty="0">
                <a:latin typeface="Arial" panose="020B0604020202020204" pitchFamily="34" charset="0"/>
                <a:cs typeface="Arial" panose="020B0604020202020204" pitchFamily="34" charset="0"/>
              </a:rPr>
              <a:t> öngörülen durumlarda Parlamento, Konsey ya da Komisyon'un Ekonomik ve Sosyal </a:t>
            </a:r>
            <a:r>
              <a:rPr lang="tr-TR" dirty="0" err="1">
                <a:latin typeface="Arial" panose="020B0604020202020204" pitchFamily="34" charset="0"/>
                <a:cs typeface="Arial" panose="020B0604020202020204" pitchFamily="34" charset="0"/>
              </a:rPr>
              <a:t>Komite'ye</a:t>
            </a:r>
            <a:r>
              <a:rPr lang="tr-TR" dirty="0">
                <a:latin typeface="Arial" panose="020B0604020202020204" pitchFamily="34" charset="0"/>
                <a:cs typeface="Arial" panose="020B0604020202020204" pitchFamily="34" charset="0"/>
              </a:rPr>
              <a:t> danışması gerekmektedir. Bundan başka, söz konusu kurumların, uygun gördükleri her durumda </a:t>
            </a:r>
            <a:r>
              <a:rPr lang="tr-TR" dirty="0" err="1">
                <a:latin typeface="Arial" panose="020B0604020202020204" pitchFamily="34" charset="0"/>
                <a:cs typeface="Arial" panose="020B0604020202020204" pitchFamily="34" charset="0"/>
              </a:rPr>
              <a:t>Komite'ye</a:t>
            </a:r>
            <a:r>
              <a:rPr lang="tr-TR" dirty="0">
                <a:latin typeface="Arial" panose="020B0604020202020204" pitchFamily="34" charset="0"/>
                <a:cs typeface="Arial" panose="020B0604020202020204" pitchFamily="34" charset="0"/>
              </a:rPr>
              <a:t> görüş için başvurması mümkün olduğu gibi, Ekonomik ve Sosyal Komite'nin gerekli görmesi halinde kendi inisiyatifi ile görüş vermesi de mümkündür. Yasama süreci içerisinde görüşüne başvurulmasından itibaren bir aydan az olmamak üzere belirlenen bir süre içinde Komite'nin görüşünü bildirmemiş olması, daha sonraki faaliyetlere engel teşkil etmemektedir.</a:t>
            </a:r>
          </a:p>
          <a:p>
            <a:pPr marL="0" indent="0">
              <a:buNone/>
            </a:pPr>
            <a:endParaRPr lang="tr-TR" dirty="0"/>
          </a:p>
        </p:txBody>
      </p:sp>
    </p:spTree>
    <p:extLst>
      <p:ext uri="{BB962C8B-B14F-4D97-AF65-F5344CB8AC3E}">
        <p14:creationId xmlns:p14="http://schemas.microsoft.com/office/powerpoint/2010/main" val="3359406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631784" y="39234"/>
            <a:ext cx="3512216" cy="763525"/>
          </a:xfrm>
        </p:spPr>
        <p:style>
          <a:lnRef idx="2">
            <a:schemeClr val="accent3"/>
          </a:lnRef>
          <a:fillRef idx="1">
            <a:schemeClr val="lt1"/>
          </a:fillRef>
          <a:effectRef idx="0">
            <a:schemeClr val="accent3"/>
          </a:effectRef>
          <a:fontRef idx="minor">
            <a:schemeClr val="dk1"/>
          </a:fontRef>
        </p:style>
        <p:txBody>
          <a:bodyPr>
            <a:normAutofit/>
          </a:bodyPr>
          <a:lstStyle/>
          <a:p>
            <a:r>
              <a:rPr lang="tr-TR" dirty="0"/>
              <a:t>Bölgeler </a:t>
            </a:r>
            <a:r>
              <a:rPr lang="tr-TR" dirty="0" smtClean="0"/>
              <a:t>Komitesi</a:t>
            </a:r>
            <a:endParaRPr lang="tr-TR" dirty="0"/>
          </a:p>
        </p:txBody>
      </p:sp>
      <p:sp>
        <p:nvSpPr>
          <p:cNvPr id="3" name="İçerik Yer Tutucusu 2"/>
          <p:cNvSpPr>
            <a:spLocks noGrp="1"/>
          </p:cNvSpPr>
          <p:nvPr>
            <p:ph idx="1"/>
          </p:nvPr>
        </p:nvSpPr>
        <p:spPr>
          <a:xfrm>
            <a:off x="96044" y="2054655"/>
            <a:ext cx="9000445" cy="4581149"/>
          </a:xfrm>
        </p:spPr>
        <p:txBody>
          <a:bodyPr>
            <a:noAutofit/>
          </a:bodyPr>
          <a:lstStyle/>
          <a:p>
            <a:pPr marL="0" indent="0">
              <a:buNone/>
            </a:pPr>
            <a:r>
              <a:rPr lang="tr-TR" sz="1600" dirty="0" smtClean="0"/>
              <a:t>	Bölgeler </a:t>
            </a:r>
            <a:r>
              <a:rPr lang="tr-TR" sz="1600" dirty="0"/>
              <a:t>Komitesi, </a:t>
            </a:r>
            <a:r>
              <a:rPr lang="tr-TR" sz="1600" dirty="0">
                <a:solidFill>
                  <a:srgbClr val="FF0000"/>
                </a:solidFill>
              </a:rPr>
              <a:t>AB içindeki yerel ve bölgesel yönetimlerin temsilcilerinden oluşan danışma nitelikli </a:t>
            </a:r>
            <a:r>
              <a:rPr lang="tr-TR" sz="1600" dirty="0"/>
              <a:t>bir komite olup, AB'nin İşleyişine Dair Antlaşma'nın 305. ve 307. </a:t>
            </a:r>
            <a:r>
              <a:rPr lang="tr-TR" sz="1600" dirty="0" smtClean="0"/>
              <a:t>maddelerinde </a:t>
            </a:r>
            <a:r>
              <a:rPr lang="tr-TR" sz="1600" dirty="0"/>
              <a:t>düzenlenmiştir</a:t>
            </a:r>
            <a:r>
              <a:rPr lang="tr-TR" sz="1600" dirty="0" smtClean="0"/>
              <a:t>.</a:t>
            </a:r>
          </a:p>
          <a:p>
            <a:pPr marL="0" indent="0" fontAlgn="base">
              <a:buNone/>
            </a:pPr>
            <a:r>
              <a:rPr lang="tr-TR" sz="1600" dirty="0"/>
              <a:t>Bölgeler Komitesi, çeşitli uzmanlık grupları halinde çalışır. Komite bünyesinde ayrıca çeşitli alt komiteler kurulabilir. Belirli karar önerileri ya da sorunlar üzerinde görüş taslakları bu alt komiteler tarafından hazırlanır.</a:t>
            </a:r>
          </a:p>
          <a:p>
            <a:pPr marL="0" indent="0" fontAlgn="base">
              <a:buNone/>
            </a:pPr>
            <a:r>
              <a:rPr lang="tr-TR" sz="1600" dirty="0" smtClean="0"/>
              <a:t>	</a:t>
            </a:r>
            <a:r>
              <a:rPr lang="tr-TR" sz="1600" dirty="0" err="1" smtClean="0"/>
              <a:t>Komite'ye</a:t>
            </a:r>
            <a:r>
              <a:rPr lang="tr-TR" sz="1600" dirty="0" smtClean="0"/>
              <a:t> </a:t>
            </a:r>
            <a:r>
              <a:rPr lang="tr-TR" sz="1600" dirty="0"/>
              <a:t>danışılması bazı durumlarda zorunlu, bazı durumlarda ise ihtiyari nitelik arz etmektedir. Nitekim Antlaşma'nın 307. maddesi uyarınca </a:t>
            </a:r>
            <a:r>
              <a:rPr lang="tr-TR" sz="1600" dirty="0" err="1"/>
              <a:t>Antlaşma'da</a:t>
            </a:r>
            <a:r>
              <a:rPr lang="tr-TR" sz="1600" dirty="0"/>
              <a:t> öngörülen durumlarda Parlamento, Konsey ya da Komisyon'un Bölgeler Komitesi'ne danışması gerekmektedir. Bundan başka, söz konusu kurumların, uygun gördükleri her durumda </a:t>
            </a:r>
            <a:r>
              <a:rPr lang="tr-TR" sz="1600" dirty="0" err="1"/>
              <a:t>Komite'ye</a:t>
            </a:r>
            <a:r>
              <a:rPr lang="tr-TR" sz="1600" dirty="0"/>
              <a:t> görüş için başvurması mümkündür</a:t>
            </a:r>
            <a:r>
              <a:rPr lang="tr-TR" sz="1600" dirty="0" smtClean="0"/>
              <a:t>.</a:t>
            </a:r>
          </a:p>
          <a:p>
            <a:pPr marL="0" indent="0" fontAlgn="base">
              <a:buNone/>
            </a:pPr>
            <a:r>
              <a:rPr lang="tr-TR" sz="1600" dirty="0"/>
              <a:t>	</a:t>
            </a:r>
            <a:r>
              <a:rPr lang="tr-TR" sz="1600" dirty="0" smtClean="0"/>
              <a:t> </a:t>
            </a:r>
            <a:r>
              <a:rPr lang="tr-TR" sz="1600" dirty="0"/>
              <a:t>Başlıca danışma konuları ise; </a:t>
            </a:r>
            <a:r>
              <a:rPr lang="tr-TR" sz="1600" dirty="0">
                <a:solidFill>
                  <a:srgbClr val="FF0000"/>
                </a:solidFill>
              </a:rPr>
              <a:t>AB </a:t>
            </a:r>
            <a:r>
              <a:rPr lang="tr-TR" sz="1600" dirty="0" smtClean="0">
                <a:solidFill>
                  <a:srgbClr val="FF0000"/>
                </a:solidFill>
              </a:rPr>
              <a:t>Bölgesel </a:t>
            </a:r>
            <a:r>
              <a:rPr lang="tr-TR" sz="1600" dirty="0" err="1">
                <a:solidFill>
                  <a:srgbClr val="FF0000"/>
                </a:solidFill>
              </a:rPr>
              <a:t>Politikaları'na</a:t>
            </a:r>
            <a:r>
              <a:rPr lang="tr-TR" sz="1600" dirty="0">
                <a:solidFill>
                  <a:srgbClr val="FF0000"/>
                </a:solidFill>
              </a:rPr>
              <a:t> ilişkin hususlar ile bölgesel kalkınma, yapısal değişim, uyum etkinliklerini destekleyen fonlardan yararlanacak projelerin belirlenmesi ve izlenmesine ilişkin hususlardır. </a:t>
            </a:r>
            <a:r>
              <a:rPr lang="tr-TR" sz="1600" dirty="0"/>
              <a:t>Bundan başka, söz konusu kurumlar, özellikle sınır ötesi işbirliğine ilişkin uygun gördükleri her durumda da </a:t>
            </a:r>
            <a:r>
              <a:rPr lang="tr-TR" sz="1600" dirty="0" err="1"/>
              <a:t>Komite'ye</a:t>
            </a:r>
            <a:r>
              <a:rPr lang="tr-TR" sz="1600" dirty="0"/>
              <a:t> görüş için başvurabilirler. Ayrıca Antlaşma'nın 307. maddesinin dördüncü paragrafı uyarınca Bölgeler Komitesi'nin gerekli görmesi halinde kendi inisiyatifi ile görüş vermesi de mümkündür. Yasama süreci çerçevesinde görüşüne başvurulmasından itibaren bir aydan az olmamak üzere belirlenen bir süre içinde Komitenin görüşünü bildirmemiş olması, daha sonraki faaliyetlere engel teşkil etmez</a:t>
            </a:r>
          </a:p>
          <a:p>
            <a:pPr marL="0" indent="0">
              <a:buNone/>
            </a:pPr>
            <a:endParaRPr lang="tr-TR" sz="1600" dirty="0"/>
          </a:p>
        </p:txBody>
      </p:sp>
      <p:pic>
        <p:nvPicPr>
          <p:cNvPr id="8194"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59"/>
            <a:ext cx="161925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7938830" y="6388648"/>
            <a:ext cx="1205170" cy="458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41296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0" y="374900"/>
            <a:ext cx="4428446" cy="763525"/>
          </a:xfrm>
        </p:spPr>
        <p:style>
          <a:lnRef idx="2">
            <a:schemeClr val="accent3"/>
          </a:lnRef>
          <a:fillRef idx="1">
            <a:schemeClr val="lt1"/>
          </a:fillRef>
          <a:effectRef idx="0">
            <a:schemeClr val="accent3"/>
          </a:effectRef>
          <a:fontRef idx="minor">
            <a:schemeClr val="dk1"/>
          </a:fontRef>
        </p:style>
        <p:txBody>
          <a:bodyPr>
            <a:normAutofit/>
          </a:bodyPr>
          <a:lstStyle/>
          <a:p>
            <a:r>
              <a:rPr lang="tr-TR" dirty="0"/>
              <a:t>Avrupa Yatırım </a:t>
            </a:r>
            <a:r>
              <a:rPr lang="tr-TR" dirty="0" smtClean="0"/>
              <a:t>Bankası</a:t>
            </a:r>
            <a:endParaRPr lang="tr-TR" dirty="0"/>
          </a:p>
        </p:txBody>
      </p:sp>
      <p:sp>
        <p:nvSpPr>
          <p:cNvPr id="3" name="İçerik Yer Tutucusu 2"/>
          <p:cNvSpPr>
            <a:spLocks noGrp="1"/>
          </p:cNvSpPr>
          <p:nvPr>
            <p:ph idx="1"/>
          </p:nvPr>
        </p:nvSpPr>
        <p:spPr>
          <a:xfrm>
            <a:off x="152706" y="2207360"/>
            <a:ext cx="8847740" cy="4275740"/>
          </a:xfrm>
        </p:spPr>
        <p:txBody>
          <a:bodyPr>
            <a:normAutofit fontScale="62500" lnSpcReduction="20000"/>
          </a:bodyPr>
          <a:lstStyle/>
          <a:p>
            <a:pPr marL="0" indent="0">
              <a:buNone/>
            </a:pPr>
            <a:r>
              <a:rPr lang="tr-TR" dirty="0" smtClean="0"/>
              <a:t>	</a:t>
            </a:r>
            <a:r>
              <a:rPr lang="tr-TR" sz="3300" b="1" dirty="0" smtClean="0">
                <a:solidFill>
                  <a:srgbClr val="FF0000"/>
                </a:solidFill>
              </a:rPr>
              <a:t>Avrupa </a:t>
            </a:r>
            <a:r>
              <a:rPr lang="tr-TR" sz="3300" b="1" dirty="0">
                <a:solidFill>
                  <a:srgbClr val="FF0000"/>
                </a:solidFill>
              </a:rPr>
              <a:t>Yatırım Bankası'na Avrupa Birliğinin finans kurumudur ve Birliğin hedeflerini gerçekleştirmesine yardımcı olacak yatırımların finanse edilmesi amacıyla kurulmuştur. </a:t>
            </a:r>
            <a:r>
              <a:rPr lang="tr-TR" dirty="0"/>
              <a:t>Banka'nın hukuki dayanağı, AB'nin İşleyişine Dair Antlaşma'nın 308. ve 309. maddeleri ile Avrupa Yatırım Bankası'nın Statüsü Hakkında 5 No.'</a:t>
            </a:r>
            <a:r>
              <a:rPr lang="tr-TR" dirty="0" err="1"/>
              <a:t>lu</a:t>
            </a:r>
            <a:r>
              <a:rPr lang="tr-TR" dirty="0"/>
              <a:t> Protokol'üdür</a:t>
            </a:r>
            <a:r>
              <a:rPr lang="tr-TR" dirty="0" smtClean="0"/>
              <a:t>.</a:t>
            </a:r>
          </a:p>
          <a:p>
            <a:pPr marL="0" indent="0" fontAlgn="base">
              <a:buNone/>
            </a:pPr>
            <a:r>
              <a:rPr lang="tr-TR" dirty="0" smtClean="0"/>
              <a:t>	AB'nin </a:t>
            </a:r>
            <a:r>
              <a:rPr lang="tr-TR" dirty="0"/>
              <a:t>İşleyişine Dair Antlaşma'nın 308. maddesi uyarınca Avrupa Yatırım Bankası tüzel kişiliği haiz olup üyeleri, Avrupa Birliği üyesi devletlerdir. </a:t>
            </a:r>
            <a:r>
              <a:rPr lang="tr-TR" sz="2900" dirty="0">
                <a:solidFill>
                  <a:srgbClr val="FF0000"/>
                </a:solidFill>
              </a:rPr>
              <a:t>Banka'nın görevi, Antlaşma'nın 309. maddesinde, Birliğin çıkarı doğrultusunda iç pazarın dengeli ve düzgün gelişimine katkı sağlamak olarak belirtilmektedir</a:t>
            </a:r>
            <a:r>
              <a:rPr lang="tr-TR" dirty="0">
                <a:solidFill>
                  <a:srgbClr val="FF0000"/>
                </a:solidFill>
              </a:rPr>
              <a:t>. Banka bu anlamda sermaye piyasasından ve öz kaynaklarından yararlanarak kazanç amacı gütmeksizin kredi vermek suretiyle bazı alanlardaki projelerin finanse edilmesini sağlar. Antlaşma uyarınca bu projeler; az gelişmiş bölgelerin ıslah edilmesi projeleri, teşebbüslerin modernleştirilmesi, yapılandırılması ya da iç pazarın kurulması veya işleyişinden ortaya çıkan ve üye devletlerce finanse edilemeyen yeni istihdam kabiliyetlerinin yaratılmasına ilişkin projeler ile birden çok üye devletin ortak çıkarına yönelik olan ve türü ve kapsamı nedeniyle münferit üye devletlerce finanse edilemeyen projelerdir. Banka görevlerini yerine getirirken Birliğin yapısal fonlarından ve diğer finansman araçlarından faydalanarak yatırım programlarının finanse edilmesini kolaylaştırır.</a:t>
            </a:r>
          </a:p>
          <a:p>
            <a:pPr marL="0" indent="0" fontAlgn="base">
              <a:buNone/>
            </a:pPr>
            <a:r>
              <a:rPr lang="tr-TR" dirty="0" smtClean="0"/>
              <a:t>	</a:t>
            </a:r>
            <a:endParaRPr lang="tr-TR" dirty="0"/>
          </a:p>
        </p:txBody>
      </p:sp>
      <p:pic>
        <p:nvPicPr>
          <p:cNvPr id="9218" name="Picture 2" descr="Avrupa Yatırım Bankas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60" y="167048"/>
            <a:ext cx="2540749" cy="17341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Dikdörtgen 4"/>
          <p:cNvSpPr/>
          <p:nvPr/>
        </p:nvSpPr>
        <p:spPr>
          <a:xfrm>
            <a:off x="7938830" y="6388648"/>
            <a:ext cx="1205170" cy="458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21556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754375" y="2054655"/>
            <a:ext cx="7932425" cy="4275740"/>
          </a:xfrm>
        </p:spPr>
        <p:txBody>
          <a:bodyPr>
            <a:normAutofit fontScale="92500" lnSpcReduction="20000"/>
          </a:bodyPr>
          <a:lstStyle/>
          <a:p>
            <a:pPr marL="0" indent="0">
              <a:buNone/>
            </a:pPr>
            <a:r>
              <a:rPr lang="tr-TR" dirty="0"/>
              <a:t>Avrupa Yatırım Bankası'nın öncelikli hedefi, Avrupa Birliği'nin dengeli gelişimine katkıda bulunmaktır. Bunun yanı sıra, Trans-Avrupa ulaşım ve telekomünikasyon ağlarının geliştirilmesine, çevrenin korunmasına, enerji kaynaklarının sürdürülebilirliğinin sağlanmasına ve Avrupa sanayinin ve KOBİ'lerinin uluslararası düzeyde rekabet gücünün arttırılmasına yönelik finansman kredisinin sağlanması, Avrupa Yatırım Bankası'nın temel görevini oluşturmaktadır. Banka ayrıca, Avrupa Birliği'ne üye olmayan üçüncü devletlerdeki uygun projelerin kredi yoluyla desteklenmesi aracılığıyla Birliğin üye olmayan devletlere yönelik işbirliği politikalarının hayata geçirilmesine yardımcı olmaktadır.</a:t>
            </a:r>
          </a:p>
          <a:p>
            <a:pPr marL="0" indent="0">
              <a:buNone/>
            </a:pPr>
            <a:endParaRPr lang="tr-TR" dirty="0"/>
          </a:p>
        </p:txBody>
      </p:sp>
    </p:spTree>
    <p:extLst>
      <p:ext uri="{BB962C8B-B14F-4D97-AF65-F5344CB8AC3E}">
        <p14:creationId xmlns:p14="http://schemas.microsoft.com/office/powerpoint/2010/main" val="1155170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24705" y="222195"/>
            <a:ext cx="4275741" cy="763525"/>
          </a:xfrm>
        </p:spPr>
        <p:style>
          <a:lnRef idx="2">
            <a:schemeClr val="accent3"/>
          </a:lnRef>
          <a:fillRef idx="1">
            <a:schemeClr val="lt1"/>
          </a:fillRef>
          <a:effectRef idx="0">
            <a:schemeClr val="accent3"/>
          </a:effectRef>
          <a:fontRef idx="minor">
            <a:schemeClr val="dk1"/>
          </a:fontRef>
        </p:style>
        <p:txBody>
          <a:bodyPr>
            <a:normAutofit/>
          </a:bodyPr>
          <a:lstStyle/>
          <a:p>
            <a:r>
              <a:rPr lang="tr-TR" dirty="0"/>
              <a:t>Avrupa </a:t>
            </a:r>
            <a:r>
              <a:rPr lang="tr-TR" dirty="0" smtClean="0"/>
              <a:t>Ombudsmanı</a:t>
            </a:r>
            <a:endParaRPr lang="tr-TR" dirty="0"/>
          </a:p>
        </p:txBody>
      </p:sp>
      <p:sp>
        <p:nvSpPr>
          <p:cNvPr id="3" name="İçerik Yer Tutucusu 2"/>
          <p:cNvSpPr>
            <a:spLocks noGrp="1"/>
          </p:cNvSpPr>
          <p:nvPr>
            <p:ph idx="1"/>
          </p:nvPr>
        </p:nvSpPr>
        <p:spPr>
          <a:xfrm>
            <a:off x="141725" y="2054655"/>
            <a:ext cx="8856891" cy="4275740"/>
          </a:xfrm>
        </p:spPr>
        <p:txBody>
          <a:bodyPr>
            <a:noAutofit/>
          </a:bodyPr>
          <a:lstStyle/>
          <a:p>
            <a:pPr marL="0" indent="0" fontAlgn="base">
              <a:buNone/>
            </a:pPr>
            <a:r>
              <a:rPr lang="tr-TR" sz="1600" dirty="0" smtClean="0"/>
              <a:t>	Maastricht </a:t>
            </a:r>
            <a:r>
              <a:rPr lang="tr-TR" sz="1600" dirty="0"/>
              <a:t>Antlaşması ile AB kurumsal yapısına kazandırılmış bir kurum olan Avrupa Ombudsmanı, Avrupa Parlamentosu tarafından yenilenebilen 5 yıllık bir süre için atanır ve bağımsızlığı da Antlaşmalarda teminat altına alınmıştır. AB'nin İşleyişine Dair Antlaşma'nın 20. maddesinde Avrupa </a:t>
            </a:r>
            <a:r>
              <a:rPr lang="tr-TR" sz="1600" dirty="0" err="1"/>
              <a:t>Ombudsmanı'na</a:t>
            </a:r>
            <a:r>
              <a:rPr lang="tr-TR" sz="1600" dirty="0"/>
              <a:t> başvurmak Birlik vatandaşlarının hakları arasında sayılmaktadır. Antlaşma'nın 228. maddesi uyarınca </a:t>
            </a:r>
            <a:r>
              <a:rPr lang="tr-TR" sz="1600" dirty="0">
                <a:solidFill>
                  <a:srgbClr val="FF0000"/>
                </a:solidFill>
              </a:rPr>
              <a:t>Avrupa Parlamentosu tarafından seçilen Avrupa </a:t>
            </a:r>
            <a:r>
              <a:rPr lang="tr-TR" sz="1600" dirty="0" err="1">
                <a:solidFill>
                  <a:srgbClr val="FF0000"/>
                </a:solidFill>
              </a:rPr>
              <a:t>Ombudsmanı'na</a:t>
            </a:r>
            <a:r>
              <a:rPr lang="tr-TR" sz="1600" dirty="0">
                <a:solidFill>
                  <a:srgbClr val="FF0000"/>
                </a:solidFill>
              </a:rPr>
              <a:t> Birliğin her vatandaşı veya ikametgahı ya da tüzüğüne göre merkezi bir üye devlette bulunan her gerçek ve tüzel kişi başvurabilir. Anılan kişiler, Birlik organları, kurumları veya diğer birimlerinin faaliyetlerinde kötü yönetime ilişkin şikayetleri Avrupa </a:t>
            </a:r>
            <a:r>
              <a:rPr lang="tr-TR" sz="1600" dirty="0" err="1">
                <a:solidFill>
                  <a:srgbClr val="FF0000"/>
                </a:solidFill>
              </a:rPr>
              <a:t>Ombudsmanı'na</a:t>
            </a:r>
            <a:r>
              <a:rPr lang="tr-TR" sz="1600" dirty="0">
                <a:solidFill>
                  <a:srgbClr val="FF0000"/>
                </a:solidFill>
              </a:rPr>
              <a:t> iletirler ve Ombudsman bunları araştırarak rapor hazırlar. Avrupa Birliği Adalet Divanı'nın yargısal yetkilerini kullandığı sıradaki faaliyetleri ise bu kapsamda değildir. Ayrıca, </a:t>
            </a:r>
            <a:r>
              <a:rPr lang="tr-TR" sz="1600" dirty="0" err="1">
                <a:solidFill>
                  <a:srgbClr val="FF0000"/>
                </a:solidFill>
              </a:rPr>
              <a:t>Ombudsman'a</a:t>
            </a:r>
            <a:r>
              <a:rPr lang="tr-TR" sz="1600" dirty="0">
                <a:solidFill>
                  <a:srgbClr val="FF0000"/>
                </a:solidFill>
              </a:rPr>
              <a:t> iletilen bir konunun daha sonra yargıya intikal etmesi halinde de Ombudsman işlemi dava sonuna kadar erteleyerek, yargı kararına göre konu hakkında ne yapılacağını kararlaştıracaktır</a:t>
            </a:r>
            <a:r>
              <a:rPr lang="tr-TR" sz="1600" dirty="0"/>
              <a:t>.</a:t>
            </a:r>
          </a:p>
          <a:p>
            <a:pPr marL="0" indent="0" fontAlgn="base">
              <a:buNone/>
            </a:pPr>
            <a:r>
              <a:rPr lang="tr-TR" sz="1600" dirty="0" smtClean="0"/>
              <a:t>	Ombudsman </a:t>
            </a:r>
            <a:r>
              <a:rPr lang="tr-TR" sz="1600" dirty="0"/>
              <a:t>resen soruşturma başlatabileceği gibi, doğrudan veya bir Avrupa Parlamentosu üyesi aracılığıyla kendisine iletilecek şikayetleri de inceleyebilecektir. Ombudsman, şikayetin doğruluğuna ilişkin bulgulara ulaştığında, 3 aylık bir süre içinde cevap verilmesi için ilgili kuruma başvuracak ve kurumun cevabını, kendi görüşünü de ekleyerek, Avrupa Parlamentosu'na ve ilgili kuruma sunacaktır. Ayrıca, her yıl soruşturmalarının sonuçlarını içeren bir genel rapor da Ombudsman tarafından Avrupa Parlamentosu'na sunulmaktadır.</a:t>
            </a:r>
          </a:p>
          <a:p>
            <a:pPr marL="0" indent="0">
              <a:buNone/>
            </a:pPr>
            <a:endParaRPr lang="tr-TR" sz="1600" dirty="0"/>
          </a:p>
        </p:txBody>
      </p:sp>
      <p:pic>
        <p:nvPicPr>
          <p:cNvPr id="10242" name="Picture 2" descr="Avrupa Ombudsman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60" y="69490"/>
            <a:ext cx="2748690" cy="1832460"/>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7938830" y="6388648"/>
            <a:ext cx="1205170" cy="458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99916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97655" y="1138425"/>
            <a:ext cx="2137870" cy="763525"/>
          </a:xfrm>
        </p:spPr>
        <p:style>
          <a:lnRef idx="2">
            <a:schemeClr val="accent3"/>
          </a:lnRef>
          <a:fillRef idx="1">
            <a:schemeClr val="lt1"/>
          </a:fillRef>
          <a:effectRef idx="0">
            <a:schemeClr val="accent3"/>
          </a:effectRef>
          <a:fontRef idx="minor">
            <a:schemeClr val="dk1"/>
          </a:fontRef>
        </p:style>
        <p:txBody>
          <a:bodyPr>
            <a:noAutofit/>
          </a:bodyPr>
          <a:lstStyle/>
          <a:p>
            <a:pPr algn="ctr"/>
            <a:r>
              <a:rPr lang="tr-TR" sz="4400" b="1" dirty="0" smtClean="0">
                <a:effectLst>
                  <a:outerShdw blurRad="38100" dist="38100" dir="2700000" algn="tl">
                    <a:srgbClr val="000000">
                      <a:alpha val="43137"/>
                    </a:srgbClr>
                  </a:outerShdw>
                </a:effectLst>
              </a:rPr>
              <a:t>SONUÇ</a:t>
            </a:r>
            <a:endParaRPr lang="tr-TR" sz="4400"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48965" y="2818180"/>
            <a:ext cx="8398775" cy="2748690"/>
          </a:xfrm>
        </p:spPr>
        <p:txBody>
          <a:bodyPr/>
          <a:lstStyle/>
          <a:p>
            <a:pPr marL="0" indent="0" algn="ctr">
              <a:buNone/>
            </a:pPr>
            <a:r>
              <a:rPr lang="tr-TR" dirty="0" smtClean="0"/>
              <a:t>AB, Dünya tarihinin gördüğü en iyi ekonomik entegrasyonu gerçekleştirmiştir. Tarihe bakıldığında Avrupa’da barışı sağlamak için sürekli bir birlik fikri vurgulanmıştır. Bu birlik için duyulan itici güç bazen din bazen siyaset olsa da en nihayetinde ekonominin gücü etkili olmuştur.</a:t>
            </a:r>
          </a:p>
        </p:txBody>
      </p:sp>
      <p:sp>
        <p:nvSpPr>
          <p:cNvPr id="4" name="Dikdörtgen 3"/>
          <p:cNvSpPr/>
          <p:nvPr/>
        </p:nvSpPr>
        <p:spPr>
          <a:xfrm>
            <a:off x="7938830" y="6388648"/>
            <a:ext cx="1205170" cy="458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86046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8470" y="1596540"/>
            <a:ext cx="8856890" cy="4581150"/>
          </a:xfrm>
        </p:spPr>
        <p:txBody>
          <a:bodyPr>
            <a:normAutofit lnSpcReduction="10000"/>
          </a:bodyPr>
          <a:lstStyle/>
          <a:p>
            <a:pPr marL="0" indent="0" algn="ctr">
              <a:buNone/>
            </a:pPr>
            <a:r>
              <a:rPr lang="tr-TR" dirty="0" smtClean="0"/>
              <a:t>AB entegrasyon serüveni hem kendi içindeki entegrasyonu derinleştirmek hem de genişlemek için çaba harcamıştır.</a:t>
            </a:r>
          </a:p>
          <a:p>
            <a:pPr marL="0" indent="0" algn="ctr">
              <a:buNone/>
            </a:pPr>
            <a:r>
              <a:rPr lang="tr-TR" dirty="0" smtClean="0"/>
              <a:t>Ekonomik kaynaklara ulaşım ve Pazar arayışı gibi nedenler başta olmak üzere ekonomik dinamizm ve ticaret etkisi için AB yeni üyeleri bünyesine katmak istemiştir.</a:t>
            </a:r>
          </a:p>
          <a:p>
            <a:pPr marL="0" indent="0" algn="ctr">
              <a:buNone/>
            </a:pPr>
            <a:r>
              <a:rPr lang="tr-TR" dirty="0" smtClean="0"/>
              <a:t>Yeni katılanların mevcut ülkelere zarar vermemelidir. Gümrük duvarının kalkmasıyla yeni üyeler gerekli olgunlukta değillerse mevcut AB ülkelerine olumsuz etki edebilir.</a:t>
            </a:r>
          </a:p>
          <a:p>
            <a:pPr marL="0" indent="0" algn="ctr">
              <a:buNone/>
            </a:pPr>
            <a:r>
              <a:rPr lang="tr-TR" dirty="0"/>
              <a:t>Tüm bu olumsuzlukları önlemek için Maastricht Kriterleri olmaz üzere birtakım protokoller oluşturulmuştur.</a:t>
            </a:r>
          </a:p>
          <a:p>
            <a:pPr marL="0" indent="0" algn="ctr">
              <a:buNone/>
            </a:pPr>
            <a:endParaRPr lang="tr-TR" dirty="0"/>
          </a:p>
        </p:txBody>
      </p:sp>
      <p:sp>
        <p:nvSpPr>
          <p:cNvPr id="4" name="Dikdörtgen 3"/>
          <p:cNvSpPr/>
          <p:nvPr/>
        </p:nvSpPr>
        <p:spPr>
          <a:xfrm>
            <a:off x="7938830" y="6388648"/>
            <a:ext cx="1205170" cy="458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26301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618" y="2770701"/>
            <a:ext cx="9143999" cy="4039819"/>
          </a:xfrm>
          <a:prstGeom prst="rect">
            <a:avLst/>
          </a:prstGeom>
        </p:spPr>
      </p:pic>
      <p:sp>
        <p:nvSpPr>
          <p:cNvPr id="2" name="Unvan 1"/>
          <p:cNvSpPr>
            <a:spLocks noGrp="1"/>
          </p:cNvSpPr>
          <p:nvPr>
            <p:ph type="title"/>
          </p:nvPr>
        </p:nvSpPr>
        <p:spPr>
          <a:xfrm>
            <a:off x="1236043" y="377782"/>
            <a:ext cx="6558080" cy="763525"/>
          </a:xfrm>
        </p:spPr>
        <p:style>
          <a:lnRef idx="2">
            <a:schemeClr val="accent3"/>
          </a:lnRef>
          <a:fillRef idx="1">
            <a:schemeClr val="lt1"/>
          </a:fillRef>
          <a:effectRef idx="0">
            <a:schemeClr val="accent3"/>
          </a:effectRef>
          <a:fontRef idx="minor">
            <a:schemeClr val="dk1"/>
          </a:fontRef>
        </p:style>
        <p:txBody>
          <a:bodyPr>
            <a:noAutofit/>
          </a:bodyPr>
          <a:lstStyle/>
          <a:p>
            <a:pPr fontAlgn="base"/>
            <a:r>
              <a:rPr lang="tr-TR" sz="4400" b="1" dirty="0"/>
              <a:t>Avrupa Birliğinin </a:t>
            </a:r>
            <a:r>
              <a:rPr lang="tr-TR" sz="4400" b="1" dirty="0" smtClean="0"/>
              <a:t>Kurumları</a:t>
            </a:r>
            <a:endParaRPr lang="tr-TR" sz="4400" b="1" dirty="0"/>
          </a:p>
        </p:txBody>
      </p:sp>
      <p:sp>
        <p:nvSpPr>
          <p:cNvPr id="3" name="İçerik Yer Tutucusu 2"/>
          <p:cNvSpPr>
            <a:spLocks noGrp="1"/>
          </p:cNvSpPr>
          <p:nvPr>
            <p:ph idx="1"/>
          </p:nvPr>
        </p:nvSpPr>
        <p:spPr>
          <a:xfrm>
            <a:off x="520700" y="1596540"/>
            <a:ext cx="8093365" cy="2221085"/>
          </a:xfrm>
        </p:spPr>
        <p:txBody>
          <a:bodyPr>
            <a:normAutofit lnSpcReduction="10000"/>
          </a:bodyPr>
          <a:lstStyle/>
          <a:p>
            <a:pPr marL="0" indent="0">
              <a:buNone/>
            </a:pPr>
            <a:r>
              <a:rPr lang="tr-TR" dirty="0" smtClean="0"/>
              <a:t>	Avrupa </a:t>
            </a:r>
            <a:r>
              <a:rPr lang="tr-TR" dirty="0"/>
              <a:t>Birliği, amaçlarını ve değerlerini gerçekleştirip geliştirecek ve Birliğin, vatandaşlarının ve üye devletlerin çıkarlarına hizmet edecek tek bir kurumsal çerçeveye sahiptir.</a:t>
            </a:r>
            <a:br>
              <a:rPr lang="tr-TR" dirty="0"/>
            </a:br>
            <a:endParaRPr lang="tr-TR" dirty="0"/>
          </a:p>
        </p:txBody>
      </p:sp>
      <p:sp>
        <p:nvSpPr>
          <p:cNvPr id="4" name="AutoShape 2" descr="AB kurumları ile ilgili görsel sonucu"/>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AB kurumları ile ilgili görsel sonucu"/>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21971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9785" y="6015770"/>
            <a:ext cx="7329840" cy="859205"/>
          </a:xfrm>
        </p:spPr>
        <p:txBody>
          <a:bodyPr>
            <a:normAutofit/>
          </a:bodyPr>
          <a:lstStyle/>
          <a:p>
            <a:pPr algn="ctr"/>
            <a:r>
              <a:rPr lang="tr-TR" sz="4800" b="1" dirty="0" smtClean="0">
                <a:latin typeface="Comic Sans MS" panose="030F0702030302020204" pitchFamily="66" charset="0"/>
              </a:rPr>
              <a:t>AVRUPA BİRLİĞİ</a:t>
            </a:r>
            <a:endParaRPr lang="en-US" sz="4800" b="1" dirty="0">
              <a:latin typeface="Comic Sans MS" panose="030F0702030302020204" pitchFamily="66" charset="0"/>
            </a:endParaRPr>
          </a:p>
        </p:txBody>
      </p:sp>
      <p:sp>
        <p:nvSpPr>
          <p:cNvPr id="5" name="Dikdörtgen 4"/>
          <p:cNvSpPr/>
          <p:nvPr/>
        </p:nvSpPr>
        <p:spPr>
          <a:xfrm>
            <a:off x="8236920" y="6247180"/>
            <a:ext cx="907080" cy="6108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stretch>
            <a:fillRect/>
          </a:stretch>
        </p:blipFill>
        <p:spPr>
          <a:xfrm>
            <a:off x="0" y="0"/>
            <a:ext cx="9144000" cy="5902590"/>
          </a:xfrm>
          <a:prstGeom prst="rect">
            <a:avLst/>
          </a:prstGeom>
        </p:spPr>
      </p:pic>
    </p:spTree>
    <p:extLst>
      <p:ext uri="{BB962C8B-B14F-4D97-AF65-F5344CB8AC3E}">
        <p14:creationId xmlns:p14="http://schemas.microsoft.com/office/powerpoint/2010/main" val="1360746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99765" y="603957"/>
            <a:ext cx="4347975" cy="763525"/>
          </a:xfrm>
        </p:spPr>
        <p:style>
          <a:lnRef idx="2">
            <a:schemeClr val="accent3"/>
          </a:lnRef>
          <a:fillRef idx="1">
            <a:schemeClr val="lt1"/>
          </a:fillRef>
          <a:effectRef idx="0">
            <a:schemeClr val="accent3"/>
          </a:effectRef>
          <a:fontRef idx="minor">
            <a:schemeClr val="dk1"/>
          </a:fontRef>
        </p:style>
        <p:txBody>
          <a:bodyPr>
            <a:normAutofit/>
          </a:bodyPr>
          <a:lstStyle/>
          <a:p>
            <a:r>
              <a:rPr lang="tr-TR" b="1" dirty="0"/>
              <a:t>Avrupa </a:t>
            </a:r>
            <a:r>
              <a:rPr lang="tr-TR" b="1" dirty="0" smtClean="0"/>
              <a:t>Parlamentosu</a:t>
            </a:r>
            <a:endParaRPr lang="tr-TR" b="1" dirty="0"/>
          </a:p>
        </p:txBody>
      </p:sp>
      <p:sp>
        <p:nvSpPr>
          <p:cNvPr id="3" name="İçerik Yer Tutucusu 2"/>
          <p:cNvSpPr>
            <a:spLocks noGrp="1"/>
          </p:cNvSpPr>
          <p:nvPr>
            <p:ph idx="1"/>
          </p:nvPr>
        </p:nvSpPr>
        <p:spPr>
          <a:xfrm>
            <a:off x="143555" y="1901950"/>
            <a:ext cx="8856890" cy="5191970"/>
          </a:xfrm>
        </p:spPr>
        <p:txBody>
          <a:bodyPr>
            <a:noAutofit/>
          </a:bodyPr>
          <a:lstStyle/>
          <a:p>
            <a:pPr marL="0" indent="0">
              <a:buNone/>
            </a:pPr>
            <a:r>
              <a:rPr lang="tr-TR" sz="1800" dirty="0" smtClean="0"/>
              <a:t>	Avrupa </a:t>
            </a:r>
            <a:r>
              <a:rPr lang="tr-TR" sz="1800" dirty="0"/>
              <a:t>Parlamentosu, AB kurumları içinde doğruda halk tarafından seçilen organdır. AB üyesi ülkelerin vatandaşları olan Avrupa vatandaşları beş yılda bir yapılan Avrupa Parlamentosu seçimlerinde oy kullanabilirler. </a:t>
            </a:r>
            <a:r>
              <a:rPr lang="tr-TR" sz="1800" dirty="0" smtClean="0"/>
              <a:t>Parlamento </a:t>
            </a:r>
            <a:r>
              <a:rPr lang="tr-TR" sz="1800" dirty="0"/>
              <a:t>seçimi 2014 yılında yapıldı. Parlamento, bugün için Avrupa Birliği'ne üye 28 devletin toplamda 751 temsilcisinden oluşuyor. Bu rakam, 750 üye ve bir Başkanı içeriyor. Hangi üye devletin kaç parlamenter ile temsil edileceği üye devletlerin nüfuslarına göre tespit edilir.</a:t>
            </a:r>
          </a:p>
          <a:p>
            <a:pPr marL="0" indent="0">
              <a:buNone/>
            </a:pPr>
            <a:r>
              <a:rPr lang="tr-TR" sz="1800" dirty="0" smtClean="0"/>
              <a:t>	</a:t>
            </a:r>
            <a:r>
              <a:rPr lang="tr-TR" sz="1800" b="1" dirty="0" smtClean="0"/>
              <a:t>Avrupa </a:t>
            </a:r>
            <a:r>
              <a:rPr lang="tr-TR" sz="1800" b="1" dirty="0"/>
              <a:t>Parlamentosu, Konsey ile birlikte yasama yetkisini paylaşır. Üye devletleri bağlayacak hukuki düzenlemelerin kabul edilebilmesi genel kural </a:t>
            </a:r>
            <a:r>
              <a:rPr lang="tr-TR" sz="1800" b="1" dirty="0" smtClean="0"/>
              <a:t>olarak </a:t>
            </a:r>
            <a:r>
              <a:rPr lang="tr-TR" sz="1800" b="1" dirty="0"/>
              <a:t>hem Avrupa Parlamentosu ve hem de Konsey'in onayı ile mümkün olur. Bazı konularda ise sadece danışma organı niteliğindedir, görüşleri bağlayıcılık taşımaz. Bu alanların en önemlisi dış politika konularıdır. Avrupa Birliği bütçesini Konsey ile birlikte yapan Avrupa Parlamentosu'nun diğer Avrupa Birliği kurumları üzerinde siyasi denetim yetkisi vardır</a:t>
            </a:r>
            <a:r>
              <a:rPr lang="tr-TR" sz="1800" dirty="0"/>
              <a:t>. </a:t>
            </a:r>
          </a:p>
        </p:txBody>
      </p:sp>
      <p:pic>
        <p:nvPicPr>
          <p:cNvPr id="1026" name="Picture 2" descr="Avrupa Parlamentos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37" y="69491"/>
            <a:ext cx="3797732" cy="1832459"/>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7938830" y="6388648"/>
            <a:ext cx="1205170" cy="458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86427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7080" y="1901950"/>
            <a:ext cx="7474310" cy="4275740"/>
          </a:xfrm>
        </p:spPr>
        <p:txBody>
          <a:bodyPr>
            <a:normAutofit/>
          </a:bodyPr>
          <a:lstStyle/>
          <a:p>
            <a:pPr marL="0" indent="0">
              <a:buNone/>
            </a:pPr>
            <a:r>
              <a:rPr lang="tr-TR" dirty="0"/>
              <a:t>Parlamento Komisyon'a sözlü ve yazılı soru sorabilir, soruşturma komiteleri kurabilir, şikayet dilekçesi kabul edebilir, Komisyonu güvensizlik oyuyla ve 2/3 çoğunlukla heyet halinde istifaya zorlayabilir. Komisyon Başkanı'nın ve heyet halinde Komisyon'un göreve atanmasında da güvenoyu aranır. Avrupa </a:t>
            </a:r>
            <a:r>
              <a:rPr lang="tr-TR" dirty="0" err="1"/>
              <a:t>Ombudsmanı'nın</a:t>
            </a:r>
            <a:r>
              <a:rPr lang="tr-TR" dirty="0"/>
              <a:t> atanması ve sunduğu raporlar aracılığıyla da Birliğin kurumları üzerindeki denetim yetkisini kullanabilir.</a:t>
            </a:r>
          </a:p>
          <a:p>
            <a:pPr marL="0" indent="0">
              <a:buNone/>
            </a:pPr>
            <a:endParaRPr lang="tr-TR" dirty="0"/>
          </a:p>
        </p:txBody>
      </p:sp>
    </p:spTree>
    <p:extLst>
      <p:ext uri="{BB962C8B-B14F-4D97-AF65-F5344CB8AC3E}">
        <p14:creationId xmlns:p14="http://schemas.microsoft.com/office/powerpoint/2010/main" val="915094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79535" y="1138424"/>
            <a:ext cx="3970331" cy="763525"/>
          </a:xfrm>
        </p:spPr>
        <p:style>
          <a:lnRef idx="2">
            <a:schemeClr val="accent3"/>
          </a:lnRef>
          <a:fillRef idx="1">
            <a:schemeClr val="lt1"/>
          </a:fillRef>
          <a:effectRef idx="0">
            <a:schemeClr val="accent3"/>
          </a:effectRef>
          <a:fontRef idx="minor">
            <a:schemeClr val="dk1"/>
          </a:fontRef>
        </p:style>
        <p:txBody>
          <a:bodyPr>
            <a:normAutofit/>
          </a:bodyPr>
          <a:lstStyle/>
          <a:p>
            <a:r>
              <a:rPr lang="tr-TR" b="1" dirty="0"/>
              <a:t>Avrupa </a:t>
            </a:r>
            <a:r>
              <a:rPr lang="tr-TR" b="1" dirty="0" smtClean="0"/>
              <a:t>Komisyonu</a:t>
            </a:r>
            <a:endParaRPr lang="tr-TR" dirty="0"/>
          </a:p>
        </p:txBody>
      </p:sp>
      <p:pic>
        <p:nvPicPr>
          <p:cNvPr id="2050" name="Picture 2" descr="Avrupa Komisyon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260" y="145842"/>
            <a:ext cx="3817625" cy="1985165"/>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48965" y="3123590"/>
            <a:ext cx="8246070" cy="3079754"/>
          </a:xfrm>
          <a:prstGeom prst="rect">
            <a:avLst/>
          </a:prstGeom>
        </p:spPr>
        <p:txBody>
          <a:bodyPr wrap="square">
            <a:spAutoFit/>
          </a:bodyPr>
          <a:lstStyle/>
          <a:p>
            <a:pPr indent="449580" algn="just">
              <a:lnSpc>
                <a:spcPct val="107000"/>
              </a:lnSpc>
              <a:spcAft>
                <a:spcPts val="800"/>
              </a:spcAft>
            </a:pPr>
            <a:r>
              <a:rPr lang="tr-TR" sz="1600" b="1" dirty="0" smtClean="0">
                <a:solidFill>
                  <a:srgbClr val="333333"/>
                </a:solidFill>
                <a:latin typeface="Arial" panose="020B0604020202020204" pitchFamily="34" charset="0"/>
                <a:ea typeface="Calibri" panose="020F0502020204030204" pitchFamily="34" charset="0"/>
                <a:cs typeface="Times New Roman" panose="02020603050405020304" pitchFamily="18" charset="0"/>
              </a:rPr>
              <a:t>Avrupa Komisyonu, yasama sürecini başlatan, ayrıca Birliğin yürütme organı olarak AB müktesebatını, bütçeyi ve programları uygulamaktan ve idari denetimden sorumlu kurumdur</a:t>
            </a:r>
            <a:r>
              <a:rPr lang="tr-TR" sz="16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rPr>
              <a:t>. Avrupa Komisyonu, her bir üye devletten bir kişinin yer aldığı 28 üyeden oluşur. Bu kişilere "komiser" adı verilir. Her Komiser bir veya daha fazla AB politikasının yürütülmesinden sorumludur. Komisyon adeta bir Bakanlar Kurulu gibi faaliyet gösterir. Komisyon'da komiserlerin yanı sıra, Avrupa Birliği görevlilerinden oluşan 25.000 kişilik bir idari teşkilat da mevcuttur.</a:t>
            </a:r>
            <a:endParaRPr lang="tr-TR" sz="1600" dirty="0" smtClean="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tr-TR" sz="16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rPr>
              <a:t>Komisyon başkanı, Avrupa Birliği Zirvesi tarafından belirlenir ve ataması Avrupa Parlamentosu'nun onayı ile yapılır. Komisyon başkan yardımcılarından biri de AB'nin dış politikasını yürütmekten sorumlu Birlik Dışişleri ve Güvenlik Politikası Yüksek Temsilcisidir</a:t>
            </a:r>
            <a:r>
              <a:rPr lang="tr-TR" sz="1600" dirty="0" smtClean="0">
                <a:solidFill>
                  <a:srgbClr val="333333"/>
                </a:solidFill>
                <a:latin typeface="Arial" panose="020B0604020202020204" pitchFamily="34" charset="0"/>
                <a:ea typeface="Calibri" panose="020F0502020204030204" pitchFamily="34" charset="0"/>
                <a:cs typeface="Times New Roman" panose="02020603050405020304" pitchFamily="18" charset="0"/>
              </a:rPr>
              <a:t>.</a:t>
            </a:r>
            <a:endParaRPr lang="tr-TR" sz="16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5" name="Dikdörtgen 4"/>
          <p:cNvSpPr/>
          <p:nvPr/>
        </p:nvSpPr>
        <p:spPr>
          <a:xfrm>
            <a:off x="7938830" y="6388648"/>
            <a:ext cx="1205170" cy="458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36423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74993" y="1749245"/>
            <a:ext cx="7627015" cy="4275740"/>
          </a:xfrm>
        </p:spPr>
        <p:txBody>
          <a:bodyPr>
            <a:normAutofit fontScale="92500" lnSpcReduction="20000"/>
          </a:bodyPr>
          <a:lstStyle/>
          <a:p>
            <a:pPr marL="0" indent="0">
              <a:buNone/>
            </a:pPr>
            <a:r>
              <a:rPr lang="tr-TR" b="1" dirty="0">
                <a:solidFill>
                  <a:srgbClr val="333333"/>
                </a:solidFill>
                <a:latin typeface="Arial" panose="020B0604020202020204" pitchFamily="34" charset="0"/>
                <a:ea typeface="Calibri" panose="020F0502020204030204" pitchFamily="34" charset="0"/>
                <a:cs typeface="Times New Roman" panose="02020603050405020304" pitchFamily="18" charset="0"/>
              </a:rPr>
              <a:t>Komisyon'un merkezi Brüksel'dedir. Avrupa Birliği üyesi devletlerden bağımsız bir niteliğe sahip olan Komisyon, Birliğin yürütme organı konumundadır</a:t>
            </a:r>
            <a:r>
              <a:rPr lang="tr-TR" dirty="0">
                <a:solidFill>
                  <a:srgbClr val="333333"/>
                </a:solidFill>
                <a:latin typeface="Arial" panose="020B0604020202020204" pitchFamily="34" charset="0"/>
                <a:ea typeface="Calibri" panose="020F0502020204030204" pitchFamily="34" charset="0"/>
                <a:cs typeface="Times New Roman" panose="02020603050405020304" pitchFamily="18" charset="0"/>
              </a:rPr>
              <a:t>. Bu doğrultuda Birliğin bütçesini ve politikalarını uygulayan Komisyon, AB hukukunun uygulanmasının idari bakımdan gözetilmesi görevini de üstlenmiştir. AB hukukunu ihlal ettiği iddiasıyla üye devletleri Avrupa Birliği Adalet Divanı önünde dava edebilir. Komisyon'un bir diğer önemli görevi ise yasama organını oluşturan Avrupa Parlamentosu ve Konsey'e sunduğu yasama ya da karar önerileri ile yasama sürecini başlatmasıdır.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43873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96482" y="680310"/>
            <a:ext cx="4123036" cy="763525"/>
          </a:xfrm>
        </p:spPr>
        <p:style>
          <a:lnRef idx="2">
            <a:schemeClr val="accent3"/>
          </a:lnRef>
          <a:fillRef idx="1">
            <a:schemeClr val="lt1"/>
          </a:fillRef>
          <a:effectRef idx="0">
            <a:schemeClr val="accent3"/>
          </a:effectRef>
          <a:fontRef idx="minor">
            <a:schemeClr val="dk1"/>
          </a:fontRef>
        </p:style>
        <p:txBody>
          <a:bodyPr>
            <a:normAutofit/>
          </a:bodyPr>
          <a:lstStyle/>
          <a:p>
            <a:r>
              <a:rPr lang="tr-TR" dirty="0"/>
              <a:t>Avrupa Birliği </a:t>
            </a:r>
            <a:r>
              <a:rPr lang="tr-TR" dirty="0" smtClean="0"/>
              <a:t>Zirvesi</a:t>
            </a:r>
            <a:endParaRPr lang="tr-TR" dirty="0"/>
          </a:p>
        </p:txBody>
      </p:sp>
      <p:sp>
        <p:nvSpPr>
          <p:cNvPr id="3" name="İçerik Yer Tutucusu 2"/>
          <p:cNvSpPr>
            <a:spLocks noGrp="1"/>
          </p:cNvSpPr>
          <p:nvPr>
            <p:ph idx="1"/>
          </p:nvPr>
        </p:nvSpPr>
        <p:spPr>
          <a:xfrm>
            <a:off x="448965" y="2558558"/>
            <a:ext cx="8695035" cy="4275740"/>
          </a:xfrm>
        </p:spPr>
        <p:txBody>
          <a:bodyPr>
            <a:normAutofit fontScale="77500" lnSpcReduction="20000"/>
          </a:bodyPr>
          <a:lstStyle/>
          <a:p>
            <a:pPr marL="0" indent="0" fontAlgn="base">
              <a:buNone/>
            </a:pPr>
            <a:r>
              <a:rPr lang="tr-TR" dirty="0" smtClean="0"/>
              <a:t>	Avrupa </a:t>
            </a:r>
            <a:r>
              <a:rPr lang="tr-TR" dirty="0"/>
              <a:t>Birliği Zirvesi, Avrupa Birliği'ne üye devletlerin başbakanları veya devlet başkanları ile Avrupa Birliği Zirvesi Başkanı ve Avrupa Komisyonu Başkanı'nın katılımı ile meydana gelir. </a:t>
            </a:r>
            <a:r>
              <a:rPr lang="tr-TR" b="1" dirty="0"/>
              <a:t>Yılda dört defa toplanan Zirve, Birliğin gelişmesi ve Avrupa'nın bütünleşmesi doğrultusunda öncelikleri ve temel politikaları belirleyen kararlar alır. Avrupa Birliği Zirvesi'nin herhangi bir yasama yetkisi yoktur. </a:t>
            </a:r>
            <a:r>
              <a:rPr lang="tr-TR" dirty="0"/>
              <a:t>Buna rağmen, AB üyesi tüm devletlerin en üst düzey yetkililerinin bir araya geldiği ve temel politikaları belirlediği kurum olmasından dolayı siyasi bir ağırlık ve yönlendirme gücü taşır. Çoğu durumda uzlaşıyla, istisna olarak nitelikli çoğunlukla karar alır.</a:t>
            </a:r>
          </a:p>
          <a:p>
            <a:pPr marL="0" indent="0" fontAlgn="base">
              <a:buNone/>
            </a:pPr>
            <a:r>
              <a:rPr lang="tr-TR" dirty="0" smtClean="0"/>
              <a:t>	Zirveye</a:t>
            </a:r>
            <a:r>
              <a:rPr lang="tr-TR" dirty="0"/>
              <a:t>, üye devletler tarafından 2,5 yıllığına atanan ve görev süresi bir defa uzatılabilecek olan AB Zirvesi Başkanı başkanlık eder. Zirve Başkanı, Birlik Dışişleri ve Güvenlik Politikası Yüksek Temsilcisi'nin yetkileri saklı kalmak kaydıyla, Birliği dışa karşı temsil etmekle görevlidir. Zirve Başkanı, aynı anda herhangi bir ulusal görevde bulunamaz</a:t>
            </a:r>
            <a:r>
              <a:rPr lang="tr-TR" dirty="0" smtClean="0"/>
              <a:t>.</a:t>
            </a:r>
            <a:endParaRPr lang="tr-TR" dirty="0"/>
          </a:p>
        </p:txBody>
      </p:sp>
      <p:pic>
        <p:nvPicPr>
          <p:cNvPr id="3074" name="Picture 2" descr="AB Zirv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54" y="154910"/>
            <a:ext cx="3817625" cy="2052450"/>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7938830" y="6388648"/>
            <a:ext cx="1205170" cy="458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05636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12490" y="603958"/>
            <a:ext cx="2784841" cy="1068935"/>
          </a:xfrm>
          <a:scene3d>
            <a:camera prst="orthographicFront"/>
            <a:lightRig rig="threePt" dir="t"/>
          </a:scene3d>
          <a:sp3d>
            <a:bevelT prst="slope"/>
          </a:sp3d>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tr-TR" dirty="0"/>
              <a:t>Avrupa Birliği </a:t>
            </a:r>
            <a:r>
              <a:rPr lang="tr-TR" dirty="0" smtClean="0"/>
              <a:t/>
            </a:r>
            <a:br>
              <a:rPr lang="tr-TR" dirty="0" smtClean="0"/>
            </a:br>
            <a:r>
              <a:rPr lang="tr-TR" dirty="0" smtClean="0"/>
              <a:t>Adalet Divanı</a:t>
            </a:r>
            <a:endParaRPr lang="tr-TR" dirty="0"/>
          </a:p>
        </p:txBody>
      </p:sp>
      <p:sp>
        <p:nvSpPr>
          <p:cNvPr id="3" name="İçerik Yer Tutucusu 2"/>
          <p:cNvSpPr>
            <a:spLocks noGrp="1"/>
          </p:cNvSpPr>
          <p:nvPr>
            <p:ph idx="1"/>
          </p:nvPr>
        </p:nvSpPr>
        <p:spPr>
          <a:xfrm>
            <a:off x="296260" y="2360065"/>
            <a:ext cx="8847740" cy="4275740"/>
          </a:xfrm>
        </p:spPr>
        <p:txBody>
          <a:bodyPr>
            <a:noAutofit/>
          </a:bodyPr>
          <a:lstStyle/>
          <a:p>
            <a:pPr marL="0" indent="0" fontAlgn="base">
              <a:buNone/>
            </a:pPr>
            <a:r>
              <a:rPr lang="tr-TR" sz="1800" dirty="0" smtClean="0"/>
              <a:t>	Avrupa </a:t>
            </a:r>
            <a:r>
              <a:rPr lang="tr-TR" sz="1800" dirty="0"/>
              <a:t>Birliği Adalet Divanı, Avrupa Birliği'nin yargı organıdır ve Adalet Divanı, Genel Mahkeme ve uzmanlık mahkemeleri olmak üzere üçlü bir yapıdan oluşur. </a:t>
            </a:r>
            <a:r>
              <a:rPr lang="tr-TR" sz="1800" b="1" dirty="0">
                <a:solidFill>
                  <a:srgbClr val="FF0000"/>
                </a:solidFill>
              </a:rPr>
              <a:t>Adalet Divanı'nın temel amacı, Avrupa Birliği hukukunun Avrupa Birliği içerisinde her yerde aynı şekilde yorumlanmasını ve uygulanmasını sağlamaktır. </a:t>
            </a:r>
            <a:r>
              <a:rPr lang="tr-TR" sz="1800" dirty="0"/>
              <a:t>Divan, Birlik hukukunun yorumlanmasında ve uygulanmasında hukuka saygıyı sağlama, ulusal hukuk düzenleri ile AB hukuk düzeni arasındaki ilişkilerin düzenlenmesi, hukuki denetim, yorum, uyuşmazlık çözme, hukuk yaratma ve boşluk doldurma işlevlerini yerine getirir.</a:t>
            </a:r>
          </a:p>
          <a:p>
            <a:pPr marL="0" indent="0" fontAlgn="base">
              <a:buNone/>
            </a:pPr>
            <a:r>
              <a:rPr lang="tr-TR" sz="1800" dirty="0" smtClean="0"/>
              <a:t>	Divan</a:t>
            </a:r>
            <a:r>
              <a:rPr lang="tr-TR" sz="1800" dirty="0"/>
              <a:t>, her üye devletten bir yargıçtan, Genel Mahkeme ise yine her üye devletten en az bir yargıç olmak üzere 28 yargıçtan oluşur. Divana ve Genel Mahkeme ye 8 adet Hukuk Sözcüsü, davalar hakkında görüş hazırlayarak yardımcı olur. Yargıçlar, üye devlet hükümetlerinin mutabakatı ile altı yıl için atanırlar ve yeniden atanmaları mümkündür. Divan yargıçlarının bağımsızlıkları, statülerini düzenleyen çeşitli hükümler aracılığıyla güvence altına alınmıştır. Ayrıca Divan müzakereleri gizli olup, açıklanmaz, kararlar çoğunluk oyuna göre oluşur ama tüm yargıçlar tarafından imzalanır ve karşı oylar yayınlanmaz.</a:t>
            </a:r>
          </a:p>
          <a:p>
            <a:pPr marL="0" indent="0" fontAlgn="base">
              <a:buNone/>
            </a:pPr>
            <a:r>
              <a:rPr lang="tr-TR" sz="1800" dirty="0" smtClean="0"/>
              <a:t>	</a:t>
            </a:r>
            <a:endParaRPr lang="tr-TR" sz="1800" dirty="0">
              <a:solidFill>
                <a:srgbClr val="FF0000"/>
              </a:solidFill>
            </a:endParaRPr>
          </a:p>
        </p:txBody>
      </p:sp>
      <p:pic>
        <p:nvPicPr>
          <p:cNvPr id="4098" name="Picture 2" descr="AB Adalet Divan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935" y="69490"/>
            <a:ext cx="3503065" cy="198516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5" name="Dikdörtgen 4"/>
          <p:cNvSpPr/>
          <p:nvPr/>
        </p:nvSpPr>
        <p:spPr>
          <a:xfrm>
            <a:off x="7938830" y="6388648"/>
            <a:ext cx="1205170" cy="458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38850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578924" y="1749245"/>
            <a:ext cx="7932425" cy="4275740"/>
          </a:xfrm>
        </p:spPr>
        <p:txBody>
          <a:bodyPr>
            <a:normAutofit/>
          </a:bodyPr>
          <a:lstStyle/>
          <a:p>
            <a:pPr marL="0" indent="0">
              <a:buNone/>
            </a:pPr>
            <a:r>
              <a:rPr lang="tr-TR" dirty="0"/>
              <a:t>Avrupa Birliği Adalet Divanı AB hukukundan kaynaklanan bir takım davalara bakmaya yetkilidir. Bunlar genel olarak üye devletlerin ve AB kurumlarının AB hukukuna uyup uymadığının denetlenmesine yönelik davalar ile ulusal mahkemelerde görülmekte olan davaların çözüme bağlanması için gerekli olduğunda AB hukukunun yorumlanmasına ilişkin davalardır. </a:t>
            </a:r>
            <a:r>
              <a:rPr lang="tr-TR" dirty="0">
                <a:solidFill>
                  <a:srgbClr val="FF0000"/>
                </a:solidFill>
              </a:rPr>
              <a:t>Avrupa Birliği Adalet Divanı Lüksemburg'da faaliyet göstermektedir.</a:t>
            </a:r>
          </a:p>
          <a:p>
            <a:pPr marL="0" indent="0">
              <a:buNone/>
            </a:pPr>
            <a:endParaRPr lang="tr-TR" dirty="0"/>
          </a:p>
        </p:txBody>
      </p:sp>
    </p:spTree>
    <p:extLst>
      <p:ext uri="{BB962C8B-B14F-4D97-AF65-F5344CB8AC3E}">
        <p14:creationId xmlns:p14="http://schemas.microsoft.com/office/powerpoint/2010/main" val="3914446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1971</TotalTime>
  <Words>682</Words>
  <Application>Microsoft Office PowerPoint</Application>
  <PresentationFormat>Ekran Gösterisi (4:3)</PresentationFormat>
  <Paragraphs>68</Paragraphs>
  <Slides>20</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20</vt:i4>
      </vt:variant>
    </vt:vector>
  </HeadingPairs>
  <TitlesOfParts>
    <vt:vector size="28" baseType="lpstr">
      <vt:lpstr>Arial</vt:lpstr>
      <vt:lpstr>Arial Black</vt:lpstr>
      <vt:lpstr>Calibri</vt:lpstr>
      <vt:lpstr>Comic Sans MS</vt:lpstr>
      <vt:lpstr>Open Sans</vt:lpstr>
      <vt:lpstr>Times New Roman</vt:lpstr>
      <vt:lpstr>Wingdings</vt:lpstr>
      <vt:lpstr>Office Theme</vt:lpstr>
      <vt:lpstr>PowerPoint Sunusu</vt:lpstr>
      <vt:lpstr>Avrupa Birliğinin Kurumları</vt:lpstr>
      <vt:lpstr>Avrupa Parlamentosu</vt:lpstr>
      <vt:lpstr>PowerPoint Sunusu</vt:lpstr>
      <vt:lpstr>Avrupa Komisyonu</vt:lpstr>
      <vt:lpstr>PowerPoint Sunusu</vt:lpstr>
      <vt:lpstr>Avrupa Birliği Zirvesi</vt:lpstr>
      <vt:lpstr>Avrupa Birliği  Adalet Divanı</vt:lpstr>
      <vt:lpstr>PowerPoint Sunusu</vt:lpstr>
      <vt:lpstr>Avrupa Sayıştayı</vt:lpstr>
      <vt:lpstr>Avrupa Merkez Bankası</vt:lpstr>
      <vt:lpstr>Diğer Kurum Organ ve Ajanslar</vt:lpstr>
      <vt:lpstr>PowerPoint Sunusu</vt:lpstr>
      <vt:lpstr>Bölgeler Komitesi</vt:lpstr>
      <vt:lpstr>Avrupa Yatırım Bankası</vt:lpstr>
      <vt:lpstr>PowerPoint Sunusu</vt:lpstr>
      <vt:lpstr>Avrupa Ombudsmanı</vt:lpstr>
      <vt:lpstr>SONUÇ</vt:lpstr>
      <vt:lpstr>PowerPoint Sunusu</vt:lpstr>
      <vt:lpstr>AVRUPA BİRLİĞİ</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HSE</cp:lastModifiedBy>
  <cp:revision>94</cp:revision>
  <cp:lastPrinted>2017-02-14T12:46:16Z</cp:lastPrinted>
  <dcterms:created xsi:type="dcterms:W3CDTF">2013-08-21T19:17:07Z</dcterms:created>
  <dcterms:modified xsi:type="dcterms:W3CDTF">2017-12-18T06:45:26Z</dcterms:modified>
</cp:coreProperties>
</file>