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88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885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88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88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88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88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C830D5-FF3B-45A4-BD76-FD724C33340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88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788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4438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E35120-9C4E-4F7E-8668-A698D0BE5F6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7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E8D6D9-8B75-447C-8482-C556D033019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13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BD784A4-7356-4AF0-AF79-E496D48E2CAD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00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78A0621-FB1F-4AAC-B298-D519EF25004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5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0AE1F13-1952-4BD6-A272-AE0F19F0FC1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3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EAD5F33-F75B-4EBD-9A3D-04BD29DBA6B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1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114D3E-D70D-45C5-B33A-E379DDEDFD9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7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C07B29-F6F0-43D4-83DB-CD55D1D8B2D7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6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37DDC-2D89-4F1A-BF84-5AB7F66A0D0D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0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321A9D-42CE-4201-AC3B-0CA97931162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F4C952-5455-4D62-A9BD-633060DA75B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1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E71E1-F136-410E-8E3E-FD4E215970C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7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268797-C28F-4D24-BBF9-8D9893EF543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9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07DA6-06E4-46B2-B364-1FAF38128A1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2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794BE1-8951-450C-A3B3-414F6307D45F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</p:grpSp>
      <p:sp>
        <p:nvSpPr>
          <p:cNvPr id="778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778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778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/>
              <a:t>FERTİLİZASYON MEKANİZMASI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r>
              <a:rPr lang="tr-TR" altLang="tr-TR" sz="1400"/>
              <a:t>Sıcaklık, ışık, akıntı, besin, tuzluluk, pH</a:t>
            </a:r>
          </a:p>
          <a:p>
            <a:pPr lvl="1">
              <a:buFont typeface="Wingdings" panose="05000000000000000000" pitchFamily="2" charset="2"/>
              <a:buNone/>
            </a:pPr>
            <a:endParaRPr lang="tr-TR" altLang="tr-TR" sz="1400"/>
          </a:p>
          <a:p>
            <a:r>
              <a:rPr lang="tr-TR" altLang="tr-TR" sz="1600"/>
              <a:t>YUMURTALARIN BIRAKILMASI</a:t>
            </a:r>
          </a:p>
          <a:p>
            <a:endParaRPr lang="tr-TR" altLang="tr-TR" sz="1600"/>
          </a:p>
          <a:p>
            <a:r>
              <a:rPr lang="tr-TR" altLang="tr-TR" sz="1600"/>
              <a:t>SPERMANIN EJEKÜLASYONU</a:t>
            </a:r>
          </a:p>
          <a:p>
            <a:endParaRPr lang="tr-TR" altLang="tr-TR" sz="1600"/>
          </a:p>
          <a:p>
            <a:r>
              <a:rPr lang="tr-TR" altLang="tr-TR" sz="1600"/>
              <a:t>SPERMATOZOON AKTİVASYONU</a:t>
            </a:r>
          </a:p>
          <a:p>
            <a:endParaRPr lang="tr-TR" altLang="tr-TR" sz="1600"/>
          </a:p>
          <a:p>
            <a:r>
              <a:rPr lang="tr-TR" altLang="tr-TR" sz="1600"/>
              <a:t>FERTİLİZASYON</a:t>
            </a:r>
          </a:p>
          <a:p>
            <a:endParaRPr lang="tr-TR" altLang="tr-TR" sz="1600"/>
          </a:p>
          <a:p>
            <a:r>
              <a:rPr lang="tr-TR" altLang="tr-TR" sz="1600"/>
              <a:t>DÖLLENMİŞ YUMURTA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816725" y="1341438"/>
          <a:ext cx="3600450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1341438"/>
                        <a:ext cx="3600450" cy="250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735639" y="4062414"/>
          <a:ext cx="3813175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Fotoğrafı" r:id="rId5" imgW="2715004" imgH="1743318" progId="MSPhotoEd.3">
                  <p:embed/>
                </p:oleObj>
              </mc:Choice>
              <mc:Fallback>
                <p:oleObj name="Photo Editor Fotoğrafı" r:id="rId5" imgW="2715004" imgH="17433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4062414"/>
                        <a:ext cx="3813175" cy="260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3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800" b="1"/>
              <a:t>	ÜREME ŞEKİLLERİ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0" y="1981200"/>
            <a:ext cx="7067550" cy="3886200"/>
          </a:xfrm>
        </p:spPr>
        <p:txBody>
          <a:bodyPr/>
          <a:lstStyle/>
          <a:p>
            <a:pPr marL="609600" indent="-609600"/>
            <a:r>
              <a:rPr lang="tr-TR" altLang="tr-TR" sz="1800"/>
              <a:t>Ovipar (birçok tür)</a:t>
            </a:r>
          </a:p>
          <a:p>
            <a:pPr marL="609600" indent="-609600"/>
            <a:r>
              <a:rPr lang="tr-TR" altLang="tr-TR" sz="1800"/>
              <a:t>Ovovivipar (teleostei)</a:t>
            </a:r>
          </a:p>
          <a:p>
            <a:pPr marL="609600" indent="-609600"/>
            <a:r>
              <a:rPr lang="tr-TR" altLang="tr-TR" sz="1800"/>
              <a:t>Vivipar (köpek balıkları)</a:t>
            </a:r>
          </a:p>
          <a:p>
            <a:pPr marL="609600" indent="-609600"/>
            <a:endParaRPr lang="tr-TR" altLang="tr-TR" sz="180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tr-TR" altLang="tr-TR" sz="1800"/>
              <a:t>Biseksüel üreme (Birçok tür)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tr-TR" altLang="tr-TR" sz="1800"/>
              <a:t>Hermafroditik Üreme (levrek, sazan)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tr-TR" altLang="tr-TR" sz="1800"/>
              <a:t>Parthenogenetik Üreme (Amazon)</a:t>
            </a:r>
          </a:p>
        </p:txBody>
      </p:sp>
    </p:spTree>
    <p:extLst>
      <p:ext uri="{BB962C8B-B14F-4D97-AF65-F5344CB8AC3E}">
        <p14:creationId xmlns:p14="http://schemas.microsoft.com/office/powerpoint/2010/main" val="28055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/>
              <a:t>SPERMANIN ALINMASI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773238"/>
            <a:ext cx="4608512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1600"/>
              <a:t>ABDOMİNAL MASAJ</a:t>
            </a:r>
          </a:p>
          <a:p>
            <a:pPr>
              <a:lnSpc>
                <a:spcPct val="90000"/>
              </a:lnSpc>
            </a:pPr>
            <a:r>
              <a:rPr lang="tr-TR" altLang="tr-TR" sz="1600"/>
              <a:t>HAVA BASINCIYLA SAĞIM</a:t>
            </a:r>
          </a:p>
          <a:p>
            <a:pPr>
              <a:lnSpc>
                <a:spcPct val="90000"/>
              </a:lnSpc>
            </a:pPr>
            <a:r>
              <a:rPr lang="tr-TR" altLang="tr-TR" sz="1600"/>
              <a:t>EMME SİSTEMİYLE SAĞIM</a:t>
            </a:r>
          </a:p>
          <a:p>
            <a:pPr>
              <a:lnSpc>
                <a:spcPct val="90000"/>
              </a:lnSpc>
            </a:pPr>
            <a:r>
              <a:rPr lang="tr-TR" altLang="tr-TR" sz="1600"/>
              <a:t>OPERATİF</a:t>
            </a:r>
          </a:p>
          <a:p>
            <a:pPr>
              <a:lnSpc>
                <a:spcPct val="90000"/>
              </a:lnSpc>
            </a:pPr>
            <a:endParaRPr lang="tr-TR" altLang="tr-TR" sz="1600"/>
          </a:p>
          <a:p>
            <a:pPr>
              <a:lnSpc>
                <a:spcPct val="90000"/>
              </a:lnSpc>
            </a:pPr>
            <a:endParaRPr lang="tr-TR" altLang="tr-TR" sz="1600"/>
          </a:p>
          <a:p>
            <a:pPr>
              <a:lnSpc>
                <a:spcPct val="90000"/>
              </a:lnSpc>
            </a:pPr>
            <a:r>
              <a:rPr lang="tr-TR" altLang="tr-TR" sz="1600"/>
              <a:t>ANESTEZİ  </a:t>
            </a:r>
          </a:p>
          <a:p>
            <a:pPr lvl="1">
              <a:lnSpc>
                <a:spcPct val="90000"/>
              </a:lnSpc>
            </a:pPr>
            <a:r>
              <a:rPr lang="tr-TR" altLang="tr-TR" sz="1400"/>
              <a:t>Chlorbutanol</a:t>
            </a:r>
          </a:p>
          <a:p>
            <a:pPr lvl="1">
              <a:lnSpc>
                <a:spcPct val="90000"/>
              </a:lnSpc>
            </a:pPr>
            <a:r>
              <a:rPr lang="tr-TR" altLang="tr-TR" sz="1400"/>
              <a:t>Phenoxyethanol</a:t>
            </a:r>
          </a:p>
          <a:p>
            <a:pPr lvl="1">
              <a:lnSpc>
                <a:spcPct val="90000"/>
              </a:lnSpc>
            </a:pPr>
            <a:r>
              <a:rPr lang="tr-TR" altLang="tr-TR" sz="1400"/>
              <a:t>Tricaine methane sulphonat (MS-222)</a:t>
            </a:r>
          </a:p>
          <a:p>
            <a:pPr lvl="1">
              <a:lnSpc>
                <a:spcPct val="90000"/>
              </a:lnSpc>
            </a:pPr>
            <a:endParaRPr lang="tr-TR" altLang="tr-TR" sz="1400"/>
          </a:p>
          <a:p>
            <a:pPr lvl="1">
              <a:lnSpc>
                <a:spcPct val="90000"/>
              </a:lnSpc>
            </a:pPr>
            <a:endParaRPr lang="tr-TR" altLang="tr-TR" sz="14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1400"/>
              <a:t>“Dışkı ve idrar karışımından kaçınılmalı “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1400"/>
              <a:t>“sağım aralıkları en az 15 gün olmalı”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1400"/>
              <a:t>“2 yaş üzeri, 6 yaş altı balıklar kullanılmalı”</a:t>
            </a:r>
          </a:p>
        </p:txBody>
      </p:sp>
      <p:pic>
        <p:nvPicPr>
          <p:cNvPr id="6148" name="Picture 4" descr="auto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3875" y="1196975"/>
            <a:ext cx="3614738" cy="2370138"/>
          </a:xfrm>
          <a:noFill/>
          <a:ln/>
        </p:spPr>
      </p:pic>
      <p:graphicFrame>
        <p:nvGraphicFramePr>
          <p:cNvPr id="6150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6888163" y="3938588"/>
          <a:ext cx="36004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Fotoğrafı" r:id="rId4" imgW="6095238" imgH="4571429" progId="MSPhotoEd.3">
                  <p:embed/>
                </p:oleObj>
              </mc:Choice>
              <mc:Fallback>
                <p:oleObj name="Photo Editor Fotoğrafı" r:id="rId4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3938588"/>
                        <a:ext cx="36004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0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5" name="Object 7"/>
          <p:cNvGraphicFramePr>
            <a:graphicFrameLocks noChangeAspect="1"/>
          </p:cNvGraphicFramePr>
          <p:nvPr>
            <p:ph idx="1"/>
          </p:nvPr>
        </p:nvGraphicFramePr>
        <p:xfrm>
          <a:off x="2063750" y="765176"/>
          <a:ext cx="8064500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Fotoğrafı" r:id="rId3" imgW="3495238" imgH="2514286" progId="MSPhotoEd.3">
                  <p:embed/>
                </p:oleObj>
              </mc:Choice>
              <mc:Fallback>
                <p:oleObj name="Photo Editor Fotoğrafı" r:id="rId3" imgW="3495238" imgH="25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765176"/>
                        <a:ext cx="8064500" cy="590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3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/>
              <a:t>SPERMATOLOJİK MUAYENELER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7714" y="1557338"/>
            <a:ext cx="6707187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/>
              <a:t>RENK, KIVAM (beyaz-krem, vizköz)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2000"/>
          </a:p>
          <a:p>
            <a:pPr>
              <a:lnSpc>
                <a:spcPct val="80000"/>
              </a:lnSpc>
            </a:pPr>
            <a:r>
              <a:rPr lang="tr-TR" altLang="tr-TR" sz="2000"/>
              <a:t>MİKTAR</a:t>
            </a:r>
          </a:p>
          <a:p>
            <a:pPr>
              <a:lnSpc>
                <a:spcPct val="80000"/>
              </a:lnSpc>
            </a:pPr>
            <a:endParaRPr lang="tr-TR" altLang="tr-TR" sz="2000"/>
          </a:p>
          <a:p>
            <a:pPr>
              <a:lnSpc>
                <a:spcPct val="80000"/>
              </a:lnSpc>
            </a:pPr>
            <a:r>
              <a:rPr lang="tr-TR" altLang="tr-TR" sz="2000"/>
              <a:t>YOĞUNLUK (x10</a:t>
            </a:r>
            <a:r>
              <a:rPr lang="tr-TR" altLang="tr-TR" sz="2000" baseline="30000"/>
              <a:t>9</a:t>
            </a:r>
            <a:r>
              <a:rPr lang="tr-TR" altLang="tr-TR" sz="2000"/>
              <a:t> sp/ml)</a:t>
            </a:r>
          </a:p>
          <a:p>
            <a:pPr lvl="1">
              <a:lnSpc>
                <a:spcPct val="80000"/>
              </a:lnSpc>
            </a:pPr>
            <a:r>
              <a:rPr lang="tr-TR" altLang="tr-TR" sz="1800"/>
              <a:t>Hemasitometre</a:t>
            </a:r>
          </a:p>
          <a:p>
            <a:pPr lvl="1">
              <a:lnSpc>
                <a:spcPct val="80000"/>
              </a:lnSpc>
            </a:pPr>
            <a:r>
              <a:rPr lang="tr-TR" altLang="tr-TR" sz="1800"/>
              <a:t>Spektrofotometre</a:t>
            </a:r>
          </a:p>
          <a:p>
            <a:pPr>
              <a:lnSpc>
                <a:spcPct val="80000"/>
              </a:lnSpc>
            </a:pPr>
            <a:endParaRPr lang="tr-TR" altLang="tr-TR" sz="2000"/>
          </a:p>
          <a:p>
            <a:pPr>
              <a:lnSpc>
                <a:spcPct val="80000"/>
              </a:lnSpc>
            </a:pPr>
            <a:r>
              <a:rPr lang="tr-TR" altLang="tr-TR" sz="2000"/>
              <a:t>PH (7-7.5)</a:t>
            </a:r>
          </a:p>
          <a:p>
            <a:pPr>
              <a:lnSpc>
                <a:spcPct val="80000"/>
              </a:lnSpc>
            </a:pPr>
            <a:endParaRPr lang="tr-TR" altLang="tr-TR" sz="2000"/>
          </a:p>
          <a:p>
            <a:pPr>
              <a:lnSpc>
                <a:spcPct val="80000"/>
              </a:lnSpc>
            </a:pPr>
            <a:r>
              <a:rPr lang="tr-TR" altLang="tr-TR" sz="2000"/>
              <a:t>MOTİLİTE (soğuk tabla, sulandırma oranı, ozmotik basınç ve K</a:t>
            </a:r>
            <a:r>
              <a:rPr lang="tr-TR" altLang="tr-TR" sz="2000" baseline="30000"/>
              <a:t>+</a:t>
            </a:r>
            <a:r>
              <a:rPr lang="tr-TR" altLang="tr-TR" sz="2000"/>
              <a:t> iyonu)</a:t>
            </a:r>
          </a:p>
          <a:p>
            <a:pPr lvl="1">
              <a:lnSpc>
                <a:spcPct val="80000"/>
              </a:lnSpc>
            </a:pPr>
            <a:r>
              <a:rPr lang="tr-TR" altLang="tr-TR" sz="1800"/>
              <a:t>Scala yöntemi (+, -)</a:t>
            </a:r>
          </a:p>
          <a:p>
            <a:pPr lvl="1">
              <a:lnSpc>
                <a:spcPct val="80000"/>
              </a:lnSpc>
            </a:pPr>
            <a:r>
              <a:rPr lang="tr-TR" altLang="tr-TR" sz="1800"/>
              <a:t>Yüzde değer (%)</a:t>
            </a:r>
          </a:p>
          <a:p>
            <a:pPr lvl="1">
              <a:lnSpc>
                <a:spcPct val="80000"/>
              </a:lnSpc>
            </a:pPr>
            <a:r>
              <a:rPr lang="tr-TR" altLang="tr-TR" sz="1800"/>
              <a:t>CASA</a:t>
            </a:r>
          </a:p>
        </p:txBody>
      </p:sp>
    </p:spTree>
    <p:extLst>
      <p:ext uri="{BB962C8B-B14F-4D97-AF65-F5344CB8AC3E}">
        <p14:creationId xmlns:p14="http://schemas.microsoft.com/office/powerpoint/2010/main" val="23012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/>
              <a:t>SPERMANIN SULANDIRILMASI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0738" y="1981200"/>
            <a:ext cx="6850062" cy="3886200"/>
          </a:xfrm>
        </p:spPr>
        <p:txBody>
          <a:bodyPr/>
          <a:lstStyle/>
          <a:p>
            <a:r>
              <a:rPr lang="tr-TR" altLang="tr-TR" sz="1800"/>
              <a:t>SULANDIRICI TİPLERİ (Şeker bazlı, iyonik, kompleks)</a:t>
            </a:r>
          </a:p>
          <a:p>
            <a:r>
              <a:rPr lang="tr-TR" altLang="tr-TR" sz="1800"/>
              <a:t>SULANDIRICININ YAPISI</a:t>
            </a:r>
          </a:p>
          <a:p>
            <a:pPr lvl="1"/>
            <a:r>
              <a:rPr lang="tr-TR" altLang="tr-TR" sz="1600"/>
              <a:t>Katkı maddeleri (yumurta sarısı,cryoprotektan,BSA) </a:t>
            </a:r>
          </a:p>
          <a:p>
            <a:r>
              <a:rPr lang="tr-TR" altLang="tr-TR" sz="1800"/>
              <a:t>SULANDIRMA ORANI</a:t>
            </a:r>
          </a:p>
          <a:p>
            <a:r>
              <a:rPr lang="tr-TR" altLang="tr-TR" sz="1800"/>
              <a:t>SULANDIRMA YAPARKEN DİKKAT EDİLMESİ GEREKEN KOŞULLAR</a:t>
            </a:r>
          </a:p>
          <a:p>
            <a:pPr lvl="1"/>
            <a:r>
              <a:rPr lang="tr-TR" altLang="tr-TR" sz="1600"/>
              <a:t>OSMOTİK BASINÇ</a:t>
            </a:r>
          </a:p>
          <a:p>
            <a:pPr lvl="1"/>
            <a:r>
              <a:rPr lang="tr-TR" altLang="tr-TR" sz="1600"/>
              <a:t>Ph</a:t>
            </a:r>
          </a:p>
          <a:p>
            <a:pPr lvl="1"/>
            <a:r>
              <a:rPr lang="tr-TR" altLang="tr-TR" sz="1600"/>
              <a:t>Sıcaklık</a:t>
            </a:r>
          </a:p>
          <a:p>
            <a:pPr lvl="1">
              <a:buFont typeface="Wingdings" panose="05000000000000000000" pitchFamily="2" charset="2"/>
              <a:buNone/>
            </a:pPr>
            <a:endParaRPr lang="tr-TR" altLang="tr-TR" sz="1600"/>
          </a:p>
          <a:p>
            <a:pPr lvl="1"/>
            <a:endParaRPr lang="tr-TR" altLang="tr-TR" sz="1600"/>
          </a:p>
          <a:p>
            <a:pPr lvl="1"/>
            <a:r>
              <a:rPr lang="tr-TR" altLang="tr-TR" sz="1600"/>
              <a:t>EKİLİBRASYON ?</a:t>
            </a:r>
          </a:p>
        </p:txBody>
      </p:sp>
    </p:spTree>
    <p:extLst>
      <p:ext uri="{BB962C8B-B14F-4D97-AF65-F5344CB8AC3E}">
        <p14:creationId xmlns:p14="http://schemas.microsoft.com/office/powerpoint/2010/main" val="17299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371600"/>
          </a:xfrm>
        </p:spPr>
        <p:txBody>
          <a:bodyPr/>
          <a:lstStyle/>
          <a:p>
            <a:r>
              <a:rPr lang="tr-TR" altLang="tr-TR" sz="2000" b="1"/>
              <a:t>SPERMANIN DONDURULMASI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0375" y="1196976"/>
            <a:ext cx="4038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1600" b="1"/>
              <a:t>PELLET</a:t>
            </a:r>
          </a:p>
          <a:p>
            <a:r>
              <a:rPr lang="tr-TR" altLang="tr-TR" sz="1600"/>
              <a:t>KURU BUZ (KATI CO</a:t>
            </a:r>
            <a:r>
              <a:rPr lang="tr-TR" altLang="tr-TR" sz="1600" baseline="-25000"/>
              <a:t>2</a:t>
            </a:r>
            <a:r>
              <a:rPr lang="tr-TR" altLang="tr-TR" sz="16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1600" b="1"/>
              <a:t>PAYET</a:t>
            </a:r>
          </a:p>
          <a:p>
            <a:r>
              <a:rPr lang="tr-TR" altLang="tr-TR" sz="1600"/>
              <a:t>SIVI AZOT BUHARI</a:t>
            </a:r>
          </a:p>
          <a:p>
            <a:r>
              <a:rPr lang="tr-TR" altLang="tr-TR" sz="1600"/>
              <a:t>PROGRAMLANABİLİR DONDURMA MAKİNASI</a:t>
            </a:r>
          </a:p>
          <a:p>
            <a:pPr lvl="1"/>
            <a:r>
              <a:rPr lang="tr-TR" altLang="tr-TR" sz="1400"/>
              <a:t>Dondurma protokolleri</a:t>
            </a:r>
          </a:p>
          <a:p>
            <a:pPr lvl="1"/>
            <a:endParaRPr lang="tr-TR" altLang="tr-TR" sz="1400"/>
          </a:p>
          <a:p>
            <a:pPr lvl="2"/>
            <a:r>
              <a:rPr lang="tr-TR" altLang="tr-TR" sz="1200"/>
              <a:t>Kuru buzda 5 dakika(-79</a:t>
            </a:r>
            <a:r>
              <a:rPr lang="tr-TR" altLang="tr-TR" sz="1200" baseline="30000"/>
              <a:t>o</a:t>
            </a:r>
            <a:r>
              <a:rPr lang="tr-TR" altLang="tr-TR" sz="1200"/>
              <a:t>C)</a:t>
            </a:r>
          </a:p>
          <a:p>
            <a:pPr lvl="2"/>
            <a:r>
              <a:rPr lang="tr-TR" altLang="tr-TR" sz="1200"/>
              <a:t>Sıvı azot buharında 10 dk (3 cm yükseklik, -120</a:t>
            </a:r>
            <a:r>
              <a:rPr lang="tr-TR" altLang="tr-TR" sz="1200" baseline="30000"/>
              <a:t>o</a:t>
            </a:r>
            <a:r>
              <a:rPr lang="tr-TR" altLang="tr-TR" sz="1200"/>
              <a:t>C )</a:t>
            </a:r>
          </a:p>
          <a:p>
            <a:pPr lvl="2"/>
            <a:r>
              <a:rPr lang="tr-TR" altLang="tr-TR" sz="1200"/>
              <a:t>Farklı dondurma hızları (yavaş yada hızlı)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7175500" y="1125539"/>
          <a:ext cx="3168650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1125539"/>
                        <a:ext cx="3168650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7227889" y="3722689"/>
          <a:ext cx="3087687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hoto Editor Fotoğrafı" r:id="rId5" imgW="6095238" imgH="4571429" progId="MSPhotoEd.3">
                  <p:embed/>
                </p:oleObj>
              </mc:Choice>
              <mc:Fallback>
                <p:oleObj name="Photo Editor Fotoğrafı" r:id="rId5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9" y="3722689"/>
                        <a:ext cx="3087687" cy="206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3432176" y="4581525"/>
          <a:ext cx="3146425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t Eşlem Resmi" r:id="rId7" imgW="2715004" imgH="1743318" progId="Paint.Picture">
                  <p:embed/>
                </p:oleObj>
              </mc:Choice>
              <mc:Fallback>
                <p:oleObj name="Bit Eşlem Resmi" r:id="rId7" imgW="2715004" imgH="1743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4581525"/>
                        <a:ext cx="3146425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1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/>
              <a:t>	SPERMANIN ÇÖZDÜRÜLMESİ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32175" y="1989138"/>
            <a:ext cx="4040188" cy="2163762"/>
          </a:xfrm>
        </p:spPr>
        <p:txBody>
          <a:bodyPr/>
          <a:lstStyle/>
          <a:p>
            <a:r>
              <a:rPr lang="tr-TR" altLang="tr-TR" sz="1600"/>
              <a:t>PELETLERİN ÇÖZDÜRÜLMESİ</a:t>
            </a:r>
          </a:p>
          <a:p>
            <a:pPr lvl="1"/>
            <a:endParaRPr lang="tr-TR" altLang="tr-TR" sz="1400"/>
          </a:p>
          <a:p>
            <a:pPr lvl="1"/>
            <a:r>
              <a:rPr lang="tr-TR" altLang="tr-TR" sz="1400"/>
              <a:t>Kendi Sulandırıcısı İçinde</a:t>
            </a:r>
          </a:p>
          <a:p>
            <a:pPr lvl="1"/>
            <a:r>
              <a:rPr lang="tr-TR" altLang="tr-TR" sz="1400"/>
              <a:t>Aktivasyon Sıvısı İçinde</a:t>
            </a:r>
          </a:p>
          <a:p>
            <a:pPr lvl="1">
              <a:buFont typeface="Wingdings" panose="05000000000000000000" pitchFamily="2" charset="2"/>
              <a:buNone/>
            </a:pPr>
            <a:endParaRPr lang="tr-TR" altLang="tr-TR" sz="1400"/>
          </a:p>
          <a:p>
            <a:r>
              <a:rPr lang="tr-TR" altLang="tr-TR" sz="1600"/>
              <a:t>PAYETLERİN ÇÖZDÜRÜLMESİ</a:t>
            </a:r>
          </a:p>
          <a:p>
            <a:pPr lvl="1"/>
            <a:endParaRPr lang="tr-TR" altLang="tr-TR" sz="1400"/>
          </a:p>
          <a:p>
            <a:pPr lvl="1"/>
            <a:r>
              <a:rPr lang="tr-TR" altLang="tr-TR" sz="1400"/>
              <a:t>30</a:t>
            </a:r>
            <a:r>
              <a:rPr lang="tr-TR" altLang="tr-TR" sz="1400" baseline="30000"/>
              <a:t>O</a:t>
            </a:r>
            <a:r>
              <a:rPr lang="tr-TR" altLang="tr-TR" sz="1400"/>
              <a:t>C de 15-20 saniye (0.5 ml PAYET)</a:t>
            </a:r>
          </a:p>
          <a:p>
            <a:pPr lvl="1"/>
            <a:r>
              <a:rPr lang="tr-TR" altLang="tr-TR" sz="1400"/>
              <a:t>35-40</a:t>
            </a:r>
            <a:r>
              <a:rPr lang="tr-TR" altLang="tr-TR" sz="1400" baseline="30000"/>
              <a:t>o</a:t>
            </a:r>
            <a:r>
              <a:rPr lang="tr-TR" altLang="tr-TR" sz="1400"/>
              <a:t>C de 5 saniye</a:t>
            </a:r>
          </a:p>
          <a:p>
            <a:pPr lvl="1"/>
            <a:r>
              <a:rPr lang="tr-TR" altLang="tr-TR" sz="1400"/>
              <a:t>5</a:t>
            </a:r>
            <a:r>
              <a:rPr lang="tr-TR" altLang="tr-TR" sz="1400" baseline="30000"/>
              <a:t>o</a:t>
            </a:r>
            <a:r>
              <a:rPr lang="tr-TR" altLang="tr-TR" sz="1400"/>
              <a:t>C de 90 saniye</a:t>
            </a:r>
          </a:p>
          <a:p>
            <a:pPr lvl="1"/>
            <a:endParaRPr lang="tr-TR" altLang="tr-TR" sz="1400"/>
          </a:p>
          <a:p>
            <a:pPr lvl="1"/>
            <a:endParaRPr lang="tr-TR" altLang="tr-TR" sz="1400"/>
          </a:p>
          <a:p>
            <a:pPr lvl="1">
              <a:buFont typeface="Wingdings" panose="05000000000000000000" pitchFamily="2" charset="2"/>
              <a:buNone/>
            </a:pPr>
            <a:r>
              <a:rPr lang="tr-TR" altLang="tr-TR" sz="1400"/>
              <a:t>*FİNAL SICAKLIK 5-10</a:t>
            </a:r>
            <a:r>
              <a:rPr lang="tr-TR" altLang="tr-TR" sz="1400" baseline="30000"/>
              <a:t>O</a:t>
            </a:r>
            <a:r>
              <a:rPr lang="tr-TR" altLang="tr-TR" sz="1400"/>
              <a:t>c OLMALI (Alabalık için)</a:t>
            </a:r>
          </a:p>
        </p:txBody>
      </p:sp>
    </p:spTree>
    <p:extLst>
      <p:ext uri="{BB962C8B-B14F-4D97-AF65-F5344CB8AC3E}">
        <p14:creationId xmlns:p14="http://schemas.microsoft.com/office/powerpoint/2010/main" val="13946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262</Words>
  <Application>Microsoft Office PowerPoint</Application>
  <PresentationFormat>Geniş ekran</PresentationFormat>
  <Paragraphs>88</Paragraphs>
  <Slides>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Pixel</vt:lpstr>
      <vt:lpstr>Microsoft Photo Editor 3.0 Fotoğrafı</vt:lpstr>
      <vt:lpstr>Bit Eşlem Resmi</vt:lpstr>
      <vt:lpstr>FERTİLİZASYON MEKANİZMASI</vt:lpstr>
      <vt:lpstr> ÜREME ŞEKİLLERİ</vt:lpstr>
      <vt:lpstr>SPERMANIN ALINMASI</vt:lpstr>
      <vt:lpstr>PowerPoint Sunusu</vt:lpstr>
      <vt:lpstr>SPERMATOLOJİK MUAYENELER</vt:lpstr>
      <vt:lpstr>SPERMANIN SULANDIRILMASI</vt:lpstr>
      <vt:lpstr>SPERMANIN DONDURULMASI </vt:lpstr>
      <vt:lpstr> SPERMANIN ÇÖZDÜRÜLMESİ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FERTİLİZASYON MEKANİZMASI</dc:title>
  <dc:creator>Akcay</dc:creator>
  <cp:lastModifiedBy>Akcay</cp:lastModifiedBy>
  <cp:revision>2</cp:revision>
  <dcterms:created xsi:type="dcterms:W3CDTF">2019-09-05T07:53:53Z</dcterms:created>
  <dcterms:modified xsi:type="dcterms:W3CDTF">2019-09-05T07:55:34Z</dcterms:modified>
</cp:coreProperties>
</file>