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EF6291-42BD-4073-B5FC-90C42CA0F377}" type="datetimeFigureOut">
              <a:rPr lang="tr-TR" smtClean="0"/>
              <a:pPr/>
              <a:t>14.6.2018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C608B7-BA56-4DE4-AF90-CE5ECEE55FA3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C608B7-BA56-4DE4-AF90-CE5ECEE55FA3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14.6.2018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14.6.2018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14.6.2018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14.6.2018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14.6.2018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14.6.2018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14.6.2018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14.6.2018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14.6.2018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14.6.2018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14.6.2018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94FF87-16F7-4B52-A867-587D7D98BC62}" type="datetimeFigureOut">
              <a:rPr lang="tr-TR" smtClean="0"/>
              <a:pPr/>
              <a:t>14.6.2018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4800" dirty="0">
                <a:latin typeface="Andalus" pitchFamily="18" charset="-78"/>
                <a:cs typeface="Andalus" pitchFamily="18" charset="-78"/>
              </a:rPr>
              <a:t>1. konu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sz="4400" dirty="0">
                <a:latin typeface="Bell MT" pitchFamily="18" charset="0"/>
                <a:cs typeface="Andalus" pitchFamily="18" charset="-78"/>
              </a:rPr>
              <a:t>Bir Olayı Gözlemlemek ve Not Tutmak – Kısa Notlar (</a:t>
            </a:r>
            <a:r>
              <a:rPr lang="tr-TR" sz="4400" dirty="0" err="1">
                <a:latin typeface="Bell MT" pitchFamily="18" charset="0"/>
                <a:cs typeface="Andalus" pitchFamily="18" charset="-78"/>
              </a:rPr>
              <a:t>Jottings</a:t>
            </a:r>
            <a:r>
              <a:rPr lang="tr-TR" sz="4400" dirty="0">
                <a:latin typeface="Bell MT" pitchFamily="18" charset="0"/>
                <a:cs typeface="Andalus" pitchFamily="18" charset="-78"/>
              </a:rPr>
              <a:t>)</a:t>
            </a:r>
          </a:p>
          <a:p>
            <a:endParaRPr lang="tr-TR" sz="4400" dirty="0">
              <a:latin typeface="Aldhabi" pitchFamily="2" charset="-78"/>
              <a:cs typeface="Aldhabi" pitchFamily="2" charset="-7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Andalus" pitchFamily="18" charset="-78"/>
                <a:cs typeface="Andalus" pitchFamily="18" charset="-78"/>
              </a:rPr>
              <a:t>1. hafta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 err="1">
                <a:latin typeface="Bell MT" panose="02020503060305020303" pitchFamily="18" charset="0"/>
              </a:rPr>
              <a:t>Davranış</a:t>
            </a:r>
            <a:r>
              <a:rPr lang="en-GB" sz="2400" dirty="0">
                <a:latin typeface="Bell MT" panose="02020503060305020303" pitchFamily="18" charset="0"/>
              </a:rPr>
              <a:t> </a:t>
            </a:r>
            <a:r>
              <a:rPr lang="en-GB" sz="2400" dirty="0" err="1">
                <a:latin typeface="Bell MT" panose="02020503060305020303" pitchFamily="18" charset="0"/>
              </a:rPr>
              <a:t>gözlemi</a:t>
            </a:r>
            <a:r>
              <a:rPr lang="en-GB" sz="2400" dirty="0">
                <a:latin typeface="Bell MT" panose="02020503060305020303" pitchFamily="18" charset="0"/>
              </a:rPr>
              <a:t> </a:t>
            </a:r>
            <a:r>
              <a:rPr lang="en-GB" sz="2400" dirty="0" err="1">
                <a:latin typeface="Bell MT" panose="02020503060305020303" pitchFamily="18" charset="0"/>
              </a:rPr>
              <a:t>antropolojinin</a:t>
            </a:r>
            <a:r>
              <a:rPr lang="en-GB" sz="2400" dirty="0">
                <a:latin typeface="Bell MT" panose="02020503060305020303" pitchFamily="18" charset="0"/>
              </a:rPr>
              <a:t> </a:t>
            </a:r>
            <a:r>
              <a:rPr lang="en-GB" sz="2400" dirty="0" err="1">
                <a:latin typeface="Bell MT" panose="02020503060305020303" pitchFamily="18" charset="0"/>
              </a:rPr>
              <a:t>temelidir</a:t>
            </a:r>
            <a:r>
              <a:rPr lang="en-GB" sz="2400" dirty="0">
                <a:latin typeface="Bell MT" panose="02020503060305020303" pitchFamily="18" charset="0"/>
              </a:rPr>
              <a:t>. Bu </a:t>
            </a:r>
            <a:r>
              <a:rPr lang="en-GB" sz="2400" dirty="0" err="1">
                <a:latin typeface="Bell MT" panose="02020503060305020303" pitchFamily="18" charset="0"/>
              </a:rPr>
              <a:t>hafta</a:t>
            </a:r>
            <a:r>
              <a:rPr lang="en-GB" sz="2400" dirty="0">
                <a:latin typeface="Bell MT" panose="02020503060305020303" pitchFamily="18" charset="0"/>
              </a:rPr>
              <a:t> </a:t>
            </a:r>
            <a:r>
              <a:rPr lang="en-GB" sz="2400" dirty="0" err="1">
                <a:latin typeface="Bell MT" panose="02020503060305020303" pitchFamily="18" charset="0"/>
              </a:rPr>
              <a:t>insan</a:t>
            </a:r>
            <a:r>
              <a:rPr lang="en-GB" sz="2400" dirty="0">
                <a:latin typeface="Bell MT" panose="02020503060305020303" pitchFamily="18" charset="0"/>
              </a:rPr>
              <a:t> </a:t>
            </a:r>
            <a:r>
              <a:rPr lang="en-GB" sz="2400" dirty="0" err="1">
                <a:latin typeface="Bell MT" panose="02020503060305020303" pitchFamily="18" charset="0"/>
              </a:rPr>
              <a:t>davranışı</a:t>
            </a:r>
            <a:r>
              <a:rPr lang="en-GB" sz="2400" dirty="0">
                <a:latin typeface="Bell MT" panose="02020503060305020303" pitchFamily="18" charset="0"/>
              </a:rPr>
              <a:t> </a:t>
            </a:r>
            <a:r>
              <a:rPr lang="en-GB" sz="2400" dirty="0" err="1">
                <a:latin typeface="Bell MT" panose="02020503060305020303" pitchFamily="18" charset="0"/>
              </a:rPr>
              <a:t>gözlemlemenin</a:t>
            </a:r>
            <a:r>
              <a:rPr lang="en-GB" sz="2400" dirty="0">
                <a:latin typeface="Bell MT" panose="02020503060305020303" pitchFamily="18" charset="0"/>
              </a:rPr>
              <a:t> </a:t>
            </a:r>
            <a:r>
              <a:rPr lang="en-GB" sz="2400" dirty="0" err="1">
                <a:latin typeface="Bell MT" panose="02020503060305020303" pitchFamily="18" charset="0"/>
              </a:rPr>
              <a:t>uygun</a:t>
            </a:r>
            <a:r>
              <a:rPr lang="en-GB" sz="2400" dirty="0">
                <a:latin typeface="Bell MT" panose="02020503060305020303" pitchFamily="18" charset="0"/>
              </a:rPr>
              <a:t> </a:t>
            </a:r>
            <a:r>
              <a:rPr lang="en-GB" sz="2400" dirty="0" err="1">
                <a:latin typeface="Bell MT" panose="02020503060305020303" pitchFamily="18" charset="0"/>
              </a:rPr>
              <a:t>bir</a:t>
            </a:r>
            <a:r>
              <a:rPr lang="en-GB" sz="2400" dirty="0">
                <a:latin typeface="Bell MT" panose="02020503060305020303" pitchFamily="18" charset="0"/>
              </a:rPr>
              <a:t> </a:t>
            </a:r>
            <a:r>
              <a:rPr lang="en-GB" sz="2400" dirty="0" err="1">
                <a:latin typeface="Bell MT" panose="02020503060305020303" pitchFamily="18" charset="0"/>
              </a:rPr>
              <a:t>yolunu</a:t>
            </a:r>
            <a:r>
              <a:rPr lang="en-GB" sz="2400" dirty="0">
                <a:latin typeface="Bell MT" panose="02020503060305020303" pitchFamily="18" charset="0"/>
              </a:rPr>
              <a:t> </a:t>
            </a:r>
            <a:r>
              <a:rPr lang="en-GB" sz="2400" dirty="0" err="1">
                <a:latin typeface="Bell MT" panose="02020503060305020303" pitchFamily="18" charset="0"/>
              </a:rPr>
              <a:t>nasıl</a:t>
            </a:r>
            <a:r>
              <a:rPr lang="en-GB" sz="2400" dirty="0">
                <a:latin typeface="Bell MT" panose="02020503060305020303" pitchFamily="18" charset="0"/>
              </a:rPr>
              <a:t> </a:t>
            </a:r>
            <a:r>
              <a:rPr lang="en-GB" sz="2400" dirty="0" err="1">
                <a:latin typeface="Bell MT" panose="02020503060305020303" pitchFamily="18" charset="0"/>
              </a:rPr>
              <a:t>bulacağımızın</a:t>
            </a:r>
            <a:r>
              <a:rPr lang="en-GB" sz="2400" dirty="0">
                <a:latin typeface="Bell MT" panose="02020503060305020303" pitchFamily="18" charset="0"/>
              </a:rPr>
              <a:t> ilk </a:t>
            </a:r>
            <a:r>
              <a:rPr lang="en-GB" sz="2400" dirty="0" err="1">
                <a:latin typeface="Bell MT" panose="02020503060305020303" pitchFamily="18" charset="0"/>
              </a:rPr>
              <a:t>uygulamalarını</a:t>
            </a:r>
            <a:r>
              <a:rPr lang="en-GB" sz="2400" dirty="0">
                <a:latin typeface="Bell MT" panose="02020503060305020303" pitchFamily="18" charset="0"/>
              </a:rPr>
              <a:t> </a:t>
            </a:r>
            <a:r>
              <a:rPr lang="en-GB" sz="2400" dirty="0" err="1">
                <a:latin typeface="Bell MT" panose="02020503060305020303" pitchFamily="18" charset="0"/>
              </a:rPr>
              <a:t>yapacağız</a:t>
            </a:r>
            <a:r>
              <a:rPr lang="en-GB" sz="2400" dirty="0">
                <a:latin typeface="Bell MT" panose="02020503060305020303" pitchFamily="18" charset="0"/>
              </a:rPr>
              <a:t> </a:t>
            </a:r>
            <a:r>
              <a:rPr lang="en-GB" sz="2400" dirty="0" err="1">
                <a:latin typeface="Bell MT" panose="02020503060305020303" pitchFamily="18" charset="0"/>
              </a:rPr>
              <a:t>ve</a:t>
            </a:r>
            <a:r>
              <a:rPr lang="en-GB" sz="2400" dirty="0">
                <a:latin typeface="Bell MT" panose="02020503060305020303" pitchFamily="18" charset="0"/>
              </a:rPr>
              <a:t> </a:t>
            </a:r>
            <a:r>
              <a:rPr lang="en-GB" sz="2400" dirty="0" err="1">
                <a:latin typeface="Bell MT" panose="02020503060305020303" pitchFamily="18" charset="0"/>
              </a:rPr>
              <a:t>kimi</a:t>
            </a:r>
            <a:r>
              <a:rPr lang="en-GB" sz="2400" dirty="0">
                <a:latin typeface="Bell MT" panose="02020503060305020303" pitchFamily="18" charset="0"/>
              </a:rPr>
              <a:t> </a:t>
            </a:r>
            <a:r>
              <a:rPr lang="en-GB" sz="2400" dirty="0" err="1">
                <a:latin typeface="Bell MT" panose="02020503060305020303" pitchFamily="18" charset="0"/>
              </a:rPr>
              <a:t>metodolojik</a:t>
            </a:r>
            <a:r>
              <a:rPr lang="en-GB" sz="2400" dirty="0">
                <a:latin typeface="Bell MT" panose="02020503060305020303" pitchFamily="18" charset="0"/>
              </a:rPr>
              <a:t> </a:t>
            </a:r>
            <a:r>
              <a:rPr lang="en-GB" sz="2400" dirty="0" err="1">
                <a:latin typeface="Bell MT" panose="02020503060305020303" pitchFamily="18" charset="0"/>
              </a:rPr>
              <a:t>ve</a:t>
            </a:r>
            <a:r>
              <a:rPr lang="en-GB" sz="2400" dirty="0">
                <a:latin typeface="Bell MT" panose="02020503060305020303" pitchFamily="18" charset="0"/>
              </a:rPr>
              <a:t> </a:t>
            </a:r>
            <a:r>
              <a:rPr lang="en-GB" sz="2400" dirty="0" err="1">
                <a:latin typeface="Bell MT" panose="02020503060305020303" pitchFamily="18" charset="0"/>
              </a:rPr>
              <a:t>analitik</a:t>
            </a:r>
            <a:r>
              <a:rPr lang="en-GB" sz="2400" dirty="0">
                <a:latin typeface="Bell MT" panose="02020503060305020303" pitchFamily="18" charset="0"/>
              </a:rPr>
              <a:t> </a:t>
            </a:r>
            <a:r>
              <a:rPr lang="en-GB" sz="2400" dirty="0" err="1">
                <a:latin typeface="Bell MT" panose="02020503060305020303" pitchFamily="18" charset="0"/>
              </a:rPr>
              <a:t>sorulara</a:t>
            </a:r>
            <a:r>
              <a:rPr lang="en-GB" sz="2400" dirty="0">
                <a:latin typeface="Bell MT" panose="02020503060305020303" pitchFamily="18" charset="0"/>
              </a:rPr>
              <a:t> </a:t>
            </a:r>
            <a:r>
              <a:rPr lang="en-GB" sz="2400" dirty="0" err="1">
                <a:latin typeface="Bell MT" panose="02020503060305020303" pitchFamily="18" charset="0"/>
              </a:rPr>
              <a:t>nasıl</a:t>
            </a:r>
            <a:r>
              <a:rPr lang="en-GB" sz="2400" dirty="0">
                <a:latin typeface="Bell MT" panose="02020503060305020303" pitchFamily="18" charset="0"/>
              </a:rPr>
              <a:t> </a:t>
            </a:r>
            <a:r>
              <a:rPr lang="en-GB" sz="2400" dirty="0" err="1">
                <a:latin typeface="Bell MT" panose="02020503060305020303" pitchFamily="18" charset="0"/>
              </a:rPr>
              <a:t>cevap</a:t>
            </a:r>
            <a:r>
              <a:rPr lang="en-GB" sz="2400" dirty="0">
                <a:latin typeface="Bell MT" panose="02020503060305020303" pitchFamily="18" charset="0"/>
              </a:rPr>
              <a:t> </a:t>
            </a:r>
            <a:r>
              <a:rPr lang="en-GB" sz="2400" dirty="0" err="1">
                <a:latin typeface="Bell MT" panose="02020503060305020303" pitchFamily="18" charset="0"/>
              </a:rPr>
              <a:t>vereceğimizi</a:t>
            </a:r>
            <a:r>
              <a:rPr lang="en-GB" sz="2400" dirty="0">
                <a:latin typeface="Bell MT" panose="02020503060305020303" pitchFamily="18" charset="0"/>
              </a:rPr>
              <a:t> </a:t>
            </a:r>
            <a:r>
              <a:rPr lang="en-GB" sz="2400" dirty="0" err="1">
                <a:latin typeface="Bell MT" panose="02020503060305020303" pitchFamily="18" charset="0"/>
              </a:rPr>
              <a:t>aramızda</a:t>
            </a:r>
            <a:r>
              <a:rPr lang="en-GB" sz="2400" dirty="0">
                <a:latin typeface="Bell MT" panose="02020503060305020303" pitchFamily="18" charset="0"/>
              </a:rPr>
              <a:t> </a:t>
            </a:r>
            <a:r>
              <a:rPr lang="en-GB" sz="2400" dirty="0" err="1">
                <a:latin typeface="Bell MT" panose="02020503060305020303" pitchFamily="18" charset="0"/>
              </a:rPr>
              <a:t>tartışacağız</a:t>
            </a:r>
            <a:r>
              <a:rPr lang="en-GB" sz="2400" dirty="0">
                <a:latin typeface="Bell MT" panose="02020503060305020303" pitchFamily="18" charset="0"/>
              </a:rPr>
              <a:t>.</a:t>
            </a:r>
            <a:endParaRPr lang="tr-TR" sz="2400" dirty="0">
              <a:latin typeface="Bell MT" pitchFamily="18" charset="0"/>
            </a:endParaRPr>
          </a:p>
          <a:p>
            <a:r>
              <a:rPr lang="tr-TR" sz="2400" dirty="0">
                <a:latin typeface="Bell MT" pitchFamily="18" charset="0"/>
              </a:rPr>
              <a:t>Bu doğrultuda öncelikle farklı tarihlerden ve farklı mekanlardan çekilme 3 düğün videosu izleyeceğiz.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Andalus" pitchFamily="18" charset="-78"/>
                <a:cs typeface="Andalus" pitchFamily="18" charset="-78"/>
              </a:rPr>
              <a:t>1. hafta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>
                <a:latin typeface="Bell MT" pitchFamily="18" charset="0"/>
              </a:rPr>
              <a:t>Ders sırasında yapacağımız alıştırmalar ise;</a:t>
            </a:r>
          </a:p>
          <a:p>
            <a:r>
              <a:rPr lang="tr-TR" sz="2400" dirty="0">
                <a:latin typeface="Bell MT" pitchFamily="18" charset="0"/>
              </a:rPr>
              <a:t> </a:t>
            </a:r>
          </a:p>
          <a:p>
            <a:endParaRPr lang="tr-TR" sz="2400" dirty="0">
              <a:latin typeface="Bell MT" pitchFamily="18" charset="0"/>
            </a:endParaRPr>
          </a:p>
          <a:p>
            <a:endParaRPr lang="tr-TR" sz="2400" dirty="0">
              <a:latin typeface="Bell MT" pitchFamily="18" charset="0"/>
            </a:endParaRPr>
          </a:p>
          <a:p>
            <a:endParaRPr lang="tr-TR" sz="2400" dirty="0">
              <a:latin typeface="Bell MT" pitchFamily="18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D744F51-D22D-49EE-BAAA-539A8E611C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3718686"/>
              </p:ext>
            </p:extLst>
          </p:nvPr>
        </p:nvGraphicFramePr>
        <p:xfrm>
          <a:off x="971600" y="2132856"/>
          <a:ext cx="6096000" cy="1188720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389176776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800" i="1" kern="1200" dirty="0" err="1">
                          <a:effectLst/>
                        </a:rPr>
                        <a:t>Alıştırma</a:t>
                      </a:r>
                      <a:r>
                        <a:rPr lang="en-GB" sz="1800" kern="1200" dirty="0">
                          <a:effectLst/>
                        </a:rPr>
                        <a:t> 1: Bir film </a:t>
                      </a:r>
                      <a:r>
                        <a:rPr lang="en-GB" sz="1800" kern="1200" dirty="0" err="1">
                          <a:effectLst/>
                        </a:rPr>
                        <a:t>klibinin</a:t>
                      </a:r>
                      <a:r>
                        <a:rPr lang="en-GB" sz="1800" kern="1200" dirty="0">
                          <a:effectLst/>
                        </a:rPr>
                        <a:t> </a:t>
                      </a:r>
                      <a:r>
                        <a:rPr lang="en-GB" sz="1800" kern="1200" dirty="0" err="1">
                          <a:effectLst/>
                        </a:rPr>
                        <a:t>genel</a:t>
                      </a:r>
                      <a:r>
                        <a:rPr lang="en-GB" sz="1800" kern="1200" dirty="0">
                          <a:effectLst/>
                        </a:rPr>
                        <a:t> </a:t>
                      </a:r>
                      <a:r>
                        <a:rPr lang="en-GB" sz="1800" kern="1200" dirty="0" err="1">
                          <a:effectLst/>
                        </a:rPr>
                        <a:t>gözlemi</a:t>
                      </a:r>
                      <a:r>
                        <a:rPr lang="en-GB" sz="1800" kern="1200" dirty="0">
                          <a:effectLst/>
                        </a:rPr>
                        <a:t> </a:t>
                      </a:r>
                      <a:r>
                        <a:rPr lang="en-GB" sz="1800" kern="1200" dirty="0" err="1">
                          <a:effectLst/>
                        </a:rPr>
                        <a:t>ve</a:t>
                      </a:r>
                      <a:r>
                        <a:rPr lang="en-GB" sz="1800" kern="1200" dirty="0">
                          <a:effectLst/>
                        </a:rPr>
                        <a:t> </a:t>
                      </a:r>
                      <a:r>
                        <a:rPr lang="en-GB" sz="1800" kern="1200" dirty="0" err="1">
                          <a:effectLst/>
                        </a:rPr>
                        <a:t>kısa</a:t>
                      </a:r>
                      <a:r>
                        <a:rPr lang="en-GB" sz="1800" kern="1200" dirty="0">
                          <a:effectLst/>
                        </a:rPr>
                        <a:t> not </a:t>
                      </a:r>
                      <a:r>
                        <a:rPr lang="en-GB" sz="1800" kern="1200" dirty="0" err="1">
                          <a:effectLst/>
                        </a:rPr>
                        <a:t>tutma</a:t>
                      </a:r>
                      <a:endParaRPr lang="tr-TR" sz="1800" kern="1200" dirty="0">
                        <a:effectLst/>
                      </a:endParaRPr>
                    </a:p>
                    <a:p>
                      <a:r>
                        <a:rPr lang="en-GB" sz="1800" kern="1200" dirty="0">
                          <a:effectLst/>
                        </a:rPr>
                        <a:t> </a:t>
                      </a:r>
                      <a:endParaRPr lang="tr-TR" sz="1800" kern="1200" dirty="0">
                        <a:effectLst/>
                      </a:endParaRPr>
                    </a:p>
                    <a:p>
                      <a:r>
                        <a:rPr lang="en-GB" sz="1800" kern="1200" dirty="0" err="1">
                          <a:effectLst/>
                        </a:rPr>
                        <a:t>Klibi</a:t>
                      </a:r>
                      <a:r>
                        <a:rPr lang="en-GB" sz="1800" kern="1200" dirty="0">
                          <a:effectLst/>
                        </a:rPr>
                        <a:t> </a:t>
                      </a:r>
                      <a:r>
                        <a:rPr lang="en-GB" sz="1800" kern="1200" dirty="0" err="1">
                          <a:effectLst/>
                        </a:rPr>
                        <a:t>izlerken</a:t>
                      </a:r>
                      <a:r>
                        <a:rPr lang="en-GB" sz="1800" kern="1200" dirty="0">
                          <a:effectLst/>
                        </a:rPr>
                        <a:t> </a:t>
                      </a:r>
                      <a:r>
                        <a:rPr lang="en-GB" sz="1800" kern="1200" dirty="0" err="1">
                          <a:effectLst/>
                        </a:rPr>
                        <a:t>gördüklerinizi</a:t>
                      </a:r>
                      <a:r>
                        <a:rPr lang="en-GB" sz="1800" kern="1200" dirty="0">
                          <a:effectLst/>
                        </a:rPr>
                        <a:t> not </a:t>
                      </a:r>
                      <a:r>
                        <a:rPr lang="en-GB" sz="1800" kern="1200" dirty="0" err="1">
                          <a:effectLst/>
                        </a:rPr>
                        <a:t>alın</a:t>
                      </a:r>
                      <a:r>
                        <a:rPr lang="en-GB" sz="1800" kern="1200" dirty="0">
                          <a:effectLst/>
                        </a:rPr>
                        <a:t>. </a:t>
                      </a:r>
                      <a:r>
                        <a:rPr lang="en-GB" sz="1800" kern="1200" dirty="0" err="1">
                          <a:effectLst/>
                        </a:rPr>
                        <a:t>İlginizi</a:t>
                      </a:r>
                      <a:r>
                        <a:rPr lang="en-GB" sz="1800" kern="1200" dirty="0">
                          <a:effectLst/>
                        </a:rPr>
                        <a:t> </a:t>
                      </a:r>
                      <a:r>
                        <a:rPr lang="en-GB" sz="1800" kern="1200" dirty="0" err="1">
                          <a:effectLst/>
                        </a:rPr>
                        <a:t>çeken</a:t>
                      </a:r>
                      <a:r>
                        <a:rPr lang="en-GB" sz="1800" kern="1200" dirty="0">
                          <a:effectLst/>
                        </a:rPr>
                        <a:t> </a:t>
                      </a:r>
                      <a:r>
                        <a:rPr lang="en-GB" sz="1800" kern="1200" dirty="0" err="1">
                          <a:effectLst/>
                        </a:rPr>
                        <a:t>ve</a:t>
                      </a:r>
                      <a:r>
                        <a:rPr lang="en-GB" sz="1800" kern="1200" dirty="0">
                          <a:effectLst/>
                        </a:rPr>
                        <a:t> </a:t>
                      </a:r>
                      <a:r>
                        <a:rPr lang="en-GB" sz="1800" kern="1200" dirty="0" err="1">
                          <a:effectLst/>
                        </a:rPr>
                        <a:t>farklı</a:t>
                      </a:r>
                      <a:r>
                        <a:rPr lang="en-GB" sz="1800" kern="1200" dirty="0">
                          <a:effectLst/>
                        </a:rPr>
                        <a:t> </a:t>
                      </a:r>
                      <a:r>
                        <a:rPr lang="en-GB" sz="1800" kern="1200" dirty="0" err="1">
                          <a:effectLst/>
                        </a:rPr>
                        <a:t>olduğunu</a:t>
                      </a:r>
                      <a:r>
                        <a:rPr lang="en-GB" sz="1800" kern="1200" dirty="0">
                          <a:effectLst/>
                        </a:rPr>
                        <a:t> </a:t>
                      </a:r>
                      <a:r>
                        <a:rPr lang="en-GB" sz="1800" kern="1200" dirty="0" err="1">
                          <a:effectLst/>
                        </a:rPr>
                        <a:t>düşündüğünüz</a:t>
                      </a:r>
                      <a:r>
                        <a:rPr lang="en-GB" sz="1800" kern="1200" dirty="0">
                          <a:effectLst/>
                        </a:rPr>
                        <a:t> her </a:t>
                      </a:r>
                      <a:r>
                        <a:rPr lang="en-GB" sz="1800" kern="1200" dirty="0" err="1">
                          <a:effectLst/>
                        </a:rPr>
                        <a:t>şeyi</a:t>
                      </a:r>
                      <a:r>
                        <a:rPr lang="en-GB" sz="1800" kern="1200" dirty="0">
                          <a:effectLst/>
                        </a:rPr>
                        <a:t> not </a:t>
                      </a:r>
                      <a:r>
                        <a:rPr lang="en-GB" sz="1800" kern="1200" dirty="0" err="1">
                          <a:effectLst/>
                        </a:rPr>
                        <a:t>edin</a:t>
                      </a:r>
                      <a:endParaRPr lang="tr-TR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5929024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D5D64068-9E27-47D2-B99D-D729F9AE8B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9878977"/>
              </p:ext>
            </p:extLst>
          </p:nvPr>
        </p:nvGraphicFramePr>
        <p:xfrm>
          <a:off x="971600" y="3536425"/>
          <a:ext cx="6096000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171709852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800" b="1" i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Alıştırma</a:t>
                      </a:r>
                      <a:r>
                        <a:rPr lang="en-GB" sz="1800" b="1" i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2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Bir film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klibinin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odaklanmış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gözlemi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kısa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not alma</a:t>
                      </a:r>
                      <a:endParaRPr lang="tr-TR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tr-TR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Film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klibinden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biraz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daha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izlerken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defa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sınıftaki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tartışmadan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çıkan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kendiniz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için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seçtiğiniz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konuya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veya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duruma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dikkat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ederek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izleyin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not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alın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919119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776BA9-386A-41B9-ABE7-91F24CEE1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Andalus" pitchFamily="18" charset="-78"/>
                <a:cs typeface="Andalus" pitchFamily="18" charset="-78"/>
              </a:rPr>
              <a:t>1. hafta</a:t>
            </a:r>
            <a:endParaRPr lang="tr-TR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804086C-5DB3-4507-810B-549ABA1BB1C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7787297"/>
              </p:ext>
            </p:extLst>
          </p:nvPr>
        </p:nvGraphicFramePr>
        <p:xfrm>
          <a:off x="972000" y="1600200"/>
          <a:ext cx="6120280" cy="118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20280">
                  <a:extLst>
                    <a:ext uri="{9D8B030D-6E8A-4147-A177-3AD203B41FA5}">
                      <a16:colId xmlns:a16="http://schemas.microsoft.com/office/drawing/2014/main" val="587619311"/>
                    </a:ext>
                  </a:extLst>
                </a:gridCol>
              </a:tblGrid>
              <a:tr h="388640">
                <a:tc>
                  <a:txBody>
                    <a:bodyPr/>
                    <a:lstStyle/>
                    <a:p>
                      <a:r>
                        <a:rPr lang="tr-TR" u="sng" dirty="0"/>
                        <a:t>Alıştırma</a:t>
                      </a:r>
                      <a:r>
                        <a:rPr lang="tr-TR" dirty="0"/>
                        <a:t> 3: Tüm düğün kliplerini aralıksız izleme ve not alma</a:t>
                      </a:r>
                    </a:p>
                    <a:p>
                      <a:endParaRPr lang="tr-TR" dirty="0"/>
                    </a:p>
                    <a:p>
                      <a:r>
                        <a:rPr lang="tr-TR" dirty="0"/>
                        <a:t>Geri kalan filmleri hiç durdurmadan izleyeceğiz ve siz de not alacaksınız.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91858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67710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Andalus" pitchFamily="18" charset="-78"/>
                <a:cs typeface="Andalus" pitchFamily="18" charset="-78"/>
              </a:rPr>
              <a:t>1. hafta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>
                <a:latin typeface="Bell MT" pitchFamily="18" charset="0"/>
              </a:rPr>
              <a:t>Alıştırmalar sonrasında şu soruları tartışacağız:</a:t>
            </a:r>
          </a:p>
          <a:p>
            <a:r>
              <a:rPr lang="tr-TR" sz="2400" dirty="0">
                <a:latin typeface="Bell MT" pitchFamily="18" charset="0"/>
              </a:rPr>
              <a:t>Etrafımızda durmaksızın bir şeyler olup biterken neye nasıl odaklanacağız, dikkatimizi vereceğiz ve not alacağız?</a:t>
            </a:r>
          </a:p>
          <a:p>
            <a:r>
              <a:rPr lang="tr-TR" sz="2400" dirty="0">
                <a:latin typeface="Bell MT" pitchFamily="18" charset="0"/>
              </a:rPr>
              <a:t>Kaçırdıklarımız bir araştırmayı eksiltir mi? Yoksa bir araştırma kaçırdıklarından değil yakaladıklarından ya da seçtiklerinden (seçimlerinden) mi ibarettir?</a:t>
            </a:r>
          </a:p>
          <a:p>
            <a:r>
              <a:rPr lang="tr-TR" sz="2400" dirty="0">
                <a:latin typeface="Bell MT" pitchFamily="18" charset="0"/>
              </a:rPr>
              <a:t> Karşılaştığımız toplumsal eylemlerin arkasında ve daha da önemlisi bunların kayda geçirilmesinde bir </a:t>
            </a:r>
            <a:r>
              <a:rPr lang="tr-TR" sz="2400" dirty="0" err="1">
                <a:latin typeface="Bell MT" pitchFamily="18" charset="0"/>
              </a:rPr>
              <a:t>yapılanmışlık</a:t>
            </a:r>
            <a:r>
              <a:rPr lang="tr-TR" sz="2400" dirty="0">
                <a:latin typeface="Bell MT" pitchFamily="18" charset="0"/>
              </a:rPr>
              <a:t> farkı </a:t>
            </a:r>
            <a:r>
              <a:rPr lang="tr-TR" sz="2400" dirty="0" err="1">
                <a:latin typeface="Bell MT" pitchFamily="18" charset="0"/>
              </a:rPr>
              <a:t>ayırdedebilir</a:t>
            </a:r>
            <a:r>
              <a:rPr lang="tr-TR" sz="2400" dirty="0">
                <a:latin typeface="Bell MT" pitchFamily="18" charset="0"/>
              </a:rPr>
              <a:t> miyiz?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874940-50F1-4057-8D1E-F6C003B9F6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Andalus" pitchFamily="18" charset="-78"/>
                <a:cs typeface="Andalus" pitchFamily="18" charset="-78"/>
              </a:rPr>
              <a:t>1. hafta</a:t>
            </a:r>
            <a:endParaRPr lang="tr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89C00B-6970-4EE1-9A04-D57851096A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>
                <a:latin typeface="Bell MT" panose="02020503060305020303" pitchFamily="18" charset="0"/>
              </a:rPr>
              <a:t>Dersin bu ilk haftasında tartışma esnasında öne çıkan kavramlar:</a:t>
            </a:r>
          </a:p>
          <a:p>
            <a:r>
              <a:rPr lang="tr-TR" sz="2400" dirty="0">
                <a:latin typeface="Bell MT" panose="02020503060305020303" pitchFamily="18" charset="0"/>
              </a:rPr>
              <a:t>Çerçeveleme</a:t>
            </a:r>
          </a:p>
          <a:p>
            <a:r>
              <a:rPr lang="tr-TR" sz="2400" dirty="0">
                <a:latin typeface="Bell MT" panose="02020503060305020303" pitchFamily="18" charset="0"/>
              </a:rPr>
              <a:t>Karşılaştırma</a:t>
            </a:r>
          </a:p>
        </p:txBody>
      </p:sp>
    </p:spTree>
    <p:extLst>
      <p:ext uri="{BB962C8B-B14F-4D97-AF65-F5344CB8AC3E}">
        <p14:creationId xmlns:p14="http://schemas.microsoft.com/office/powerpoint/2010/main" val="11193471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CBEDD2-169B-4FA2-8290-0AB655937F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Andalus" pitchFamily="18" charset="-78"/>
                <a:cs typeface="Andalus" pitchFamily="18" charset="-78"/>
              </a:rPr>
              <a:t>1. hafta</a:t>
            </a:r>
            <a:endParaRPr lang="tr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7E0BBE-6C00-4121-B838-D339D51F74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>
                <a:latin typeface="Bell MT" panose="02020503060305020303" pitchFamily="18" charset="0"/>
              </a:rPr>
              <a:t>Bir sonraki haftaya kadar yapmanız gereken ders dışı alıştırmalar şunlar:</a:t>
            </a:r>
          </a:p>
          <a:p>
            <a:endParaRPr lang="tr-TR" sz="2400" dirty="0">
              <a:latin typeface="Bell MT" panose="02020503060305020303" pitchFamily="18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A829E93-E804-4EEA-90A1-AA09DFDD5F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4605107"/>
              </p:ext>
            </p:extLst>
          </p:nvPr>
        </p:nvGraphicFramePr>
        <p:xfrm>
          <a:off x="972000" y="2492896"/>
          <a:ext cx="6096000" cy="3108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10921345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800" b="1" i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Alıştırma</a:t>
                      </a:r>
                      <a:r>
                        <a:rPr lang="en-GB" sz="1800" b="1" i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1800" b="1" i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Aldığınız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notlarla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alannotları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yazma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ev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ödevi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her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klip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için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1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sayfa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tr-TR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tr-TR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Film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klibi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bittikten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sonra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evde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ilk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notlarınızı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kullanarak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daha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geniş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çaplı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notlar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alın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İnsanların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nasıl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davrandığını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ne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giydiklerini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günün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hangi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zamanı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olduğunu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v.s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..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Sizi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özellikle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çarpan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ilginç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bulduğunuz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noktalara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konsantre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olmayı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unutmayın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önemlisi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yazdığınızın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sadece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sizin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için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değil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başkalarının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da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okuması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için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olduğunu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unutmayın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Hem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kişisel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hem de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genel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olmaya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odaklanın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tr-TR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26288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11985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BDEEF1-CF2B-42C3-8A06-BC557EE538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Andalus" pitchFamily="18" charset="-78"/>
                <a:cs typeface="Andalus" pitchFamily="18" charset="-78"/>
              </a:rPr>
              <a:t>1. hafta</a:t>
            </a:r>
            <a:endParaRPr lang="tr-TR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97246DD-1A0C-4DB9-9ACB-EE9CE0B9B19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99769839"/>
              </p:ext>
            </p:extLst>
          </p:nvPr>
        </p:nvGraphicFramePr>
        <p:xfrm>
          <a:off x="972000" y="1600200"/>
          <a:ext cx="6131024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31024">
                  <a:extLst>
                    <a:ext uri="{9D8B030D-6E8A-4147-A177-3AD203B41FA5}">
                      <a16:colId xmlns:a16="http://schemas.microsoft.com/office/drawing/2014/main" val="333132573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i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Alıştırma</a:t>
                      </a:r>
                      <a:r>
                        <a:rPr lang="en-GB" sz="1800" b="1" i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1800" b="1" i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Notlarınızı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yazmayı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bitirdikten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sonra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defa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gözlem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anındaki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notlarınızı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genel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notlara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dönüştürme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aşamasında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yaşadıklarınızı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özellikle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zorlukları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),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kısa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notlarınızda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yer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almayan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ne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kadar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ekleme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yaptığınızı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genel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gözlemle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odaklanmış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gözlem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arasındaki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his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düşünceleriniz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gibi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konulardaki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tecrubelerinize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odaklanarak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kısa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bir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değerlendirme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yazın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(0,5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sayfa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tr-TR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88866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3225287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286</Words>
  <Application>Microsoft Office PowerPoint</Application>
  <PresentationFormat>On-screen Show (4:3)</PresentationFormat>
  <Paragraphs>36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Aldhabi</vt:lpstr>
      <vt:lpstr>Andalus</vt:lpstr>
      <vt:lpstr>Arial</vt:lpstr>
      <vt:lpstr>Bell MT</vt:lpstr>
      <vt:lpstr>Calibri</vt:lpstr>
      <vt:lpstr>Ofis Teması</vt:lpstr>
      <vt:lpstr>1. konu</vt:lpstr>
      <vt:lpstr>1. hafta</vt:lpstr>
      <vt:lpstr>1. hafta</vt:lpstr>
      <vt:lpstr>1. hafta</vt:lpstr>
      <vt:lpstr>1. hafta</vt:lpstr>
      <vt:lpstr>1. hafta</vt:lpstr>
      <vt:lpstr>1. hafta</vt:lpstr>
      <vt:lpstr>1. hafta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konu</dc:title>
  <dc:creator>çağlar</dc:creator>
  <cp:lastModifiedBy>Caglar Enneli</cp:lastModifiedBy>
  <cp:revision>15</cp:revision>
  <dcterms:created xsi:type="dcterms:W3CDTF">2018-05-08T13:48:36Z</dcterms:created>
  <dcterms:modified xsi:type="dcterms:W3CDTF">2018-06-14T20:03:03Z</dcterms:modified>
</cp:coreProperties>
</file>