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71" r:id="rId5"/>
    <p:sldId id="258" r:id="rId6"/>
    <p:sldId id="296" r:id="rId7"/>
    <p:sldId id="274" r:id="rId8"/>
    <p:sldId id="293" r:id="rId9"/>
    <p:sldId id="264" r:id="rId10"/>
    <p:sldId id="265" r:id="rId11"/>
    <p:sldId id="283" r:id="rId12"/>
    <p:sldId id="266" r:id="rId13"/>
    <p:sldId id="300" r:id="rId14"/>
    <p:sldId id="267" r:id="rId15"/>
    <p:sldId id="28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6" d="100"/>
          <a:sy n="106"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F9D290-16FE-43A8-B196-A01C76C956A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F65F744B-C746-4334-805D-FCE8FB8FEB20}">
      <dgm:prSet phldrT="[Metin]"/>
      <dgm:spPr/>
      <dgm:t>
        <a:bodyPr/>
        <a:lstStyle/>
        <a:p>
          <a:r>
            <a:rPr lang="tr-TR" dirty="0" smtClean="0"/>
            <a:t>Bilge Kül Kadir Han</a:t>
          </a:r>
          <a:endParaRPr lang="tr-TR" dirty="0"/>
        </a:p>
      </dgm:t>
    </dgm:pt>
    <dgm:pt modelId="{ACA5BEBE-EE3A-4A88-AAFC-D81EDE93935C}" type="parTrans" cxnId="{899EEABF-A3BE-43AA-97B2-F8988ADE17BE}">
      <dgm:prSet/>
      <dgm:spPr/>
      <dgm:t>
        <a:bodyPr/>
        <a:lstStyle/>
        <a:p>
          <a:endParaRPr lang="tr-TR"/>
        </a:p>
      </dgm:t>
    </dgm:pt>
    <dgm:pt modelId="{F04155F2-F289-4045-BAB5-EB351606AB5E}" type="sibTrans" cxnId="{899EEABF-A3BE-43AA-97B2-F8988ADE17BE}">
      <dgm:prSet/>
      <dgm:spPr/>
      <dgm:t>
        <a:bodyPr/>
        <a:lstStyle/>
        <a:p>
          <a:endParaRPr lang="tr-TR"/>
        </a:p>
      </dgm:t>
    </dgm:pt>
    <dgm:pt modelId="{C324F96B-6055-4F60-B5DB-B383B9916046}">
      <dgm:prSet phldrT="[Metin]"/>
      <dgm:spPr/>
      <dgm:t>
        <a:bodyPr/>
        <a:lstStyle/>
        <a:p>
          <a:r>
            <a:rPr lang="tr-TR" dirty="0" err="1" smtClean="0"/>
            <a:t>Bazir</a:t>
          </a:r>
          <a:r>
            <a:rPr lang="tr-TR" dirty="0" smtClean="0"/>
            <a:t> </a:t>
          </a:r>
          <a:r>
            <a:rPr lang="tr-TR" dirty="0" err="1" smtClean="0"/>
            <a:t>Arslan</a:t>
          </a:r>
          <a:r>
            <a:rPr lang="tr-TR" dirty="0" smtClean="0"/>
            <a:t> Han</a:t>
          </a:r>
          <a:endParaRPr lang="tr-TR" dirty="0"/>
        </a:p>
      </dgm:t>
    </dgm:pt>
    <dgm:pt modelId="{72429E75-24D2-46C0-B389-B29B467D27B7}" type="parTrans" cxnId="{CC31B6BD-6DA5-472D-932F-2D336D67B450}">
      <dgm:prSet/>
      <dgm:spPr/>
      <dgm:t>
        <a:bodyPr/>
        <a:lstStyle/>
        <a:p>
          <a:endParaRPr lang="tr-TR"/>
        </a:p>
      </dgm:t>
    </dgm:pt>
    <dgm:pt modelId="{41E85D6A-CE78-4D8B-A62D-09831FA1C490}" type="sibTrans" cxnId="{CC31B6BD-6DA5-472D-932F-2D336D67B450}">
      <dgm:prSet/>
      <dgm:spPr/>
      <dgm:t>
        <a:bodyPr/>
        <a:lstStyle/>
        <a:p>
          <a:endParaRPr lang="tr-TR"/>
        </a:p>
      </dgm:t>
    </dgm:pt>
    <dgm:pt modelId="{2CB3B008-1D82-4554-930C-105FF00E424A}">
      <dgm:prSet phldrT="[Metin]"/>
      <dgm:spPr/>
      <dgm:t>
        <a:bodyPr/>
        <a:lstStyle/>
        <a:p>
          <a:r>
            <a:rPr lang="tr-TR" dirty="0" err="1" smtClean="0"/>
            <a:t>Oğulcak</a:t>
          </a:r>
          <a:r>
            <a:rPr lang="tr-TR" dirty="0" smtClean="0"/>
            <a:t> Kadir Han</a:t>
          </a:r>
          <a:endParaRPr lang="tr-TR" dirty="0"/>
        </a:p>
      </dgm:t>
    </dgm:pt>
    <dgm:pt modelId="{284E51B7-245E-4581-9B94-5CFA61E702F0}" type="parTrans" cxnId="{99629109-C541-455F-8B14-B30EB7B2CB65}">
      <dgm:prSet/>
      <dgm:spPr/>
      <dgm:t>
        <a:bodyPr/>
        <a:lstStyle/>
        <a:p>
          <a:endParaRPr lang="tr-TR"/>
        </a:p>
      </dgm:t>
    </dgm:pt>
    <dgm:pt modelId="{FA368A9C-6603-42A2-A57E-B42EF9261519}" type="sibTrans" cxnId="{99629109-C541-455F-8B14-B30EB7B2CB65}">
      <dgm:prSet/>
      <dgm:spPr/>
      <dgm:t>
        <a:bodyPr/>
        <a:lstStyle/>
        <a:p>
          <a:endParaRPr lang="tr-TR"/>
        </a:p>
      </dgm:t>
    </dgm:pt>
    <dgm:pt modelId="{633AEFEB-9726-4644-A1D1-B3472FC2F267}" type="pres">
      <dgm:prSet presAssocID="{F7F9D290-16FE-43A8-B196-A01C76C956AE}" presName="hierChild1" presStyleCnt="0">
        <dgm:presLayoutVars>
          <dgm:orgChart val="1"/>
          <dgm:chPref val="1"/>
          <dgm:dir/>
          <dgm:animOne val="branch"/>
          <dgm:animLvl val="lvl"/>
          <dgm:resizeHandles/>
        </dgm:presLayoutVars>
      </dgm:prSet>
      <dgm:spPr/>
      <dgm:t>
        <a:bodyPr/>
        <a:lstStyle/>
        <a:p>
          <a:endParaRPr lang="tr-TR"/>
        </a:p>
      </dgm:t>
    </dgm:pt>
    <dgm:pt modelId="{A0418A2A-6848-4939-BA1B-50E7751424E3}" type="pres">
      <dgm:prSet presAssocID="{F65F744B-C746-4334-805D-FCE8FB8FEB20}" presName="hierRoot1" presStyleCnt="0">
        <dgm:presLayoutVars>
          <dgm:hierBranch val="init"/>
        </dgm:presLayoutVars>
      </dgm:prSet>
      <dgm:spPr/>
    </dgm:pt>
    <dgm:pt modelId="{9C2360F0-35FB-483C-8546-C9FF7C27CE24}" type="pres">
      <dgm:prSet presAssocID="{F65F744B-C746-4334-805D-FCE8FB8FEB20}" presName="rootComposite1" presStyleCnt="0"/>
      <dgm:spPr/>
    </dgm:pt>
    <dgm:pt modelId="{9AABD65A-8577-48CF-BBEC-2A72F589A1D7}" type="pres">
      <dgm:prSet presAssocID="{F65F744B-C746-4334-805D-FCE8FB8FEB20}" presName="rootText1" presStyleLbl="node0" presStyleIdx="0" presStyleCnt="1" custScaleX="101013" custScaleY="47567" custLinFactNeighborX="-4104" custLinFactNeighborY="23085">
        <dgm:presLayoutVars>
          <dgm:chPref val="3"/>
        </dgm:presLayoutVars>
      </dgm:prSet>
      <dgm:spPr/>
      <dgm:t>
        <a:bodyPr/>
        <a:lstStyle/>
        <a:p>
          <a:endParaRPr lang="tr-TR"/>
        </a:p>
      </dgm:t>
    </dgm:pt>
    <dgm:pt modelId="{6EFFEDD1-6280-41AC-9EFB-A877437F4181}" type="pres">
      <dgm:prSet presAssocID="{F65F744B-C746-4334-805D-FCE8FB8FEB20}" presName="rootConnector1" presStyleLbl="node1" presStyleIdx="0" presStyleCnt="0"/>
      <dgm:spPr/>
      <dgm:t>
        <a:bodyPr/>
        <a:lstStyle/>
        <a:p>
          <a:endParaRPr lang="tr-TR"/>
        </a:p>
      </dgm:t>
    </dgm:pt>
    <dgm:pt modelId="{5C5FD08A-E9C4-465E-B23A-3382AF7602F9}" type="pres">
      <dgm:prSet presAssocID="{F65F744B-C746-4334-805D-FCE8FB8FEB20}" presName="hierChild2" presStyleCnt="0"/>
      <dgm:spPr/>
    </dgm:pt>
    <dgm:pt modelId="{9013E680-5E38-4DB1-97E6-B4F9AF3F0AB1}" type="pres">
      <dgm:prSet presAssocID="{72429E75-24D2-46C0-B389-B29B467D27B7}" presName="Name37" presStyleLbl="parChTrans1D2" presStyleIdx="0" presStyleCnt="2"/>
      <dgm:spPr/>
      <dgm:t>
        <a:bodyPr/>
        <a:lstStyle/>
        <a:p>
          <a:endParaRPr lang="tr-TR"/>
        </a:p>
      </dgm:t>
    </dgm:pt>
    <dgm:pt modelId="{F4FFD6AF-7DCD-479B-9E59-91714D7A1E91}" type="pres">
      <dgm:prSet presAssocID="{C324F96B-6055-4F60-B5DB-B383B9916046}" presName="hierRoot2" presStyleCnt="0">
        <dgm:presLayoutVars>
          <dgm:hierBranch val="init"/>
        </dgm:presLayoutVars>
      </dgm:prSet>
      <dgm:spPr/>
    </dgm:pt>
    <dgm:pt modelId="{780B6F8F-C40C-46DC-ACEE-B841ABE8A0AB}" type="pres">
      <dgm:prSet presAssocID="{C324F96B-6055-4F60-B5DB-B383B9916046}" presName="rootComposite" presStyleCnt="0"/>
      <dgm:spPr/>
    </dgm:pt>
    <dgm:pt modelId="{813E8A8C-4B4E-4F80-B0DB-0B7BE798B129}" type="pres">
      <dgm:prSet presAssocID="{C324F96B-6055-4F60-B5DB-B383B9916046}" presName="rootText" presStyleLbl="node2" presStyleIdx="0" presStyleCnt="2" custScaleY="53285" custLinFactNeighborX="-54995" custLinFactNeighborY="6714">
        <dgm:presLayoutVars>
          <dgm:chPref val="3"/>
        </dgm:presLayoutVars>
      </dgm:prSet>
      <dgm:spPr/>
      <dgm:t>
        <a:bodyPr/>
        <a:lstStyle/>
        <a:p>
          <a:endParaRPr lang="tr-TR"/>
        </a:p>
      </dgm:t>
    </dgm:pt>
    <dgm:pt modelId="{05F19E9E-724F-4CF3-BF0D-BA5AE0C46228}" type="pres">
      <dgm:prSet presAssocID="{C324F96B-6055-4F60-B5DB-B383B9916046}" presName="rootConnector" presStyleLbl="node2" presStyleIdx="0" presStyleCnt="2"/>
      <dgm:spPr/>
      <dgm:t>
        <a:bodyPr/>
        <a:lstStyle/>
        <a:p>
          <a:endParaRPr lang="tr-TR"/>
        </a:p>
      </dgm:t>
    </dgm:pt>
    <dgm:pt modelId="{4BB64123-D508-48EC-97EB-E7FED35FAE1C}" type="pres">
      <dgm:prSet presAssocID="{C324F96B-6055-4F60-B5DB-B383B9916046}" presName="hierChild4" presStyleCnt="0"/>
      <dgm:spPr/>
    </dgm:pt>
    <dgm:pt modelId="{820F4095-B566-49A1-B4DF-84A7AAD30A5D}" type="pres">
      <dgm:prSet presAssocID="{C324F96B-6055-4F60-B5DB-B383B9916046}" presName="hierChild5" presStyleCnt="0"/>
      <dgm:spPr/>
    </dgm:pt>
    <dgm:pt modelId="{06C64669-AA74-45FC-99C6-E21F18954714}" type="pres">
      <dgm:prSet presAssocID="{284E51B7-245E-4581-9B94-5CFA61E702F0}" presName="Name37" presStyleLbl="parChTrans1D2" presStyleIdx="1" presStyleCnt="2"/>
      <dgm:spPr/>
      <dgm:t>
        <a:bodyPr/>
        <a:lstStyle/>
        <a:p>
          <a:endParaRPr lang="tr-TR"/>
        </a:p>
      </dgm:t>
    </dgm:pt>
    <dgm:pt modelId="{7FD184AA-E4FC-485B-B8E7-60A9B394DEA7}" type="pres">
      <dgm:prSet presAssocID="{2CB3B008-1D82-4554-930C-105FF00E424A}" presName="hierRoot2" presStyleCnt="0">
        <dgm:presLayoutVars>
          <dgm:hierBranch val="init"/>
        </dgm:presLayoutVars>
      </dgm:prSet>
      <dgm:spPr/>
    </dgm:pt>
    <dgm:pt modelId="{C6B97BA4-D7E3-46EE-8912-19A8C55D6948}" type="pres">
      <dgm:prSet presAssocID="{2CB3B008-1D82-4554-930C-105FF00E424A}" presName="rootComposite" presStyleCnt="0"/>
      <dgm:spPr/>
    </dgm:pt>
    <dgm:pt modelId="{C46B9F61-0608-40F0-BB5F-3AE59A8D1D39}" type="pres">
      <dgm:prSet presAssocID="{2CB3B008-1D82-4554-930C-105FF00E424A}" presName="rootText" presStyleLbl="node2" presStyleIdx="1" presStyleCnt="2" custScaleY="42629" custLinFactNeighborX="48908" custLinFactNeighborY="-1773">
        <dgm:presLayoutVars>
          <dgm:chPref val="3"/>
        </dgm:presLayoutVars>
      </dgm:prSet>
      <dgm:spPr/>
      <dgm:t>
        <a:bodyPr/>
        <a:lstStyle/>
        <a:p>
          <a:endParaRPr lang="tr-TR"/>
        </a:p>
      </dgm:t>
    </dgm:pt>
    <dgm:pt modelId="{85237A8A-C1AC-456B-B6B5-B9929BBE1CEA}" type="pres">
      <dgm:prSet presAssocID="{2CB3B008-1D82-4554-930C-105FF00E424A}" presName="rootConnector" presStyleLbl="node2" presStyleIdx="1" presStyleCnt="2"/>
      <dgm:spPr/>
      <dgm:t>
        <a:bodyPr/>
        <a:lstStyle/>
        <a:p>
          <a:endParaRPr lang="tr-TR"/>
        </a:p>
      </dgm:t>
    </dgm:pt>
    <dgm:pt modelId="{FAC78DCC-A1F2-4255-8E2E-71BC75D1C697}" type="pres">
      <dgm:prSet presAssocID="{2CB3B008-1D82-4554-930C-105FF00E424A}" presName="hierChild4" presStyleCnt="0"/>
      <dgm:spPr/>
    </dgm:pt>
    <dgm:pt modelId="{A5951F4B-52C3-4A26-8D92-E323D06356C0}" type="pres">
      <dgm:prSet presAssocID="{2CB3B008-1D82-4554-930C-105FF00E424A}" presName="hierChild5" presStyleCnt="0"/>
      <dgm:spPr/>
    </dgm:pt>
    <dgm:pt modelId="{FEB697B5-13AE-46DB-B54F-ABB054E1B818}" type="pres">
      <dgm:prSet presAssocID="{F65F744B-C746-4334-805D-FCE8FB8FEB20}" presName="hierChild3" presStyleCnt="0"/>
      <dgm:spPr/>
    </dgm:pt>
  </dgm:ptLst>
  <dgm:cxnLst>
    <dgm:cxn modelId="{EE93462D-FA78-4DEC-8EAC-2884427877D3}" type="presOf" srcId="{F7F9D290-16FE-43A8-B196-A01C76C956AE}" destId="{633AEFEB-9726-4644-A1D1-B3472FC2F267}" srcOrd="0" destOrd="0" presId="urn:microsoft.com/office/officeart/2005/8/layout/orgChart1"/>
    <dgm:cxn modelId="{621051AF-C1AE-4069-8112-8573335446F5}" type="presOf" srcId="{C324F96B-6055-4F60-B5DB-B383B9916046}" destId="{05F19E9E-724F-4CF3-BF0D-BA5AE0C46228}" srcOrd="1" destOrd="0" presId="urn:microsoft.com/office/officeart/2005/8/layout/orgChart1"/>
    <dgm:cxn modelId="{47820571-72CC-4138-82AB-69D4A59CC0DE}" type="presOf" srcId="{2CB3B008-1D82-4554-930C-105FF00E424A}" destId="{C46B9F61-0608-40F0-BB5F-3AE59A8D1D39}" srcOrd="0" destOrd="0" presId="urn:microsoft.com/office/officeart/2005/8/layout/orgChart1"/>
    <dgm:cxn modelId="{922D334E-6617-4517-9B6C-3AB93C263EFC}" type="presOf" srcId="{C324F96B-6055-4F60-B5DB-B383B9916046}" destId="{813E8A8C-4B4E-4F80-B0DB-0B7BE798B129}" srcOrd="0" destOrd="0" presId="urn:microsoft.com/office/officeart/2005/8/layout/orgChart1"/>
    <dgm:cxn modelId="{92D420D8-A88A-46B2-B08C-814F76BD038E}" type="presOf" srcId="{72429E75-24D2-46C0-B389-B29B467D27B7}" destId="{9013E680-5E38-4DB1-97E6-B4F9AF3F0AB1}" srcOrd="0" destOrd="0" presId="urn:microsoft.com/office/officeart/2005/8/layout/orgChart1"/>
    <dgm:cxn modelId="{CC31B6BD-6DA5-472D-932F-2D336D67B450}" srcId="{F65F744B-C746-4334-805D-FCE8FB8FEB20}" destId="{C324F96B-6055-4F60-B5DB-B383B9916046}" srcOrd="0" destOrd="0" parTransId="{72429E75-24D2-46C0-B389-B29B467D27B7}" sibTransId="{41E85D6A-CE78-4D8B-A62D-09831FA1C490}"/>
    <dgm:cxn modelId="{3CF5C6A3-FD58-4C89-A74E-2DA20FBCA6D4}" type="presOf" srcId="{F65F744B-C746-4334-805D-FCE8FB8FEB20}" destId="{6EFFEDD1-6280-41AC-9EFB-A877437F4181}" srcOrd="1" destOrd="0" presId="urn:microsoft.com/office/officeart/2005/8/layout/orgChart1"/>
    <dgm:cxn modelId="{A7A2FA8A-F7C3-455E-A8FC-2F5049410410}" type="presOf" srcId="{284E51B7-245E-4581-9B94-5CFA61E702F0}" destId="{06C64669-AA74-45FC-99C6-E21F18954714}" srcOrd="0" destOrd="0" presId="urn:microsoft.com/office/officeart/2005/8/layout/orgChart1"/>
    <dgm:cxn modelId="{99629109-C541-455F-8B14-B30EB7B2CB65}" srcId="{F65F744B-C746-4334-805D-FCE8FB8FEB20}" destId="{2CB3B008-1D82-4554-930C-105FF00E424A}" srcOrd="1" destOrd="0" parTransId="{284E51B7-245E-4581-9B94-5CFA61E702F0}" sibTransId="{FA368A9C-6603-42A2-A57E-B42EF9261519}"/>
    <dgm:cxn modelId="{F55CB66E-353C-4290-BEFF-37A00EF09FC5}" type="presOf" srcId="{F65F744B-C746-4334-805D-FCE8FB8FEB20}" destId="{9AABD65A-8577-48CF-BBEC-2A72F589A1D7}" srcOrd="0" destOrd="0" presId="urn:microsoft.com/office/officeart/2005/8/layout/orgChart1"/>
    <dgm:cxn modelId="{59F8C414-77A6-4E14-8F5D-FA761EB62469}" type="presOf" srcId="{2CB3B008-1D82-4554-930C-105FF00E424A}" destId="{85237A8A-C1AC-456B-B6B5-B9929BBE1CEA}" srcOrd="1" destOrd="0" presId="urn:microsoft.com/office/officeart/2005/8/layout/orgChart1"/>
    <dgm:cxn modelId="{899EEABF-A3BE-43AA-97B2-F8988ADE17BE}" srcId="{F7F9D290-16FE-43A8-B196-A01C76C956AE}" destId="{F65F744B-C746-4334-805D-FCE8FB8FEB20}" srcOrd="0" destOrd="0" parTransId="{ACA5BEBE-EE3A-4A88-AAFC-D81EDE93935C}" sibTransId="{F04155F2-F289-4045-BAB5-EB351606AB5E}"/>
    <dgm:cxn modelId="{E9DDE6B0-9BB6-45FD-A76B-5BC2339135D7}" type="presParOf" srcId="{633AEFEB-9726-4644-A1D1-B3472FC2F267}" destId="{A0418A2A-6848-4939-BA1B-50E7751424E3}" srcOrd="0" destOrd="0" presId="urn:microsoft.com/office/officeart/2005/8/layout/orgChart1"/>
    <dgm:cxn modelId="{E35CA5AC-7EC4-4F29-9250-218D33E7E6FC}" type="presParOf" srcId="{A0418A2A-6848-4939-BA1B-50E7751424E3}" destId="{9C2360F0-35FB-483C-8546-C9FF7C27CE24}" srcOrd="0" destOrd="0" presId="urn:microsoft.com/office/officeart/2005/8/layout/orgChart1"/>
    <dgm:cxn modelId="{CD61CD53-105F-44F8-BC45-4A0B70798F82}" type="presParOf" srcId="{9C2360F0-35FB-483C-8546-C9FF7C27CE24}" destId="{9AABD65A-8577-48CF-BBEC-2A72F589A1D7}" srcOrd="0" destOrd="0" presId="urn:microsoft.com/office/officeart/2005/8/layout/orgChart1"/>
    <dgm:cxn modelId="{CA422645-A2F8-4D32-AA2A-4D02B0204CC1}" type="presParOf" srcId="{9C2360F0-35FB-483C-8546-C9FF7C27CE24}" destId="{6EFFEDD1-6280-41AC-9EFB-A877437F4181}" srcOrd="1" destOrd="0" presId="urn:microsoft.com/office/officeart/2005/8/layout/orgChart1"/>
    <dgm:cxn modelId="{8BF0AF92-5C72-46EE-9480-CA251D3F4815}" type="presParOf" srcId="{A0418A2A-6848-4939-BA1B-50E7751424E3}" destId="{5C5FD08A-E9C4-465E-B23A-3382AF7602F9}" srcOrd="1" destOrd="0" presId="urn:microsoft.com/office/officeart/2005/8/layout/orgChart1"/>
    <dgm:cxn modelId="{56B1B3BE-4D1D-458E-88FB-969F2CF02347}" type="presParOf" srcId="{5C5FD08A-E9C4-465E-B23A-3382AF7602F9}" destId="{9013E680-5E38-4DB1-97E6-B4F9AF3F0AB1}" srcOrd="0" destOrd="0" presId="urn:microsoft.com/office/officeart/2005/8/layout/orgChart1"/>
    <dgm:cxn modelId="{0EC71F67-A068-42A2-9451-36E48476CB88}" type="presParOf" srcId="{5C5FD08A-E9C4-465E-B23A-3382AF7602F9}" destId="{F4FFD6AF-7DCD-479B-9E59-91714D7A1E91}" srcOrd="1" destOrd="0" presId="urn:microsoft.com/office/officeart/2005/8/layout/orgChart1"/>
    <dgm:cxn modelId="{399047E8-44D2-4033-A4CD-576D951513C7}" type="presParOf" srcId="{F4FFD6AF-7DCD-479B-9E59-91714D7A1E91}" destId="{780B6F8F-C40C-46DC-ACEE-B841ABE8A0AB}" srcOrd="0" destOrd="0" presId="urn:microsoft.com/office/officeart/2005/8/layout/orgChart1"/>
    <dgm:cxn modelId="{E458EB7F-3917-4757-A265-63A8E4AD1771}" type="presParOf" srcId="{780B6F8F-C40C-46DC-ACEE-B841ABE8A0AB}" destId="{813E8A8C-4B4E-4F80-B0DB-0B7BE798B129}" srcOrd="0" destOrd="0" presId="urn:microsoft.com/office/officeart/2005/8/layout/orgChart1"/>
    <dgm:cxn modelId="{4C41C5D0-9234-454E-B8C0-A2DE91B4EE83}" type="presParOf" srcId="{780B6F8F-C40C-46DC-ACEE-B841ABE8A0AB}" destId="{05F19E9E-724F-4CF3-BF0D-BA5AE0C46228}" srcOrd="1" destOrd="0" presId="urn:microsoft.com/office/officeart/2005/8/layout/orgChart1"/>
    <dgm:cxn modelId="{4A1B5595-3C5B-4826-AC35-E0063464A997}" type="presParOf" srcId="{F4FFD6AF-7DCD-479B-9E59-91714D7A1E91}" destId="{4BB64123-D508-48EC-97EB-E7FED35FAE1C}" srcOrd="1" destOrd="0" presId="urn:microsoft.com/office/officeart/2005/8/layout/orgChart1"/>
    <dgm:cxn modelId="{3EFA9082-F63E-4154-A709-E7DEF571055D}" type="presParOf" srcId="{F4FFD6AF-7DCD-479B-9E59-91714D7A1E91}" destId="{820F4095-B566-49A1-B4DF-84A7AAD30A5D}" srcOrd="2" destOrd="0" presId="urn:microsoft.com/office/officeart/2005/8/layout/orgChart1"/>
    <dgm:cxn modelId="{8B92BC41-4CCA-4A8C-80CD-934B60ACAAD7}" type="presParOf" srcId="{5C5FD08A-E9C4-465E-B23A-3382AF7602F9}" destId="{06C64669-AA74-45FC-99C6-E21F18954714}" srcOrd="2" destOrd="0" presId="urn:microsoft.com/office/officeart/2005/8/layout/orgChart1"/>
    <dgm:cxn modelId="{D006ADE3-D449-4826-81B7-E544189D85E9}" type="presParOf" srcId="{5C5FD08A-E9C4-465E-B23A-3382AF7602F9}" destId="{7FD184AA-E4FC-485B-B8E7-60A9B394DEA7}" srcOrd="3" destOrd="0" presId="urn:microsoft.com/office/officeart/2005/8/layout/orgChart1"/>
    <dgm:cxn modelId="{D8546085-E854-467E-A086-229CBCCD8EF8}" type="presParOf" srcId="{7FD184AA-E4FC-485B-B8E7-60A9B394DEA7}" destId="{C6B97BA4-D7E3-46EE-8912-19A8C55D6948}" srcOrd="0" destOrd="0" presId="urn:microsoft.com/office/officeart/2005/8/layout/orgChart1"/>
    <dgm:cxn modelId="{297E07AD-EB6F-4E56-8EF5-184F4BF92DD0}" type="presParOf" srcId="{C6B97BA4-D7E3-46EE-8912-19A8C55D6948}" destId="{C46B9F61-0608-40F0-BB5F-3AE59A8D1D39}" srcOrd="0" destOrd="0" presId="urn:microsoft.com/office/officeart/2005/8/layout/orgChart1"/>
    <dgm:cxn modelId="{8A19FE60-ECB9-47BE-83EA-84F0C2340BB7}" type="presParOf" srcId="{C6B97BA4-D7E3-46EE-8912-19A8C55D6948}" destId="{85237A8A-C1AC-456B-B6B5-B9929BBE1CEA}" srcOrd="1" destOrd="0" presId="urn:microsoft.com/office/officeart/2005/8/layout/orgChart1"/>
    <dgm:cxn modelId="{0BC4045A-C53B-4771-BDF2-F4876F242B9C}" type="presParOf" srcId="{7FD184AA-E4FC-485B-B8E7-60A9B394DEA7}" destId="{FAC78DCC-A1F2-4255-8E2E-71BC75D1C697}" srcOrd="1" destOrd="0" presId="urn:microsoft.com/office/officeart/2005/8/layout/orgChart1"/>
    <dgm:cxn modelId="{02285E01-9B1D-4B3F-A0AE-CE78416F32AD}" type="presParOf" srcId="{7FD184AA-E4FC-485B-B8E7-60A9B394DEA7}" destId="{A5951F4B-52C3-4A26-8D92-E323D06356C0}" srcOrd="2" destOrd="0" presId="urn:microsoft.com/office/officeart/2005/8/layout/orgChart1"/>
    <dgm:cxn modelId="{0FD729E1-931B-4541-BA91-88E080BBC511}" type="presParOf" srcId="{A0418A2A-6848-4939-BA1B-50E7751424E3}" destId="{FEB697B5-13AE-46DB-B54F-ABB054E1B81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C64669-AA74-45FC-99C6-E21F18954714}">
      <dsp:nvSpPr>
        <dsp:cNvPr id="0" name=""/>
        <dsp:cNvSpPr/>
      </dsp:nvSpPr>
      <dsp:spPr>
        <a:xfrm>
          <a:off x="2877398" y="1177671"/>
          <a:ext cx="1747731" cy="231680"/>
        </a:xfrm>
        <a:custGeom>
          <a:avLst/>
          <a:gdLst/>
          <a:ahLst/>
          <a:cxnLst/>
          <a:rect l="0" t="0" r="0" b="0"/>
          <a:pathLst>
            <a:path>
              <a:moveTo>
                <a:pt x="0" y="0"/>
              </a:moveTo>
              <a:lnTo>
                <a:pt x="1747731" y="0"/>
              </a:lnTo>
              <a:lnTo>
                <a:pt x="1747731" y="23168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13E680-5E38-4DB1-97E6-B4F9AF3F0AB1}">
      <dsp:nvSpPr>
        <dsp:cNvPr id="0" name=""/>
        <dsp:cNvSpPr/>
      </dsp:nvSpPr>
      <dsp:spPr>
        <a:xfrm>
          <a:off x="1351534" y="1177671"/>
          <a:ext cx="1525863" cy="346384"/>
        </a:xfrm>
        <a:custGeom>
          <a:avLst/>
          <a:gdLst/>
          <a:ahLst/>
          <a:cxnLst/>
          <a:rect l="0" t="0" r="0" b="0"/>
          <a:pathLst>
            <a:path>
              <a:moveTo>
                <a:pt x="1525863" y="0"/>
              </a:moveTo>
              <a:lnTo>
                <a:pt x="1525863" y="62562"/>
              </a:lnTo>
              <a:lnTo>
                <a:pt x="0" y="62562"/>
              </a:lnTo>
              <a:lnTo>
                <a:pt x="0" y="34638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ABD65A-8577-48CF-BBEC-2A72F589A1D7}">
      <dsp:nvSpPr>
        <dsp:cNvPr id="0" name=""/>
        <dsp:cNvSpPr/>
      </dsp:nvSpPr>
      <dsp:spPr>
        <a:xfrm>
          <a:off x="1512172" y="534786"/>
          <a:ext cx="2730450" cy="6428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Bilge Kül Kadir Han</a:t>
          </a:r>
          <a:endParaRPr lang="tr-TR" sz="2600" kern="1200" dirty="0"/>
        </a:p>
      </dsp:txBody>
      <dsp:txXfrm>
        <a:off x="1512172" y="534786"/>
        <a:ext cx="2730450" cy="642884"/>
      </dsp:txXfrm>
    </dsp:sp>
    <dsp:sp modelId="{813E8A8C-4B4E-4F80-B0DB-0B7BE798B129}">
      <dsp:nvSpPr>
        <dsp:cNvPr id="0" name=""/>
        <dsp:cNvSpPr/>
      </dsp:nvSpPr>
      <dsp:spPr>
        <a:xfrm>
          <a:off x="0" y="1524055"/>
          <a:ext cx="2703068" cy="72016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t>Bazir</a:t>
          </a:r>
          <a:r>
            <a:rPr lang="tr-TR" sz="2600" kern="1200" dirty="0" smtClean="0"/>
            <a:t> </a:t>
          </a:r>
          <a:r>
            <a:rPr lang="tr-TR" sz="2600" kern="1200" dirty="0" err="1" smtClean="0"/>
            <a:t>Arslan</a:t>
          </a:r>
          <a:r>
            <a:rPr lang="tr-TR" sz="2600" kern="1200" dirty="0" smtClean="0"/>
            <a:t> Han</a:t>
          </a:r>
          <a:endParaRPr lang="tr-TR" sz="2600" kern="1200" dirty="0"/>
        </a:p>
      </dsp:txBody>
      <dsp:txXfrm>
        <a:off x="0" y="1524055"/>
        <a:ext cx="2703068" cy="720165"/>
      </dsp:txXfrm>
    </dsp:sp>
    <dsp:sp modelId="{C46B9F61-0608-40F0-BB5F-3AE59A8D1D39}">
      <dsp:nvSpPr>
        <dsp:cNvPr id="0" name=""/>
        <dsp:cNvSpPr/>
      </dsp:nvSpPr>
      <dsp:spPr>
        <a:xfrm>
          <a:off x="3273595" y="1409351"/>
          <a:ext cx="2703068" cy="5761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t>Oğulcak</a:t>
          </a:r>
          <a:r>
            <a:rPr lang="tr-TR" sz="2600" kern="1200" dirty="0" smtClean="0"/>
            <a:t> Kadir Han</a:t>
          </a:r>
          <a:endParaRPr lang="tr-TR" sz="2600" kern="1200" dirty="0"/>
        </a:p>
      </dsp:txBody>
      <dsp:txXfrm>
        <a:off x="3273595" y="1409351"/>
        <a:ext cx="2703068" cy="57614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5.2.2018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5.2.2018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tr.wikipedia.org/wiki/Satuk_Bu%C4%9Fra_Han" TargetMode="External"/><Relationship Id="rId2" Type="http://schemas.openxmlformats.org/officeDocument/2006/relationships/hyperlink" Target="http://tr.wikipedia.org/w/index.php?title=K%C3%BCl_Bilge_Kadir_Han&amp;action=edit&amp;redlink=1" TargetMode="External"/><Relationship Id="rId1" Type="http://schemas.openxmlformats.org/officeDocument/2006/relationships/slideLayout" Target="../slideLayouts/slideLayout2.xml"/><Relationship Id="rId6" Type="http://schemas.openxmlformats.org/officeDocument/2006/relationships/hyperlink" Target="http://tr.wikipedia.org/w/index.php?title=Karahanl%C4%B1lar_h%C3%BCk%C3%BCmdarlar_listesi&amp;action=edit&amp;section=2" TargetMode="External"/><Relationship Id="rId5" Type="http://schemas.openxmlformats.org/officeDocument/2006/relationships/hyperlink" Target="http://tr.wikipedia.org/w/index.php?title=I._Ahmed_Togan_Han&amp;action=edit&amp;redlink=1" TargetMode="External"/><Relationship Id="rId4" Type="http://schemas.openxmlformats.org/officeDocument/2006/relationships/hyperlink" Target="http://tr.wikipedia.org/w/index.php?title=Bayta%C5%9F_Musa_Han&amp;action=edit&amp;redlink=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ki/Ka%C5%9Fgar" TargetMode="External"/><Relationship Id="rId2" Type="http://schemas.openxmlformats.org/officeDocument/2006/relationships/hyperlink" Target="http://tr.wikipedia.org/wiki/Balasagu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r.wikipedia.org/wiki/Mavera%C3%BCnnehir" TargetMode="External"/><Relationship Id="rId2" Type="http://schemas.openxmlformats.org/officeDocument/2006/relationships/hyperlink" Target="http://tr.wikipedia.org/wiki/Semerkan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KARAHANLILAR</a:t>
            </a:r>
            <a:br>
              <a:rPr lang="tr-TR" b="1" dirty="0" smtClean="0"/>
            </a:br>
            <a:r>
              <a:rPr lang="tr-TR" b="1" dirty="0" smtClean="0"/>
              <a:t>(840-1212)</a:t>
            </a:r>
            <a:endParaRPr lang="tr-TR" dirty="0"/>
          </a:p>
        </p:txBody>
      </p:sp>
      <p:sp>
        <p:nvSpPr>
          <p:cNvPr id="3" name="2 Alt Başlık"/>
          <p:cNvSpPr>
            <a:spLocks noGrp="1"/>
          </p:cNvSpPr>
          <p:nvPr>
            <p:ph type="subTitle" idx="1"/>
          </p:nvPr>
        </p:nvSpPr>
        <p:spPr/>
        <p:txBody>
          <a:bodyPr/>
          <a:lstStyle/>
          <a:p>
            <a:endParaRPr lang="tr-TR" dirty="0"/>
          </a:p>
        </p:txBody>
      </p:sp>
      <p:pic>
        <p:nvPicPr>
          <p:cNvPr id="10242" name="Picture 2" descr="http://tarihenotdus.com/wp-content/uploads/2012/09/karahanlilar_devleti.jpg"/>
          <p:cNvPicPr>
            <a:picLocks noChangeAspect="1" noChangeArrowheads="1"/>
          </p:cNvPicPr>
          <p:nvPr/>
        </p:nvPicPr>
        <p:blipFill>
          <a:blip r:embed="rId2" cstate="print"/>
          <a:srcRect/>
          <a:stretch>
            <a:fillRect/>
          </a:stretch>
        </p:blipFill>
        <p:spPr bwMode="auto">
          <a:xfrm>
            <a:off x="0" y="332656"/>
            <a:ext cx="5391150" cy="31623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828328"/>
          </a:xfrm>
        </p:spPr>
        <p:txBody>
          <a:bodyPr>
            <a:normAutofit/>
          </a:bodyPr>
          <a:lstStyle/>
          <a:p>
            <a:pPr algn="ctr"/>
            <a:r>
              <a:rPr lang="tr-TR" dirty="0" smtClean="0"/>
              <a:t>BATI KARAHANLILAR</a:t>
            </a:r>
            <a:endParaRPr lang="tr-TR" dirty="0"/>
          </a:p>
        </p:txBody>
      </p:sp>
      <p:sp>
        <p:nvSpPr>
          <p:cNvPr id="3" name="2 İçerik Yer Tutucusu"/>
          <p:cNvSpPr>
            <a:spLocks noGrp="1"/>
          </p:cNvSpPr>
          <p:nvPr>
            <p:ph sz="quarter" idx="1"/>
          </p:nvPr>
        </p:nvSpPr>
        <p:spPr>
          <a:xfrm>
            <a:off x="0" y="980728"/>
            <a:ext cx="9144000" cy="5104224"/>
          </a:xfrm>
        </p:spPr>
        <p:txBody>
          <a:bodyPr>
            <a:noAutofit/>
          </a:bodyPr>
          <a:lstStyle/>
          <a:p>
            <a:r>
              <a:rPr lang="tr-TR" sz="2000" b="1" dirty="0" smtClean="0"/>
              <a:t>Batı Hanlığı ise, 1041/42’de </a:t>
            </a:r>
            <a:r>
              <a:rPr lang="tr-TR" sz="2000" dirty="0" smtClean="0"/>
              <a:t>ayrılmayı gerçekleştiren </a:t>
            </a:r>
            <a:r>
              <a:rPr lang="tr-TR" sz="2000" b="1" dirty="0" err="1" smtClean="0"/>
              <a:t>Aynüddevle</a:t>
            </a:r>
            <a:r>
              <a:rPr lang="tr-TR" sz="2000" b="1" dirty="0" smtClean="0"/>
              <a:t> Muhammed b. </a:t>
            </a:r>
            <a:r>
              <a:rPr lang="tr-TR" sz="2000" b="1" dirty="0" err="1" smtClean="0"/>
              <a:t>Nasr</a:t>
            </a:r>
            <a:r>
              <a:rPr lang="tr-TR" sz="2000" dirty="0" smtClean="0"/>
              <a:t> yönetimiyle başlamaktadır. Batı Hanlığı </a:t>
            </a:r>
            <a:r>
              <a:rPr lang="tr-TR" sz="2000" dirty="0" err="1" smtClean="0"/>
              <a:t>Mâverâünnehir</a:t>
            </a:r>
            <a:r>
              <a:rPr lang="tr-TR" sz="2000" dirty="0" smtClean="0"/>
              <a:t> ile </a:t>
            </a:r>
            <a:r>
              <a:rPr lang="tr-TR" sz="2000" dirty="0" err="1" smtClean="0"/>
              <a:t>Hocend’e</a:t>
            </a:r>
            <a:r>
              <a:rPr lang="tr-TR" sz="2000" dirty="0" smtClean="0"/>
              <a:t> kadar </a:t>
            </a:r>
            <a:r>
              <a:rPr lang="tr-TR" sz="2000" dirty="0" err="1" smtClean="0"/>
              <a:t>Fergana’ya</a:t>
            </a:r>
            <a:r>
              <a:rPr lang="tr-TR" sz="2000" dirty="0" smtClean="0"/>
              <a:t> sahipti. Devlet merkezi önceleri </a:t>
            </a:r>
            <a:r>
              <a:rPr lang="tr-TR" sz="2000" dirty="0" err="1" smtClean="0"/>
              <a:t>Özkent</a:t>
            </a:r>
            <a:r>
              <a:rPr lang="tr-TR" sz="2000" dirty="0" smtClean="0"/>
              <a:t>, sonra Semerkant oldu. Bölgesel yakınlık nedeniyle başından itibaren Selçuklularla rekabet içerisinde olan Batı </a:t>
            </a:r>
            <a:r>
              <a:rPr lang="tr-TR" sz="2000" dirty="0" err="1" smtClean="0"/>
              <a:t>Karahanlılar</a:t>
            </a:r>
            <a:r>
              <a:rPr lang="tr-TR" sz="2000" dirty="0" smtClean="0"/>
              <a:t>, 1074’te vezir Büyük Selçuklu veziri </a:t>
            </a:r>
            <a:r>
              <a:rPr lang="tr-TR" sz="2000" dirty="0" err="1" smtClean="0"/>
              <a:t>Nizâmülmülk’ün</a:t>
            </a:r>
            <a:r>
              <a:rPr lang="tr-TR" sz="2000" dirty="0" smtClean="0"/>
              <a:t> gayretleriyle sağ­lanan barış ile </a:t>
            </a:r>
            <a:r>
              <a:rPr lang="tr-TR" sz="2000" dirty="0" err="1" smtClean="0"/>
              <a:t>Mâverâünnehir’de</a:t>
            </a:r>
            <a:r>
              <a:rPr lang="tr-TR" sz="2000" dirty="0" smtClean="0"/>
              <a:t> Selçuklu hâkimiyetini tanıdı. İyi ilişkiler neticesinde evlilikler yoluyla iki taraf arasında akrabalık bile kuruldu. Ancak </a:t>
            </a:r>
            <a:r>
              <a:rPr lang="tr-TR" sz="2000" dirty="0" err="1" smtClean="0"/>
              <a:t>Ahmed</a:t>
            </a:r>
            <a:r>
              <a:rPr lang="tr-TR" sz="2000" dirty="0" smtClean="0"/>
              <a:t> Han’ın, halkına kötü muamelede bulunmak ve servetini gasp etmekle itham edilerek Selçuklu sultanı </a:t>
            </a:r>
            <a:r>
              <a:rPr lang="tr-TR" sz="2000" dirty="0" err="1" smtClean="0"/>
              <a:t>Melikşah’a</a:t>
            </a:r>
            <a:r>
              <a:rPr lang="tr-TR" sz="2000" dirty="0" smtClean="0"/>
              <a:t> şikayet edilmesi üzerine 1088’de ilişkiler tekrar bozuldu. Batı </a:t>
            </a:r>
            <a:r>
              <a:rPr lang="tr-TR" sz="2000" dirty="0" err="1" smtClean="0"/>
              <a:t>Karahanlı</a:t>
            </a:r>
            <a:r>
              <a:rPr lang="tr-TR" sz="2000" dirty="0" smtClean="0"/>
              <a:t> Devleti, Selçuklulara bağlı bir devlet haline geldi (1089). Halkıyla problemleri devam eden </a:t>
            </a:r>
            <a:r>
              <a:rPr lang="tr-TR" sz="2000" dirty="0" err="1" smtClean="0"/>
              <a:t>Ahmed</a:t>
            </a:r>
            <a:r>
              <a:rPr lang="tr-TR" sz="2000" dirty="0" smtClean="0"/>
              <a:t> Han, bir süre sonra da zındıklıkla itham ve muhakeme edildikten sonra 1095’te idam edildi. Bundan sonraki dönemde Batı </a:t>
            </a:r>
            <a:r>
              <a:rPr lang="tr-TR" sz="2000" dirty="0" err="1" smtClean="0"/>
              <a:t>Karahanlılar</a:t>
            </a:r>
            <a:r>
              <a:rPr lang="tr-TR" sz="2000" dirty="0" smtClean="0"/>
              <a:t> tam olarak Selçuklular denetiminde varlık gösterebildiler. </a:t>
            </a:r>
            <a:r>
              <a:rPr lang="tr-TR" sz="2000" dirty="0" err="1" smtClean="0"/>
              <a:t>Karahıtaylara</a:t>
            </a:r>
            <a:r>
              <a:rPr lang="tr-TR" sz="2000" dirty="0" smtClean="0"/>
              <a:t> karşı birlikte mücadele ettiler. Son hükümdar Osman Han (1204-1212) ise </a:t>
            </a:r>
            <a:r>
              <a:rPr lang="tr-TR" sz="2000" dirty="0" err="1" smtClean="0"/>
              <a:t>Karahıtay</a:t>
            </a:r>
            <a:r>
              <a:rPr lang="tr-TR" sz="2000" dirty="0" smtClean="0"/>
              <a:t> ve </a:t>
            </a:r>
            <a:r>
              <a:rPr lang="tr-TR" sz="2000" dirty="0" err="1" smtClean="0"/>
              <a:t>Hârizmşah</a:t>
            </a:r>
            <a:r>
              <a:rPr lang="tr-TR" sz="2000" dirty="0" smtClean="0"/>
              <a:t> hükümdarlarıyla kurduğu ilişkilerinde ikili oynamanın kurbanı oldu. Durumu fark eden </a:t>
            </a:r>
            <a:r>
              <a:rPr lang="tr-TR" sz="2000" dirty="0" err="1" smtClean="0"/>
              <a:t>Hârizm</a:t>
            </a:r>
            <a:r>
              <a:rPr lang="tr-TR" sz="2000" dirty="0" smtClean="0"/>
              <a:t> sultanı Muhammed b. </a:t>
            </a:r>
            <a:r>
              <a:rPr lang="tr-TR" sz="2000" dirty="0" err="1" smtClean="0"/>
              <a:t>Tekiş</a:t>
            </a:r>
            <a:r>
              <a:rPr lang="tr-TR" sz="2000" dirty="0" smtClean="0"/>
              <a:t>,  Semerkant’ta çıkan bir isyanda Osman Han’ın </a:t>
            </a:r>
            <a:r>
              <a:rPr lang="tr-TR" sz="2000" dirty="0" err="1" smtClean="0"/>
              <a:t>Hârizmlileri</a:t>
            </a:r>
            <a:r>
              <a:rPr lang="tr-TR" sz="2000" dirty="0" smtClean="0"/>
              <a:t> kılıçtan geçirmesini fırsat bilerek başkent Semerkant üzerine yürüdü. Şehri ele geçirerek Osman Han’ı idam etti. Böylece Batı </a:t>
            </a:r>
            <a:r>
              <a:rPr lang="tr-TR" sz="2000" dirty="0" err="1" smtClean="0"/>
              <a:t>Karahanlıların</a:t>
            </a:r>
            <a:r>
              <a:rPr lang="tr-TR" sz="2000" dirty="0" smtClean="0"/>
              <a:t> da siyasî varlığı sona erdi (1212).</a:t>
            </a:r>
            <a:endParaRPr lang="tr-T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Fergana</a:t>
            </a:r>
            <a:r>
              <a:rPr lang="tr-TR" dirty="0" smtClean="0"/>
              <a:t> Kağanlığı</a:t>
            </a:r>
            <a:endParaRPr lang="tr-TR" dirty="0"/>
          </a:p>
        </p:txBody>
      </p:sp>
      <p:sp>
        <p:nvSpPr>
          <p:cNvPr id="3" name="2 İçerik Yer Tutucusu"/>
          <p:cNvSpPr>
            <a:spLocks noGrp="1"/>
          </p:cNvSpPr>
          <p:nvPr>
            <p:ph sz="quarter" idx="1"/>
          </p:nvPr>
        </p:nvSpPr>
        <p:spPr/>
        <p:txBody>
          <a:bodyPr>
            <a:normAutofit fontScale="70000" lnSpcReduction="20000"/>
          </a:bodyPr>
          <a:lstStyle/>
          <a:p>
            <a:r>
              <a:rPr lang="tr-TR" dirty="0" smtClean="0"/>
              <a:t/>
            </a:r>
            <a:br>
              <a:rPr lang="tr-TR" dirty="0" smtClean="0"/>
            </a:br>
            <a:r>
              <a:rPr lang="tr-TR" dirty="0" smtClean="0"/>
              <a:t/>
            </a:r>
            <a:br>
              <a:rPr lang="tr-TR" dirty="0" smtClean="0"/>
            </a:br>
            <a:r>
              <a:rPr lang="tr-TR" dirty="0" smtClean="0"/>
              <a:t>1141 yılında Batı </a:t>
            </a:r>
            <a:r>
              <a:rPr lang="tr-TR" dirty="0" err="1" smtClean="0"/>
              <a:t>Karahanlı</a:t>
            </a:r>
            <a:r>
              <a:rPr lang="tr-TR" dirty="0" smtClean="0"/>
              <a:t> Devleti, </a:t>
            </a:r>
            <a:r>
              <a:rPr lang="tr-TR" dirty="0" err="1" smtClean="0"/>
              <a:t>Karahıtaylar'ın</a:t>
            </a:r>
            <a:r>
              <a:rPr lang="tr-TR" dirty="0" smtClean="0"/>
              <a:t> istilasına uğrayınca, </a:t>
            </a:r>
            <a:r>
              <a:rPr lang="tr-TR" dirty="0" err="1" smtClean="0"/>
              <a:t>Fergana'da</a:t>
            </a:r>
            <a:r>
              <a:rPr lang="tr-TR" dirty="0" smtClean="0"/>
              <a:t> merkezi </a:t>
            </a:r>
            <a:r>
              <a:rPr lang="tr-TR" dirty="0" err="1" smtClean="0"/>
              <a:t>Özkend</a:t>
            </a:r>
            <a:r>
              <a:rPr lang="tr-TR" dirty="0" smtClean="0"/>
              <a:t> olmak üzere müstakil bir </a:t>
            </a:r>
            <a:r>
              <a:rPr lang="tr-TR" dirty="0" err="1" smtClean="0"/>
              <a:t>Karahanlı</a:t>
            </a:r>
            <a:r>
              <a:rPr lang="tr-TR" dirty="0" smtClean="0"/>
              <a:t> devleti kuruldu. İlk hükümdarı, </a:t>
            </a:r>
            <a:r>
              <a:rPr lang="tr-TR" dirty="0" err="1" smtClean="0"/>
              <a:t>Gelâleddünye</a:t>
            </a:r>
            <a:r>
              <a:rPr lang="tr-TR" dirty="0" smtClean="0"/>
              <a:t> </a:t>
            </a:r>
            <a:r>
              <a:rPr lang="tr-TR" dirty="0" err="1" smtClean="0"/>
              <a:t>ve'd</a:t>
            </a:r>
            <a:r>
              <a:rPr lang="tr-TR" dirty="0" smtClean="0"/>
              <a:t>-</a:t>
            </a:r>
            <a:r>
              <a:rPr lang="tr-TR" dirty="0" err="1" smtClean="0"/>
              <a:t>dîn</a:t>
            </a:r>
            <a:r>
              <a:rPr lang="tr-TR" dirty="0" smtClean="0"/>
              <a:t> Hüseyin bin Hasan olup, </a:t>
            </a:r>
            <a:r>
              <a:rPr lang="tr-TR" dirty="0" err="1" smtClean="0"/>
              <a:t>Fergana</a:t>
            </a:r>
            <a:r>
              <a:rPr lang="tr-TR" dirty="0" smtClean="0"/>
              <a:t> kağanları, Türkçe Tuğrul Kara Hakan unvanını taşırlardı. Unvanlarında Türk kelimesi de kullanan </a:t>
            </a:r>
            <a:r>
              <a:rPr lang="tr-TR" dirty="0" err="1" smtClean="0"/>
              <a:t>Fergana</a:t>
            </a:r>
            <a:r>
              <a:rPr lang="tr-TR" dirty="0" smtClean="0"/>
              <a:t> Kağanlığı, 1211 veya 1212 senelerinde, Muhammed </a:t>
            </a:r>
            <a:r>
              <a:rPr lang="tr-TR" dirty="0" err="1" smtClean="0"/>
              <a:t>Harezmşah'ın</a:t>
            </a:r>
            <a:r>
              <a:rPr lang="tr-TR" dirty="0" smtClean="0"/>
              <a:t> tâbiiyetine girdi. </a:t>
            </a:r>
            <a:br>
              <a:rPr lang="tr-TR" dirty="0" smtClean="0"/>
            </a:br>
            <a:r>
              <a:rPr lang="tr-TR" dirty="0" smtClean="0"/>
              <a:t/>
            </a:r>
            <a:br>
              <a:rPr lang="tr-TR" dirty="0" smtClean="0"/>
            </a:br>
            <a:r>
              <a:rPr lang="tr-TR" dirty="0" err="1" smtClean="0"/>
              <a:t>Karahanlı</a:t>
            </a:r>
            <a:r>
              <a:rPr lang="tr-TR" dirty="0" smtClean="0"/>
              <a:t> Devleti, daha ilk kuruluş yıllarında, tarihî Türk devlet idaresi geleneğine uygun olarak iki büyük idarî kısma bölündü. Bunlardan doğuda kalan kısmın başında hakan bulunur ve her türlü idarî yetkiyi elinde bulundururdu. Batı kısmını ise hakanın hükümranlığı altında, aynı aileden bir han, ona bağlı olarak idare ederdi. </a:t>
            </a:r>
            <a:r>
              <a:rPr lang="tr-TR" dirty="0" err="1" smtClean="0"/>
              <a:t>Karahanlı</a:t>
            </a:r>
            <a:r>
              <a:rPr lang="tr-TR" dirty="0" smtClean="0"/>
              <a:t> devlet teşkilatında, bu büyük ve ortak kağanın yanında, hanedana mensup dört alt kağan ile altı hükümdar vekili vardı. Rütbeler, kademe kademe yükselme esasına göreydi. Her rütbenin değişebilen unvanları olurdu. Türkçe unvanların değişmesine rağmen, İslâmî unvanlar değişmezdi. Hükümdar vekilleri, İrken, Sagun, İnanç unvanlarını taşırlardı. Hükümdarların yanında "</a:t>
            </a:r>
            <a:r>
              <a:rPr lang="tr-TR" dirty="0" err="1" smtClean="0"/>
              <a:t>Yuğruş</a:t>
            </a:r>
            <a:r>
              <a:rPr lang="tr-TR" dirty="0" smtClean="0"/>
              <a:t>" denilen bakanlar kurulu bulunurdu. Yüksek devlet memuriyetlerinde, başkumandana "subaşı", maliye bakanına "ağıcı", saray </a:t>
            </a:r>
            <a:r>
              <a:rPr lang="tr-TR" dirty="0" err="1" smtClean="0"/>
              <a:t>hâcibine</a:t>
            </a:r>
            <a:r>
              <a:rPr lang="tr-TR" dirty="0" smtClean="0"/>
              <a:t> "</a:t>
            </a:r>
            <a:r>
              <a:rPr lang="tr-TR" dirty="0" err="1" smtClean="0"/>
              <a:t>tayangu</a:t>
            </a:r>
            <a:r>
              <a:rPr lang="tr-TR" dirty="0" smtClean="0"/>
              <a:t>" veya "bitikçi" denirdi. </a:t>
            </a:r>
            <a:br>
              <a:rPr lang="tr-TR"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ttk.org.tr/templates/resimler/Image/yayinlar/karahanlib.jpg"/>
          <p:cNvPicPr>
            <a:picLocks noChangeAspect="1" noChangeArrowheads="1"/>
          </p:cNvPicPr>
          <p:nvPr/>
        </p:nvPicPr>
        <p:blipFill>
          <a:blip r:embed="rId2" cstate="print"/>
          <a:srcRect/>
          <a:stretch>
            <a:fillRect/>
          </a:stretch>
        </p:blipFill>
        <p:spPr bwMode="auto">
          <a:xfrm>
            <a:off x="6762750" y="3714750"/>
            <a:ext cx="2381250" cy="3143250"/>
          </a:xfrm>
          <a:prstGeom prst="rect">
            <a:avLst/>
          </a:prstGeom>
          <a:noFill/>
        </p:spPr>
      </p:pic>
      <p:sp>
        <p:nvSpPr>
          <p:cNvPr id="2" name="1 Başlık"/>
          <p:cNvSpPr>
            <a:spLocks noGrp="1"/>
          </p:cNvSpPr>
          <p:nvPr>
            <p:ph type="title"/>
          </p:nvPr>
        </p:nvSpPr>
        <p:spPr>
          <a:xfrm>
            <a:off x="457200" y="0"/>
            <a:ext cx="8229600" cy="908720"/>
          </a:xfrm>
        </p:spPr>
        <p:txBody>
          <a:bodyPr>
            <a:normAutofit fontScale="90000"/>
          </a:bodyPr>
          <a:lstStyle/>
          <a:p>
            <a:pPr algn="ctr"/>
            <a:r>
              <a:rPr lang="tr-TR" dirty="0" smtClean="0"/>
              <a:t>KARAHANLILAR KÜLTÜR VE MEDENİYETİ</a:t>
            </a:r>
            <a:endParaRPr lang="tr-TR" dirty="0"/>
          </a:p>
        </p:txBody>
      </p:sp>
      <p:sp>
        <p:nvSpPr>
          <p:cNvPr id="3" name="2 İçerik Yer Tutucusu"/>
          <p:cNvSpPr>
            <a:spLocks noGrp="1"/>
          </p:cNvSpPr>
          <p:nvPr>
            <p:ph sz="quarter" idx="1"/>
          </p:nvPr>
        </p:nvSpPr>
        <p:spPr>
          <a:xfrm>
            <a:off x="0" y="1052736"/>
            <a:ext cx="7740352" cy="5544616"/>
          </a:xfrm>
        </p:spPr>
        <p:txBody>
          <a:bodyPr>
            <a:normAutofit fontScale="85000" lnSpcReduction="10000"/>
          </a:bodyPr>
          <a:lstStyle/>
          <a:p>
            <a:r>
              <a:rPr lang="tr-TR" dirty="0" err="1" smtClean="0"/>
              <a:t>Karahanlı</a:t>
            </a:r>
            <a:r>
              <a:rPr lang="tr-TR" dirty="0" smtClean="0"/>
              <a:t> devlet teşkilâtı eski Türk geleneklerini büyük ölçüde yansıtır. Hâki­miyet konusunda </a:t>
            </a:r>
            <a:r>
              <a:rPr lang="tr-TR" dirty="0" err="1" smtClean="0"/>
              <a:t>Karahanlılar</a:t>
            </a:r>
            <a:r>
              <a:rPr lang="tr-TR" dirty="0" smtClean="0"/>
              <a:t>, bunun ilâhî menşeli olduğuna, yani dev­leti yönetme yetki ve gücünü ifade eden “kut”u Tanrı kime vermişse ancak onun hükümdar olabileceğine inanıyorlardı. Hükümdar, halkın refah ve huzur içinde yaşamasının, aç ve açık bırakılmamasının teminatı idi. Hükümdarda bulunması gereken cesaret, adalet, şeref, sabır, kahramanlık, bilgelik, cömertlik, doğruluk, affedicilik gibi pek çok insanî ve ahlakî vasıf İslâm öğretileriyle desteklenmiştir. Geleneğe uygun olarak kullanılan lâkap ve unvanlarının yanı sıra Abbasî halifelerince layık görülen lâkapları da kullanmışlardır. Aynı şekilde başkent (ordu), saray, </a:t>
            </a:r>
            <a:r>
              <a:rPr lang="tr-TR" dirty="0" err="1" smtClean="0"/>
              <a:t>tâc</a:t>
            </a:r>
            <a:r>
              <a:rPr lang="tr-TR" dirty="0" smtClean="0"/>
              <a:t>, taht, otağ, bayrak, </a:t>
            </a:r>
            <a:r>
              <a:rPr lang="tr-TR" dirty="0" err="1" smtClean="0"/>
              <a:t>çetr</a:t>
            </a:r>
            <a:r>
              <a:rPr lang="tr-TR" dirty="0" smtClean="0"/>
              <a:t>, tuğ, nevbet, sikke gibi hükümdarlık alametlerine hutbe ve halifeler tarafından verilen </a:t>
            </a:r>
            <a:r>
              <a:rPr lang="tr-TR" dirty="0" err="1" smtClean="0"/>
              <a:t>hil’atleri</a:t>
            </a:r>
            <a:r>
              <a:rPr lang="tr-TR" dirty="0" smtClean="0"/>
              <a:t> eklemişlerdir. </a:t>
            </a:r>
          </a:p>
          <a:p>
            <a:r>
              <a:rPr lang="tr-TR" dirty="0" smtClean="0"/>
              <a:t>Hakandan sonra söz sahibi olan hükümdar hanımlarına </a:t>
            </a:r>
            <a:r>
              <a:rPr lang="tr-TR" i="1" dirty="0" smtClean="0"/>
              <a:t>Terken Hatun</a:t>
            </a:r>
            <a:r>
              <a:rPr lang="tr-TR" dirty="0" smtClean="0"/>
              <a:t>, şehzadelere </a:t>
            </a:r>
            <a:r>
              <a:rPr lang="tr-TR" i="1" dirty="0" err="1" smtClean="0"/>
              <a:t>Tegin</a:t>
            </a:r>
            <a:r>
              <a:rPr lang="tr-TR" i="1" dirty="0" smtClean="0"/>
              <a:t> (</a:t>
            </a:r>
            <a:r>
              <a:rPr lang="tr-TR" i="1" dirty="0" err="1" smtClean="0"/>
              <a:t>Tigin</a:t>
            </a:r>
            <a:r>
              <a:rPr lang="tr-TR" i="1" dirty="0" smtClean="0"/>
              <a:t>)</a:t>
            </a:r>
            <a:r>
              <a:rPr lang="tr-TR" dirty="0" smtClean="0"/>
              <a:t>, </a:t>
            </a:r>
            <a:r>
              <a:rPr lang="tr-TR" dirty="0" err="1" smtClean="0"/>
              <a:t>hanedân</a:t>
            </a:r>
            <a:r>
              <a:rPr lang="tr-TR" dirty="0" smtClean="0"/>
              <a:t> mensubu prens ve prenseslerle bunların çocuklarına da </a:t>
            </a:r>
            <a:r>
              <a:rPr lang="tr-TR" i="1" dirty="0" smtClean="0"/>
              <a:t>Tarım</a:t>
            </a:r>
            <a:r>
              <a:rPr lang="tr-TR" dirty="0" smtClean="0"/>
              <a:t> denilirdi</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764704"/>
            <a:ext cx="8229600" cy="5392256"/>
          </a:xfrm>
        </p:spPr>
        <p:txBody>
          <a:bodyPr>
            <a:normAutofit fontScale="77500" lnSpcReduction="20000"/>
          </a:bodyPr>
          <a:lstStyle/>
          <a:p>
            <a:r>
              <a:rPr lang="tr-TR" sz="2800" b="1" dirty="0" smtClean="0"/>
              <a:t>Merkez Teşkilatı</a:t>
            </a:r>
          </a:p>
          <a:p>
            <a:r>
              <a:rPr lang="tr-TR" sz="2000" dirty="0" smtClean="0"/>
              <a:t>Başta Hakan var ve danışma kurulu var.</a:t>
            </a:r>
          </a:p>
          <a:p>
            <a:r>
              <a:rPr lang="tr-TR" sz="2000" dirty="0" err="1" smtClean="0"/>
              <a:t>Yuğruş</a:t>
            </a:r>
            <a:r>
              <a:rPr lang="tr-TR" sz="2000" dirty="0" smtClean="0"/>
              <a:t>: Vezir</a:t>
            </a:r>
          </a:p>
          <a:p>
            <a:r>
              <a:rPr lang="tr-TR" sz="2000" dirty="0" err="1" smtClean="0"/>
              <a:t>Ağıçı</a:t>
            </a:r>
            <a:r>
              <a:rPr lang="tr-TR" sz="2000" dirty="0" smtClean="0"/>
              <a:t>: Hazinedar</a:t>
            </a:r>
          </a:p>
          <a:p>
            <a:r>
              <a:rPr lang="tr-TR" sz="2000" dirty="0" err="1" smtClean="0"/>
              <a:t>Tamgaçı</a:t>
            </a:r>
            <a:r>
              <a:rPr lang="tr-TR" sz="2000" dirty="0" smtClean="0"/>
              <a:t>: Mühürdar</a:t>
            </a:r>
          </a:p>
          <a:p>
            <a:r>
              <a:rPr lang="tr-TR" sz="2000" dirty="0" smtClean="0"/>
              <a:t>Adalet divanı</a:t>
            </a:r>
          </a:p>
          <a:p>
            <a:r>
              <a:rPr lang="tr-TR" sz="2000" dirty="0" smtClean="0"/>
              <a:t>Ay Bitiği: maaşlar</a:t>
            </a:r>
          </a:p>
          <a:p>
            <a:r>
              <a:rPr lang="tr-TR" sz="2000" b="1" dirty="0" smtClean="0"/>
              <a:t>Taşra Teşkilatı</a:t>
            </a:r>
          </a:p>
          <a:p>
            <a:r>
              <a:rPr lang="tr-TR" sz="2000" dirty="0" smtClean="0"/>
              <a:t>Doğu-batı</a:t>
            </a:r>
          </a:p>
          <a:p>
            <a:r>
              <a:rPr lang="tr-TR" sz="2000" dirty="0" smtClean="0"/>
              <a:t>Amiller</a:t>
            </a:r>
          </a:p>
          <a:p>
            <a:r>
              <a:rPr lang="tr-TR" sz="2000" dirty="0" smtClean="0"/>
              <a:t>Kadılar</a:t>
            </a:r>
          </a:p>
          <a:p>
            <a:r>
              <a:rPr lang="tr-TR" sz="2000" dirty="0" smtClean="0"/>
              <a:t>Reisler</a:t>
            </a:r>
          </a:p>
          <a:p>
            <a:r>
              <a:rPr lang="tr-TR" sz="2000" dirty="0" smtClean="0"/>
              <a:t>Muhtesipler</a:t>
            </a:r>
          </a:p>
          <a:p>
            <a:endParaRPr lang="tr-TR" sz="2000" dirty="0" smtClean="0"/>
          </a:p>
          <a:p>
            <a:r>
              <a:rPr lang="tr-TR" sz="2800" b="1" dirty="0" err="1" smtClean="0"/>
              <a:t>Karahanlılar'da</a:t>
            </a:r>
            <a:r>
              <a:rPr lang="tr-TR" sz="2800" b="1" dirty="0" smtClean="0"/>
              <a:t> ordu</a:t>
            </a:r>
            <a:r>
              <a:rPr lang="tr-TR" sz="2800" dirty="0" smtClean="0"/>
              <a:t/>
            </a:r>
            <a:br>
              <a:rPr lang="tr-TR" sz="2800" dirty="0" smtClean="0"/>
            </a:br>
            <a:r>
              <a:rPr lang="tr-TR" sz="2800" dirty="0" err="1" smtClean="0"/>
              <a:t>Selçuklular'da</a:t>
            </a:r>
            <a:r>
              <a:rPr lang="tr-TR" sz="2800" dirty="0" smtClean="0"/>
              <a:t> olduğu gibi başlıca dört ana bölümden meydana gelirdi. Bunlar, saray muhafızları, </a:t>
            </a:r>
            <a:r>
              <a:rPr lang="tr-TR" sz="2800" dirty="0" err="1" smtClean="0"/>
              <a:t>hâssa</a:t>
            </a:r>
            <a:r>
              <a:rPr lang="tr-TR" sz="2800" dirty="0" smtClean="0"/>
              <a:t> ordusu, hanedan mensupları ile valiler ve diğer devlet adamlarının kuvvetleri, devlete bağlı Türk teşekküllerine mensup kuvvetlerdi.</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KARAHANLILAR KÜLTÜR VE MEDENİYETİ</a:t>
            </a:r>
            <a:endParaRPr lang="tr-TR" dirty="0"/>
          </a:p>
        </p:txBody>
      </p:sp>
      <p:sp>
        <p:nvSpPr>
          <p:cNvPr id="3" name="2 İçerik Yer Tutucusu"/>
          <p:cNvSpPr>
            <a:spLocks noGrp="1"/>
          </p:cNvSpPr>
          <p:nvPr>
            <p:ph sz="quarter" idx="1"/>
          </p:nvPr>
        </p:nvSpPr>
        <p:spPr/>
        <p:txBody>
          <a:bodyPr>
            <a:normAutofit lnSpcReduction="10000"/>
          </a:bodyPr>
          <a:lstStyle/>
          <a:p>
            <a:r>
              <a:rPr lang="tr-TR" dirty="0" err="1" smtClean="0"/>
              <a:t>Karahanlılarda</a:t>
            </a:r>
            <a:r>
              <a:rPr lang="tr-TR" dirty="0" smtClean="0"/>
              <a:t> haberleşme </a:t>
            </a:r>
            <a:r>
              <a:rPr lang="tr-TR" i="1" dirty="0" smtClean="0"/>
              <a:t>Eşkinci</a:t>
            </a:r>
            <a:r>
              <a:rPr lang="tr-TR" dirty="0" smtClean="0"/>
              <a:t> denilen ve hızlı bir şekilde giden atlı postacılarla sağlanıyordu. Eşkinciler (Postacılar), </a:t>
            </a:r>
            <a:r>
              <a:rPr lang="tr-TR" i="1" dirty="0" err="1" smtClean="0"/>
              <a:t>ulağ</a:t>
            </a:r>
            <a:r>
              <a:rPr lang="tr-TR" dirty="0" smtClean="0"/>
              <a:t> adı verilen ve yol boylarındaki menzillerde daima hazır bulundurulan atlara biner, hükümdara ait ferman ve mektupları istenilen yerlere ulaştırırlardı. Bu teşkilât daha çok askeri amaçla kullanılmaktaydı.</a:t>
            </a:r>
          </a:p>
          <a:p>
            <a:r>
              <a:rPr lang="tr-TR" dirty="0" err="1" smtClean="0"/>
              <a:t>Karahanlılar</a:t>
            </a:r>
            <a:r>
              <a:rPr lang="tr-TR" dirty="0" smtClean="0"/>
              <a:t> döneminin en önemli ilim ve kültür merkezleri Buhara, Semerkant, </a:t>
            </a:r>
            <a:r>
              <a:rPr lang="tr-TR" dirty="0" err="1" smtClean="0"/>
              <a:t>Kaşgar</a:t>
            </a:r>
            <a:r>
              <a:rPr lang="tr-TR" dirty="0" smtClean="0"/>
              <a:t>, </a:t>
            </a:r>
            <a:r>
              <a:rPr lang="tr-TR" dirty="0" err="1" smtClean="0"/>
              <a:t>Balasagun</a:t>
            </a:r>
            <a:r>
              <a:rPr lang="tr-TR" dirty="0" smtClean="0"/>
              <a:t> ve </a:t>
            </a:r>
            <a:r>
              <a:rPr lang="tr-TR" dirty="0" err="1" smtClean="0"/>
              <a:t>Özkent</a:t>
            </a:r>
            <a:r>
              <a:rPr lang="tr-TR" dirty="0" smtClean="0"/>
              <a:t> idi. </a:t>
            </a:r>
          </a:p>
          <a:p>
            <a:r>
              <a:rPr lang="tr-TR" dirty="0" err="1" smtClean="0"/>
              <a:t>Karahanlı</a:t>
            </a:r>
            <a:r>
              <a:rPr lang="tr-TR" dirty="0" smtClean="0"/>
              <a:t> Devleti’nin kullandığı yazı diline </a:t>
            </a:r>
            <a:r>
              <a:rPr lang="tr-TR" dirty="0" err="1" smtClean="0"/>
              <a:t>Kaşgarlı</a:t>
            </a:r>
            <a:r>
              <a:rPr lang="tr-TR" dirty="0" smtClean="0"/>
              <a:t> </a:t>
            </a:r>
            <a:r>
              <a:rPr lang="tr-TR" dirty="0" err="1" smtClean="0"/>
              <a:t>Mahmud’un</a:t>
            </a:r>
            <a:r>
              <a:rPr lang="tr-TR" dirty="0" smtClean="0"/>
              <a:t> </a:t>
            </a:r>
            <a:r>
              <a:rPr lang="tr-TR" i="1" dirty="0" err="1" smtClean="0"/>
              <a:t>Divânu</a:t>
            </a:r>
            <a:r>
              <a:rPr lang="tr-TR" i="1" dirty="0" smtClean="0"/>
              <a:t> </a:t>
            </a:r>
            <a:r>
              <a:rPr lang="tr-TR" i="1" dirty="0" err="1" smtClean="0"/>
              <a:t>Lugati’t</a:t>
            </a:r>
            <a:r>
              <a:rPr lang="tr-TR" i="1" dirty="0" smtClean="0"/>
              <a:t>-Türk</a:t>
            </a:r>
            <a:r>
              <a:rPr lang="tr-TR" dirty="0" smtClean="0"/>
              <a:t>’teki ifadesine göre </a:t>
            </a:r>
            <a:r>
              <a:rPr lang="tr-TR" i="1" dirty="0" err="1" smtClean="0"/>
              <a:t>Karahanlı</a:t>
            </a:r>
            <a:r>
              <a:rPr lang="tr-TR" i="1" dirty="0" smtClean="0"/>
              <a:t> Türkçesi</a:t>
            </a:r>
            <a:r>
              <a:rPr lang="tr-TR" dirty="0" smtClean="0"/>
              <a:t> ya da </a:t>
            </a:r>
            <a:r>
              <a:rPr lang="tr-TR" i="1" dirty="0" err="1" smtClean="0"/>
              <a:t>Hâkâniye</a:t>
            </a:r>
            <a:r>
              <a:rPr lang="tr-TR" i="1" dirty="0" smtClean="0"/>
              <a:t> Türkçesi</a:t>
            </a:r>
            <a:r>
              <a:rPr lang="tr-TR" dirty="0" smtClean="0"/>
              <a:t> denir.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8229600" cy="6156960"/>
          </a:xfrm>
        </p:spPr>
        <p:txBody>
          <a:bodyPr/>
          <a:lstStyle/>
          <a:p>
            <a:pPr>
              <a:buNone/>
            </a:pPr>
            <a:r>
              <a:rPr lang="tr-TR" dirty="0" smtClean="0"/>
              <a:t>Eser                                    Yazarı</a:t>
            </a:r>
            <a:br>
              <a:rPr lang="tr-TR" dirty="0" smtClean="0"/>
            </a:br>
            <a:r>
              <a:rPr lang="tr-TR" dirty="0" smtClean="0"/>
              <a:t>-</a:t>
            </a:r>
            <a:r>
              <a:rPr lang="tr-TR" dirty="0" err="1" smtClean="0"/>
              <a:t>Kutadgu</a:t>
            </a:r>
            <a:r>
              <a:rPr lang="tr-TR" dirty="0" smtClean="0"/>
              <a:t> </a:t>
            </a:r>
            <a:r>
              <a:rPr lang="tr-TR" dirty="0" err="1" smtClean="0"/>
              <a:t>Bilig</a:t>
            </a:r>
            <a:r>
              <a:rPr lang="tr-TR" dirty="0" smtClean="0"/>
              <a:t>  ————-Yusuf Has </a:t>
            </a:r>
            <a:r>
              <a:rPr lang="tr-TR" dirty="0" err="1" smtClean="0"/>
              <a:t>Hacip</a:t>
            </a:r>
            <a:r>
              <a:rPr lang="tr-TR" dirty="0" smtClean="0"/>
              <a:t/>
            </a:r>
            <a:br>
              <a:rPr lang="tr-TR" dirty="0" smtClean="0"/>
            </a:br>
            <a:r>
              <a:rPr lang="tr-TR" dirty="0" smtClean="0"/>
              <a:t>-Divan-ı Hikmet ———–Ahmet </a:t>
            </a:r>
            <a:r>
              <a:rPr lang="tr-TR" dirty="0" err="1" smtClean="0"/>
              <a:t>Yesevi</a:t>
            </a:r>
            <a:r>
              <a:rPr lang="tr-TR" dirty="0" smtClean="0"/>
              <a:t/>
            </a:r>
            <a:br>
              <a:rPr lang="tr-TR" dirty="0" smtClean="0"/>
            </a:br>
            <a:r>
              <a:rPr lang="tr-TR" dirty="0" smtClean="0"/>
              <a:t>-Divan-ı Lügat-i Türk —–</a:t>
            </a:r>
            <a:r>
              <a:rPr lang="tr-TR" dirty="0" err="1" smtClean="0"/>
              <a:t>Kaşgarlı</a:t>
            </a:r>
            <a:r>
              <a:rPr lang="tr-TR" dirty="0" smtClean="0"/>
              <a:t> Mahmut</a:t>
            </a:r>
            <a:br>
              <a:rPr lang="tr-TR" dirty="0" smtClean="0"/>
            </a:br>
            <a:r>
              <a:rPr lang="tr-TR" dirty="0" smtClean="0"/>
              <a:t>-</a:t>
            </a:r>
            <a:r>
              <a:rPr lang="tr-TR" dirty="0" err="1" smtClean="0"/>
              <a:t>Atabet</a:t>
            </a:r>
            <a:r>
              <a:rPr lang="tr-TR" dirty="0" smtClean="0"/>
              <a:t>-</a:t>
            </a:r>
            <a:r>
              <a:rPr lang="tr-TR" dirty="0" err="1" smtClean="0"/>
              <a:t>ül</a:t>
            </a:r>
            <a:r>
              <a:rPr lang="tr-TR" dirty="0" smtClean="0"/>
              <a:t> </a:t>
            </a:r>
            <a:r>
              <a:rPr lang="tr-TR" dirty="0" err="1" smtClean="0"/>
              <a:t>Hakayık</a:t>
            </a:r>
            <a:r>
              <a:rPr lang="tr-TR" dirty="0" smtClean="0"/>
              <a:t> ——–Edip Ahmet </a:t>
            </a:r>
            <a:r>
              <a:rPr lang="tr-TR" dirty="0" err="1" smtClean="0"/>
              <a:t>Yükneki</a:t>
            </a:r>
            <a:endParaRPr lang="tr-TR" dirty="0" smtClean="0"/>
          </a:p>
          <a:p>
            <a:endParaRPr lang="tr-TR" dirty="0"/>
          </a:p>
        </p:txBody>
      </p:sp>
      <p:pic>
        <p:nvPicPr>
          <p:cNvPr id="41988" name="Picture 4" descr="http://img03.blogcu.com/images/d/e/r/derskaynakcam/4d15ffde84f8f5cdcd082635638a1cff_1274105526.jpg"/>
          <p:cNvPicPr>
            <a:picLocks noChangeAspect="1" noChangeArrowheads="1"/>
          </p:cNvPicPr>
          <p:nvPr/>
        </p:nvPicPr>
        <p:blipFill>
          <a:blip r:embed="rId2" cstate="print"/>
          <a:srcRect/>
          <a:stretch>
            <a:fillRect/>
          </a:stretch>
        </p:blipFill>
        <p:spPr bwMode="auto">
          <a:xfrm>
            <a:off x="6134100" y="3248024"/>
            <a:ext cx="3009900" cy="3609976"/>
          </a:xfrm>
          <a:prstGeom prst="rect">
            <a:avLst/>
          </a:prstGeom>
          <a:noFill/>
        </p:spPr>
      </p:pic>
      <p:pic>
        <p:nvPicPr>
          <p:cNvPr id="41992" name="Picture 8" descr="http://3.bp.blogspot.com/-j8YyDw8yzcs/TsIs7eesVbI/AAAAAAAAAP4/JK8KS94uMxk/s1600/DSC00522.JPG"/>
          <p:cNvPicPr>
            <a:picLocks noChangeAspect="1" noChangeArrowheads="1"/>
          </p:cNvPicPr>
          <p:nvPr/>
        </p:nvPicPr>
        <p:blipFill>
          <a:blip r:embed="rId3" cstate="print"/>
          <a:srcRect/>
          <a:stretch>
            <a:fillRect/>
          </a:stretch>
        </p:blipFill>
        <p:spPr bwMode="auto">
          <a:xfrm>
            <a:off x="0" y="2286000"/>
            <a:ext cx="6096000" cy="4572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Karahanlılar</a:t>
            </a:r>
            <a:r>
              <a:rPr lang="tr-TR" b="1" dirty="0" smtClean="0"/>
              <a:t> Kağanları</a:t>
            </a:r>
          </a:p>
        </p:txBody>
      </p:sp>
      <p:sp>
        <p:nvSpPr>
          <p:cNvPr id="3" name="2 İçerik Yer Tutucusu"/>
          <p:cNvSpPr>
            <a:spLocks noGrp="1"/>
          </p:cNvSpPr>
          <p:nvPr>
            <p:ph sz="quarter" idx="1"/>
          </p:nvPr>
        </p:nvSpPr>
        <p:spPr/>
        <p:txBody>
          <a:bodyPr>
            <a:normAutofit fontScale="77500" lnSpcReduction="20000"/>
          </a:bodyPr>
          <a:lstStyle/>
          <a:p>
            <a:r>
              <a:rPr lang="tr-TR" dirty="0" smtClean="0">
                <a:hlinkClick r:id="rId2" action="ppaction://hlinkfile" tooltip="Kül Bilge Kadir Han (sayfa mevcut değil)"/>
              </a:rPr>
              <a:t>Kül Bilge Kadir Han</a:t>
            </a:r>
            <a:r>
              <a:rPr lang="tr-TR" dirty="0" smtClean="0"/>
              <a:t> (840 - 893)</a:t>
            </a:r>
          </a:p>
          <a:p>
            <a:r>
              <a:rPr lang="tr-TR" dirty="0" err="1" smtClean="0"/>
              <a:t>Bazır</a:t>
            </a:r>
            <a:r>
              <a:rPr lang="tr-TR" dirty="0" smtClean="0"/>
              <a:t> </a:t>
            </a:r>
            <a:r>
              <a:rPr lang="tr-TR" dirty="0" err="1" smtClean="0"/>
              <a:t>Arslan</a:t>
            </a:r>
            <a:r>
              <a:rPr lang="tr-TR" dirty="0" smtClean="0"/>
              <a:t> Han (893 - 924)</a:t>
            </a:r>
          </a:p>
          <a:p>
            <a:r>
              <a:rPr lang="tr-TR" dirty="0" smtClean="0"/>
              <a:t>Abdülkerim </a:t>
            </a:r>
            <a:r>
              <a:rPr lang="tr-TR" dirty="0" err="1" smtClean="0">
                <a:hlinkClick r:id="rId3" action="ppaction://hlinkfile" tooltip="Satuk Buğra Han"/>
              </a:rPr>
              <a:t>Satuk</a:t>
            </a:r>
            <a:r>
              <a:rPr lang="tr-TR" dirty="0" smtClean="0">
                <a:hlinkClick r:id="rId3" action="ppaction://hlinkfile" tooltip="Satuk Buğra Han"/>
              </a:rPr>
              <a:t> Buğra Han</a:t>
            </a:r>
            <a:r>
              <a:rPr lang="tr-TR" dirty="0" smtClean="0"/>
              <a:t> (924 - 955)</a:t>
            </a:r>
          </a:p>
          <a:p>
            <a:r>
              <a:rPr lang="tr-TR" dirty="0" err="1" smtClean="0"/>
              <a:t>Sams</a:t>
            </a:r>
            <a:r>
              <a:rPr lang="tr-TR" dirty="0" smtClean="0"/>
              <a:t> ad-</a:t>
            </a:r>
            <a:r>
              <a:rPr lang="tr-TR" dirty="0" err="1" smtClean="0"/>
              <a:t>Daula</a:t>
            </a:r>
            <a:r>
              <a:rPr lang="tr-TR" dirty="0" smtClean="0"/>
              <a:t> Musa </a:t>
            </a:r>
            <a:r>
              <a:rPr lang="tr-TR" dirty="0" err="1" smtClean="0">
                <a:hlinkClick r:id="rId4" action="ppaction://hlinkfile" tooltip="Baytaş Musa Han (sayfa mevcut değil)"/>
              </a:rPr>
              <a:t>Baytaş</a:t>
            </a:r>
            <a:r>
              <a:rPr lang="tr-TR" dirty="0" smtClean="0">
                <a:hlinkClick r:id="rId4" action="ppaction://hlinkfile" tooltip="Baytaş Musa Han (sayfa mevcut değil)"/>
              </a:rPr>
              <a:t> Musa Han</a:t>
            </a:r>
            <a:r>
              <a:rPr lang="tr-TR" dirty="0" smtClean="0"/>
              <a:t>(955- </a:t>
            </a:r>
            <a:r>
              <a:rPr lang="tr-TR" dirty="0" err="1" smtClean="0"/>
              <a:t>tah</a:t>
            </a:r>
            <a:r>
              <a:rPr lang="tr-TR" dirty="0" smtClean="0"/>
              <a:t>.958), </a:t>
            </a:r>
            <a:r>
              <a:rPr lang="tr-TR" dirty="0" err="1" smtClean="0"/>
              <a:t>Satuk</a:t>
            </a:r>
            <a:r>
              <a:rPr lang="tr-TR" dirty="0" smtClean="0"/>
              <a:t> Buğra Han'ın büyük oğlu </a:t>
            </a:r>
            <a:r>
              <a:rPr lang="tr-TR" i="1" dirty="0" smtClean="0"/>
              <a:t>Tonga </a:t>
            </a:r>
            <a:r>
              <a:rPr lang="tr-TR" i="1" dirty="0" err="1" smtClean="0"/>
              <a:t>İlig</a:t>
            </a:r>
            <a:r>
              <a:rPr lang="tr-TR" i="1" dirty="0" smtClean="0"/>
              <a:t>'</a:t>
            </a:r>
            <a:r>
              <a:rPr lang="tr-TR" baseline="30000" dirty="0" smtClean="0">
                <a:hlinkClick r:id="" action="ppaction://hlinkfile"/>
              </a:rPr>
              <a:t>[1]</a:t>
            </a:r>
            <a:endParaRPr lang="tr-TR" dirty="0" smtClean="0"/>
          </a:p>
          <a:p>
            <a:r>
              <a:rPr lang="tr-TR" dirty="0" err="1" smtClean="0"/>
              <a:t>dir</a:t>
            </a:r>
            <a:r>
              <a:rPr lang="tr-TR" dirty="0" smtClean="0"/>
              <a:t>.</a:t>
            </a:r>
          </a:p>
          <a:p>
            <a:r>
              <a:rPr lang="tr-TR" dirty="0" err="1" smtClean="0"/>
              <a:t>Baytaş</a:t>
            </a:r>
            <a:r>
              <a:rPr lang="tr-TR" dirty="0" smtClean="0"/>
              <a:t> Süleyman </a:t>
            </a:r>
            <a:r>
              <a:rPr lang="tr-TR" dirty="0" err="1" smtClean="0"/>
              <a:t>Arslan</a:t>
            </a:r>
            <a:r>
              <a:rPr lang="tr-TR" dirty="0" smtClean="0"/>
              <a:t> Han (958-970), </a:t>
            </a:r>
            <a:r>
              <a:rPr lang="tr-TR" dirty="0" err="1" smtClean="0"/>
              <a:t>Satuk</a:t>
            </a:r>
            <a:r>
              <a:rPr lang="tr-TR" dirty="0" smtClean="0"/>
              <a:t> Buğra Han'ın diğer oğludur, Süleyman da İslâmî adıdır.</a:t>
            </a:r>
          </a:p>
          <a:p>
            <a:r>
              <a:rPr lang="tr-TR" dirty="0" err="1" smtClean="0"/>
              <a:t>Nasr</a:t>
            </a:r>
            <a:r>
              <a:rPr lang="tr-TR" dirty="0" smtClean="0"/>
              <a:t> Bin Ali </a:t>
            </a:r>
            <a:r>
              <a:rPr lang="tr-TR" dirty="0" err="1" smtClean="0"/>
              <a:t>Arslan</a:t>
            </a:r>
            <a:r>
              <a:rPr lang="tr-TR" dirty="0" smtClean="0"/>
              <a:t> Kara Tonga Han (970-998), Musa </a:t>
            </a:r>
            <a:r>
              <a:rPr lang="tr-TR" dirty="0" err="1" smtClean="0"/>
              <a:t>Baytaş'ın</a:t>
            </a:r>
            <a:r>
              <a:rPr lang="tr-TR" dirty="0" smtClean="0"/>
              <a:t> oğlu</a:t>
            </a:r>
          </a:p>
          <a:p>
            <a:r>
              <a:rPr lang="tr-TR" dirty="0" smtClean="0">
                <a:hlinkClick r:id="rId5" action="ppaction://hlinkfile" tooltip="I. Ahmed Togan Han (sayfa mevcut değil)"/>
              </a:rPr>
              <a:t>I. </a:t>
            </a:r>
            <a:r>
              <a:rPr lang="tr-TR" dirty="0" err="1" smtClean="0">
                <a:hlinkClick r:id="rId5" action="ppaction://hlinkfile" tooltip="I. Ahmed Togan Han (sayfa mevcut değil)"/>
              </a:rPr>
              <a:t>Ahmed</a:t>
            </a:r>
            <a:r>
              <a:rPr lang="tr-TR" dirty="0" smtClean="0">
                <a:hlinkClick r:id="rId5" action="ppaction://hlinkfile" tooltip="I. Ahmed Togan Han (sayfa mevcut değil)"/>
              </a:rPr>
              <a:t> </a:t>
            </a:r>
            <a:r>
              <a:rPr lang="tr-TR" dirty="0" err="1" smtClean="0">
                <a:hlinkClick r:id="rId5" action="ppaction://hlinkfile" tooltip="I. Ahmed Togan Han (sayfa mevcut değil)"/>
              </a:rPr>
              <a:t>Togan</a:t>
            </a:r>
            <a:r>
              <a:rPr lang="tr-TR" dirty="0" smtClean="0">
                <a:hlinkClick r:id="rId5" action="ppaction://hlinkfile" tooltip="I. Ahmed Togan Han (sayfa mevcut değil)"/>
              </a:rPr>
              <a:t> Han</a:t>
            </a:r>
            <a:r>
              <a:rPr lang="tr-TR" dirty="0" smtClean="0"/>
              <a:t> (998 - 1015) oğlu.</a:t>
            </a:r>
          </a:p>
          <a:p>
            <a:r>
              <a:rPr lang="tr-TR" dirty="0" smtClean="0"/>
              <a:t>Mansur </a:t>
            </a:r>
            <a:r>
              <a:rPr lang="tr-TR" dirty="0" err="1" smtClean="0"/>
              <a:t>Arslan</a:t>
            </a:r>
            <a:r>
              <a:rPr lang="tr-TR" dirty="0" smtClean="0"/>
              <a:t> Han (1015 - 1024) I. </a:t>
            </a:r>
            <a:r>
              <a:rPr lang="tr-TR" dirty="0" err="1" smtClean="0"/>
              <a:t>Ahmed</a:t>
            </a:r>
            <a:r>
              <a:rPr lang="tr-TR" dirty="0" smtClean="0"/>
              <a:t> </a:t>
            </a:r>
            <a:r>
              <a:rPr lang="tr-TR" dirty="0" err="1" smtClean="0"/>
              <a:t>Arslan</a:t>
            </a:r>
            <a:r>
              <a:rPr lang="tr-TR" dirty="0" smtClean="0"/>
              <a:t> Kara Han'ın kardeşi.</a:t>
            </a:r>
          </a:p>
          <a:p>
            <a:r>
              <a:rPr lang="tr-TR" dirty="0" smtClean="0"/>
              <a:t>II. </a:t>
            </a:r>
            <a:r>
              <a:rPr lang="tr-TR" dirty="0" err="1" smtClean="0"/>
              <a:t>Ahmed</a:t>
            </a:r>
            <a:r>
              <a:rPr lang="tr-TR" dirty="0" smtClean="0"/>
              <a:t> </a:t>
            </a:r>
            <a:r>
              <a:rPr lang="tr-TR" dirty="0" err="1" smtClean="0"/>
              <a:t>Togan</a:t>
            </a:r>
            <a:r>
              <a:rPr lang="tr-TR" dirty="0" smtClean="0"/>
              <a:t> Han (1024 - 1026)</a:t>
            </a:r>
          </a:p>
          <a:p>
            <a:r>
              <a:rPr lang="tr-TR" dirty="0" smtClean="0"/>
              <a:t>I. Yusuf Harun Kadir Han (1026 - 1032) II. Ahmet Han'ın kardeşi, hükümdarlık bu dönemde batı ve doğu olarak ikiye bölünmüştür.</a:t>
            </a:r>
          </a:p>
          <a:p>
            <a:r>
              <a:rPr lang="tr-TR" b="1" dirty="0" smtClean="0"/>
              <a:t>Doğu </a:t>
            </a:r>
            <a:r>
              <a:rPr lang="tr-TR" b="1" dirty="0" err="1" smtClean="0"/>
              <a:t>Karahanlılar</a:t>
            </a:r>
            <a:r>
              <a:rPr lang="tr-TR" b="1" dirty="0" smtClean="0"/>
              <a:t> Kağanları </a:t>
            </a:r>
            <a:r>
              <a:rPr lang="tr-TR" dirty="0" smtClean="0"/>
              <a:t>[</a:t>
            </a:r>
            <a:r>
              <a:rPr lang="tr-TR" dirty="0" smtClean="0">
                <a:hlinkClick r:id="rId6" action="ppaction://hlinkfile" tooltip="Değiştirilen bölüm: Doğu Karahanlılar Kağanları"/>
              </a:rPr>
              <a:t>değiştir</a:t>
            </a:r>
            <a:r>
              <a:rPr lang="tr-TR" dirty="0" smtClean="0"/>
              <a:t>]</a:t>
            </a:r>
            <a:endParaRPr lang="tr-TR" b="1"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Doğu </a:t>
            </a:r>
            <a:r>
              <a:rPr lang="tr-TR" b="1" dirty="0" err="1" smtClean="0"/>
              <a:t>Karahanlılar</a:t>
            </a:r>
            <a:r>
              <a:rPr lang="tr-TR" b="1" dirty="0" smtClean="0"/>
              <a:t> Kağanları</a:t>
            </a:r>
            <a:br>
              <a:rPr lang="tr-TR" b="1" dirty="0" smtClean="0"/>
            </a:b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smtClean="0"/>
              <a:t>(</a:t>
            </a:r>
            <a:r>
              <a:rPr lang="tr-TR" dirty="0" err="1" smtClean="0">
                <a:hlinkClick r:id="rId2" action="ppaction://hlinkfile" tooltip="Balasagun"/>
              </a:rPr>
              <a:t>Balasagun</a:t>
            </a:r>
            <a:r>
              <a:rPr lang="tr-TR" dirty="0" smtClean="0"/>
              <a:t> ve </a:t>
            </a:r>
            <a:r>
              <a:rPr lang="tr-TR" dirty="0" err="1" smtClean="0">
                <a:hlinkClick r:id="rId3" action="ppaction://hlinkfile" tooltip="Kaşgar"/>
              </a:rPr>
              <a:t>Kaşgar</a:t>
            </a:r>
            <a:r>
              <a:rPr lang="tr-TR" dirty="0" smtClean="0"/>
              <a:t>)</a:t>
            </a:r>
          </a:p>
          <a:p>
            <a:r>
              <a:rPr lang="tr-TR" dirty="0" smtClean="0"/>
              <a:t>Süleyman Han (1032 - 1056)</a:t>
            </a:r>
          </a:p>
          <a:p>
            <a:r>
              <a:rPr lang="tr-TR" dirty="0" smtClean="0"/>
              <a:t>I. Muhammed Buğra Han (1056 - 1057)</a:t>
            </a:r>
          </a:p>
          <a:p>
            <a:r>
              <a:rPr lang="tr-TR" dirty="0" smtClean="0"/>
              <a:t>I. İbrahim Han (1057 - 1059)</a:t>
            </a:r>
          </a:p>
          <a:p>
            <a:r>
              <a:rPr lang="tr-TR" dirty="0" smtClean="0"/>
              <a:t>Tuğrul Kara Hakan </a:t>
            </a:r>
            <a:r>
              <a:rPr lang="tr-TR" dirty="0" err="1" smtClean="0"/>
              <a:t>Mahmud</a:t>
            </a:r>
            <a:r>
              <a:rPr lang="tr-TR" dirty="0" smtClean="0"/>
              <a:t> Han (1059 - 1074)</a:t>
            </a:r>
          </a:p>
          <a:p>
            <a:r>
              <a:rPr lang="tr-TR" dirty="0" smtClean="0"/>
              <a:t>Ömer Han (1074 - 1075)</a:t>
            </a:r>
          </a:p>
          <a:p>
            <a:r>
              <a:rPr lang="tr-TR" dirty="0" err="1" smtClean="0"/>
              <a:t>Tabgaç</a:t>
            </a:r>
            <a:r>
              <a:rPr lang="tr-TR" dirty="0" smtClean="0"/>
              <a:t> Buğra Kara Hakan Hasan Han (1075 - 1103)</a:t>
            </a:r>
          </a:p>
          <a:p>
            <a:r>
              <a:rPr lang="tr-TR" dirty="0" err="1" smtClean="0"/>
              <a:t>Ahmed</a:t>
            </a:r>
            <a:r>
              <a:rPr lang="tr-TR" dirty="0" smtClean="0"/>
              <a:t> Harun Han (1103 - 1128)</a:t>
            </a:r>
          </a:p>
          <a:p>
            <a:r>
              <a:rPr lang="tr-TR" dirty="0" smtClean="0"/>
              <a:t>Kara </a:t>
            </a:r>
            <a:r>
              <a:rPr lang="tr-TR" dirty="0" err="1" smtClean="0"/>
              <a:t>Arslan</a:t>
            </a:r>
            <a:r>
              <a:rPr lang="tr-TR" dirty="0" smtClean="0"/>
              <a:t> Hakan İbrahim Han (1128 - 1158)</a:t>
            </a:r>
          </a:p>
          <a:p>
            <a:r>
              <a:rPr lang="tr-TR" dirty="0" smtClean="0"/>
              <a:t>II. Muhammed Han (1158 - ?)</a:t>
            </a:r>
          </a:p>
          <a:p>
            <a:r>
              <a:rPr lang="tr-TR" dirty="0" smtClean="0"/>
              <a:t>Yusuf Han (1160? - 1205)</a:t>
            </a:r>
          </a:p>
          <a:p>
            <a:r>
              <a:rPr lang="tr-TR" dirty="0" smtClean="0"/>
              <a:t>III. Muhammed (1205 - 1210)</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Batı </a:t>
            </a:r>
            <a:r>
              <a:rPr lang="tr-TR" b="1" dirty="0" err="1" smtClean="0"/>
              <a:t>Karahanlılar</a:t>
            </a:r>
            <a:r>
              <a:rPr lang="tr-TR" b="1" dirty="0" smtClean="0"/>
              <a:t> Kağanları </a:t>
            </a:r>
            <a:br>
              <a:rPr lang="tr-TR" b="1" dirty="0" smtClean="0"/>
            </a:br>
            <a:endParaRPr lang="tr-TR" dirty="0"/>
          </a:p>
        </p:txBody>
      </p:sp>
      <p:sp>
        <p:nvSpPr>
          <p:cNvPr id="3" name="2 İçerik Yer Tutucusu"/>
          <p:cNvSpPr>
            <a:spLocks noGrp="1"/>
          </p:cNvSpPr>
          <p:nvPr>
            <p:ph sz="quarter" idx="1"/>
          </p:nvPr>
        </p:nvSpPr>
        <p:spPr>
          <a:xfrm>
            <a:off x="457200" y="908720"/>
            <a:ext cx="8229600" cy="5760640"/>
          </a:xfrm>
        </p:spPr>
        <p:txBody>
          <a:bodyPr>
            <a:normAutofit fontScale="55000" lnSpcReduction="20000"/>
          </a:bodyPr>
          <a:lstStyle/>
          <a:p>
            <a:r>
              <a:rPr lang="tr-TR" dirty="0" smtClean="0"/>
              <a:t>(</a:t>
            </a:r>
            <a:r>
              <a:rPr lang="tr-TR" dirty="0" err="1" smtClean="0">
                <a:hlinkClick r:id="rId2" action="ppaction://hlinkfile" tooltip="Semerkand"/>
              </a:rPr>
              <a:t>Semerkand</a:t>
            </a:r>
            <a:r>
              <a:rPr lang="tr-TR" dirty="0" smtClean="0"/>
              <a:t>) I. Muhammed </a:t>
            </a:r>
            <a:r>
              <a:rPr lang="tr-TR" dirty="0" err="1" smtClean="0"/>
              <a:t>Ayn</a:t>
            </a:r>
            <a:r>
              <a:rPr lang="tr-TR" dirty="0" smtClean="0"/>
              <a:t> al-</a:t>
            </a:r>
            <a:r>
              <a:rPr lang="tr-TR" dirty="0" err="1" smtClean="0"/>
              <a:t>Dawla</a:t>
            </a:r>
            <a:r>
              <a:rPr lang="tr-TR" dirty="0" smtClean="0"/>
              <a:t> Han (1041 - 1052)</a:t>
            </a:r>
          </a:p>
          <a:p>
            <a:r>
              <a:rPr lang="tr-TR" dirty="0" smtClean="0"/>
              <a:t>I. İbrahim </a:t>
            </a:r>
            <a:r>
              <a:rPr lang="tr-TR" dirty="0" err="1" smtClean="0"/>
              <a:t>Böritigin</a:t>
            </a:r>
            <a:r>
              <a:rPr lang="tr-TR" dirty="0" smtClean="0"/>
              <a:t> İbrahim </a:t>
            </a:r>
            <a:r>
              <a:rPr lang="tr-TR" dirty="0" err="1" smtClean="0"/>
              <a:t>Tamgaç</a:t>
            </a:r>
            <a:r>
              <a:rPr lang="tr-TR" dirty="0" smtClean="0"/>
              <a:t> Han (1052 - 1068)</a:t>
            </a:r>
          </a:p>
          <a:p>
            <a:r>
              <a:rPr lang="tr-TR" dirty="0" smtClean="0"/>
              <a:t>I. </a:t>
            </a:r>
            <a:r>
              <a:rPr lang="tr-TR" dirty="0" err="1" smtClean="0"/>
              <a:t>Nasr</a:t>
            </a:r>
            <a:r>
              <a:rPr lang="tr-TR" dirty="0" smtClean="0"/>
              <a:t> Han (1068 - 1080) I. İbrahim'in oğlu.</a:t>
            </a:r>
          </a:p>
          <a:p>
            <a:r>
              <a:rPr lang="tr-TR" dirty="0" smtClean="0"/>
              <a:t>Hıdır Han (1080 - 1081) I. Nasır'ın kardeşi.</a:t>
            </a:r>
          </a:p>
          <a:p>
            <a:r>
              <a:rPr lang="tr-TR" dirty="0" smtClean="0"/>
              <a:t>I. </a:t>
            </a:r>
            <a:r>
              <a:rPr lang="tr-TR" dirty="0" err="1" smtClean="0"/>
              <a:t>Ahmed</a:t>
            </a:r>
            <a:r>
              <a:rPr lang="tr-TR" dirty="0" smtClean="0"/>
              <a:t> Han (1081 - 1089)</a:t>
            </a:r>
          </a:p>
          <a:p>
            <a:r>
              <a:rPr lang="tr-TR" dirty="0" smtClean="0"/>
              <a:t>Yakup Han (1089 - 1095)</a:t>
            </a:r>
          </a:p>
          <a:p>
            <a:r>
              <a:rPr lang="tr-TR" dirty="0" err="1" smtClean="0"/>
              <a:t>Rükneddin</a:t>
            </a:r>
            <a:r>
              <a:rPr lang="tr-TR" dirty="0" smtClean="0"/>
              <a:t> Kılıç I. </a:t>
            </a:r>
            <a:r>
              <a:rPr lang="tr-TR" dirty="0" err="1" smtClean="0"/>
              <a:t>Mesud</a:t>
            </a:r>
            <a:r>
              <a:rPr lang="tr-TR" dirty="0" smtClean="0"/>
              <a:t> Han (1095 - 1097)</a:t>
            </a:r>
          </a:p>
          <a:p>
            <a:r>
              <a:rPr lang="tr-TR" dirty="0" err="1" smtClean="0"/>
              <a:t>Tafaç</a:t>
            </a:r>
            <a:r>
              <a:rPr lang="tr-TR" dirty="0" smtClean="0"/>
              <a:t> Hakan Süleyman Han (1097)</a:t>
            </a:r>
          </a:p>
          <a:p>
            <a:r>
              <a:rPr lang="tr-TR" dirty="0" smtClean="0"/>
              <a:t>I. </a:t>
            </a:r>
            <a:r>
              <a:rPr lang="tr-TR" dirty="0" err="1" smtClean="0"/>
              <a:t>Mahmud</a:t>
            </a:r>
            <a:r>
              <a:rPr lang="tr-TR" dirty="0" smtClean="0"/>
              <a:t> </a:t>
            </a:r>
            <a:r>
              <a:rPr lang="tr-TR" dirty="0" err="1" smtClean="0"/>
              <a:t>Tamgaç</a:t>
            </a:r>
            <a:r>
              <a:rPr lang="tr-TR" dirty="0" smtClean="0"/>
              <a:t> Han (1097 - 1099)</a:t>
            </a:r>
          </a:p>
          <a:p>
            <a:r>
              <a:rPr lang="tr-TR" dirty="0" smtClean="0"/>
              <a:t>Harun Cebrail Han (1099 - 1102)</a:t>
            </a:r>
          </a:p>
          <a:p>
            <a:r>
              <a:rPr lang="tr-TR" dirty="0" smtClean="0"/>
              <a:t>II. Muhammed </a:t>
            </a:r>
            <a:r>
              <a:rPr lang="tr-TR" dirty="0" err="1" smtClean="0"/>
              <a:t>Tamgaç</a:t>
            </a:r>
            <a:r>
              <a:rPr lang="tr-TR" dirty="0" smtClean="0"/>
              <a:t> Han (1102 - 1129)</a:t>
            </a:r>
          </a:p>
          <a:p>
            <a:r>
              <a:rPr lang="tr-TR" dirty="0" smtClean="0"/>
              <a:t>II. Nasır Han (1129) II. Muhammed'in oğlu.</a:t>
            </a:r>
          </a:p>
          <a:p>
            <a:r>
              <a:rPr lang="tr-TR" dirty="0" smtClean="0"/>
              <a:t>II. </a:t>
            </a:r>
            <a:r>
              <a:rPr lang="tr-TR" dirty="0" err="1" smtClean="0"/>
              <a:t>Ahmed</a:t>
            </a:r>
            <a:r>
              <a:rPr lang="tr-TR" dirty="0" smtClean="0"/>
              <a:t> Kadir Han (1129 - 1130)</a:t>
            </a:r>
          </a:p>
          <a:p>
            <a:r>
              <a:rPr lang="tr-TR" dirty="0" smtClean="0"/>
              <a:t>Kök Sagun Kılıç Hasan Han(1130 - 1132)</a:t>
            </a:r>
          </a:p>
          <a:p>
            <a:r>
              <a:rPr lang="tr-TR" dirty="0" smtClean="0"/>
              <a:t>II. İbrahim </a:t>
            </a:r>
            <a:r>
              <a:rPr lang="tr-TR" dirty="0" err="1" smtClean="0"/>
              <a:t>Tabgaç</a:t>
            </a:r>
            <a:r>
              <a:rPr lang="tr-TR" dirty="0" smtClean="0"/>
              <a:t> Buğra Han (1132)</a:t>
            </a:r>
          </a:p>
          <a:p>
            <a:r>
              <a:rPr lang="tr-TR" dirty="0" smtClean="0"/>
              <a:t>II. </a:t>
            </a:r>
            <a:r>
              <a:rPr lang="tr-TR" dirty="0" err="1" smtClean="0"/>
              <a:t>Mahmud</a:t>
            </a:r>
            <a:r>
              <a:rPr lang="tr-TR" dirty="0" smtClean="0"/>
              <a:t> </a:t>
            </a:r>
            <a:r>
              <a:rPr lang="tr-TR" dirty="0" err="1" smtClean="0"/>
              <a:t>Rükneddin</a:t>
            </a:r>
            <a:r>
              <a:rPr lang="tr-TR" dirty="0" smtClean="0"/>
              <a:t> Han (1132 - 1141)</a:t>
            </a:r>
          </a:p>
          <a:p>
            <a:r>
              <a:rPr lang="tr-TR" dirty="0" smtClean="0"/>
              <a:t>III. İbrahim </a:t>
            </a:r>
            <a:r>
              <a:rPr lang="tr-TR" dirty="0" err="1" smtClean="0"/>
              <a:t>Tabgaç</a:t>
            </a:r>
            <a:r>
              <a:rPr lang="tr-TR" dirty="0" smtClean="0"/>
              <a:t> Buğra Han (1141 - 1156)</a:t>
            </a:r>
          </a:p>
          <a:p>
            <a:r>
              <a:rPr lang="tr-TR" dirty="0" smtClean="0"/>
              <a:t>Kök Sagun Ali Çağrı Han (1156 - 1161)</a:t>
            </a:r>
          </a:p>
          <a:p>
            <a:r>
              <a:rPr lang="tr-TR" dirty="0" smtClean="0"/>
              <a:t>Alp Kutluk Tonga Bilge II. </a:t>
            </a:r>
            <a:r>
              <a:rPr lang="tr-TR" dirty="0" err="1" smtClean="0"/>
              <a:t>Mesud</a:t>
            </a:r>
            <a:r>
              <a:rPr lang="tr-TR" dirty="0" smtClean="0"/>
              <a:t> Han (1161 - 1178)</a:t>
            </a:r>
          </a:p>
          <a:p>
            <a:r>
              <a:rPr lang="tr-TR" dirty="0" err="1" smtClean="0"/>
              <a:t>Küç</a:t>
            </a:r>
            <a:r>
              <a:rPr lang="tr-TR" dirty="0" smtClean="0"/>
              <a:t> </a:t>
            </a:r>
            <a:r>
              <a:rPr lang="tr-TR" dirty="0" err="1" smtClean="0"/>
              <a:t>Arslan</a:t>
            </a:r>
            <a:r>
              <a:rPr lang="tr-TR" dirty="0" smtClean="0"/>
              <a:t> IV. İbrahim Han (1178 - 1204)</a:t>
            </a:r>
          </a:p>
          <a:p>
            <a:r>
              <a:rPr lang="tr-TR" dirty="0" smtClean="0"/>
              <a:t>Osman Han (1204 - 1212)</a:t>
            </a:r>
          </a:p>
          <a:p>
            <a:r>
              <a:rPr lang="tr-TR" dirty="0" err="1" smtClean="0">
                <a:hlinkClick r:id="rId3" action="ppaction://hlinkfile" tooltip="Maveraünnehir"/>
              </a:rPr>
              <a:t>Maveraünnehir</a:t>
            </a:r>
            <a:r>
              <a:rPr lang="tr-TR" dirty="0" smtClean="0"/>
              <a:t> </a:t>
            </a:r>
            <a:r>
              <a:rPr lang="tr-TR" dirty="0" err="1" smtClean="0"/>
              <a:t>Hazerm</a:t>
            </a:r>
            <a:r>
              <a:rPr lang="tr-TR" dirty="0" smtClean="0"/>
              <a:t> Şah Muhammed tarafından işgal edildi</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İSİM KÖKENİ VE KURULUŞ</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err="1" smtClean="0"/>
              <a:t>Mâverâünnehir</a:t>
            </a:r>
            <a:r>
              <a:rPr lang="tr-TR" dirty="0" smtClean="0"/>
              <a:t> ve Doğu Türkistan’da hüküm süren </a:t>
            </a:r>
            <a:r>
              <a:rPr lang="tr-TR" dirty="0" err="1" smtClean="0"/>
              <a:t>Karahanlılar</a:t>
            </a:r>
            <a:r>
              <a:rPr lang="tr-TR" dirty="0" smtClean="0"/>
              <a:t> (840-1212), Orta Asya’da kurulmuş ilk Müslüman Türk devleti olarak kabul edilir. </a:t>
            </a:r>
          </a:p>
          <a:p>
            <a:r>
              <a:rPr lang="tr-TR" dirty="0" err="1" smtClean="0"/>
              <a:t>Karahanlılar</a:t>
            </a:r>
            <a:r>
              <a:rPr lang="tr-TR" dirty="0" smtClean="0"/>
              <a:t>, siyasî varlıkları sürecinde Müslüman </a:t>
            </a:r>
            <a:r>
              <a:rPr lang="tr-TR" dirty="0" err="1" smtClean="0"/>
              <a:t>hanedânlardan</a:t>
            </a:r>
            <a:r>
              <a:rPr lang="tr-TR" dirty="0" smtClean="0"/>
              <a:t> başlıca; Abbasîler (750-1258), </a:t>
            </a:r>
            <a:r>
              <a:rPr lang="tr-TR" dirty="0" err="1" smtClean="0"/>
              <a:t>Sâmânîler</a:t>
            </a:r>
            <a:r>
              <a:rPr lang="tr-TR" dirty="0" smtClean="0"/>
              <a:t> (819-1005), </a:t>
            </a:r>
            <a:r>
              <a:rPr lang="tr-TR" dirty="0" err="1" smtClean="0"/>
              <a:t>Gazneliler</a:t>
            </a:r>
            <a:r>
              <a:rPr lang="tr-TR" dirty="0" smtClean="0"/>
              <a:t> (963-1186), </a:t>
            </a:r>
            <a:r>
              <a:rPr lang="tr-TR" dirty="0" err="1" smtClean="0"/>
              <a:t>Gurlular</a:t>
            </a:r>
            <a:r>
              <a:rPr lang="tr-TR" dirty="0" smtClean="0"/>
              <a:t> (1000-1215), Büyük Selçuklular (1040-1157) ve </a:t>
            </a:r>
            <a:r>
              <a:rPr lang="tr-TR" dirty="0" err="1" smtClean="0"/>
              <a:t>Hârizmşahlar</a:t>
            </a:r>
            <a:r>
              <a:rPr lang="tr-TR" dirty="0" smtClean="0"/>
              <a:t> (1097-1231) ile eş zamanlı olarak tarih sahnesinde yer almış ve bunlarla ilişkide bulunmuş bir </a:t>
            </a:r>
            <a:r>
              <a:rPr lang="tr-TR" dirty="0" err="1" smtClean="0"/>
              <a:t>hanedândır</a:t>
            </a:r>
            <a:r>
              <a:rPr lang="tr-TR" dirty="0" smtClean="0"/>
              <a:t>.</a:t>
            </a:r>
          </a:p>
          <a:p>
            <a:r>
              <a:rPr lang="tr-TR" dirty="0" err="1" smtClean="0"/>
              <a:t>Karahanlılar</a:t>
            </a:r>
            <a:r>
              <a:rPr lang="tr-TR" dirty="0" smtClean="0"/>
              <a:t> hakkında yaygın olarak kullanılan isimlerden biri </a:t>
            </a:r>
            <a:r>
              <a:rPr lang="tr-TR" i="1" dirty="0" smtClean="0"/>
              <a:t>Buğra Hanlılar</a:t>
            </a:r>
            <a:r>
              <a:rPr lang="tr-TR" dirty="0" smtClean="0"/>
              <a:t>, diğeri </a:t>
            </a:r>
            <a:r>
              <a:rPr lang="tr-TR" i="1" dirty="0" err="1" smtClean="0"/>
              <a:t>İlig</a:t>
            </a:r>
            <a:r>
              <a:rPr lang="tr-TR" i="1" dirty="0" smtClean="0"/>
              <a:t> (</a:t>
            </a:r>
            <a:r>
              <a:rPr lang="tr-TR" i="1" dirty="0" err="1" smtClean="0"/>
              <a:t>İlek</a:t>
            </a:r>
            <a:r>
              <a:rPr lang="tr-TR" i="1" dirty="0" smtClean="0"/>
              <a:t>) </a:t>
            </a:r>
            <a:r>
              <a:rPr lang="tr-TR" i="1" dirty="0" err="1" smtClean="0"/>
              <a:t>Hanlar</a:t>
            </a:r>
            <a:r>
              <a:rPr lang="tr-TR" dirty="0" err="1" smtClean="0"/>
              <a:t>’dır</a:t>
            </a:r>
            <a:r>
              <a:rPr lang="tr-TR" dirty="0" smtClean="0"/>
              <a:t>. Devletin “</a:t>
            </a:r>
            <a:r>
              <a:rPr lang="tr-TR" dirty="0" err="1" smtClean="0"/>
              <a:t>Karahanlılar</a:t>
            </a:r>
            <a:r>
              <a:rPr lang="tr-TR" dirty="0" smtClean="0"/>
              <a:t>” şeklinde adlandırılmaya başlaması ise, ilk defa Rus şarkiyatçı V. V. </a:t>
            </a:r>
            <a:r>
              <a:rPr lang="tr-TR" dirty="0" err="1" smtClean="0"/>
              <a:t>Grigorev’in</a:t>
            </a:r>
            <a:r>
              <a:rPr lang="tr-TR" dirty="0" smtClean="0"/>
              <a:t> 1874’te yazdığı bir makale ile olmuştur.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Menşei</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Uygur Faraziyesi</a:t>
            </a:r>
          </a:p>
          <a:p>
            <a:r>
              <a:rPr lang="tr-TR" dirty="0" smtClean="0"/>
              <a:t>Yağma Faraziyesi</a:t>
            </a:r>
          </a:p>
          <a:p>
            <a:r>
              <a:rPr lang="tr-TR" dirty="0" smtClean="0"/>
              <a:t>Karluk Faraziyesi</a:t>
            </a:r>
          </a:p>
          <a:p>
            <a:r>
              <a:rPr lang="tr-TR" dirty="0" smtClean="0"/>
              <a:t>Karluk-Yağma Faraziyesi</a:t>
            </a:r>
          </a:p>
          <a:p>
            <a:r>
              <a:rPr lang="tr-TR" dirty="0" smtClean="0"/>
              <a:t>Çiğil Faraziyesi</a:t>
            </a:r>
          </a:p>
          <a:p>
            <a:r>
              <a:rPr lang="tr-TR" dirty="0" err="1" smtClean="0"/>
              <a:t>T’chüe</a:t>
            </a:r>
            <a:r>
              <a:rPr lang="tr-TR" dirty="0" smtClean="0"/>
              <a:t> (</a:t>
            </a:r>
            <a:r>
              <a:rPr lang="tr-TR" dirty="0" err="1" smtClean="0"/>
              <a:t>Tukyu</a:t>
            </a:r>
            <a:r>
              <a:rPr lang="tr-TR" dirty="0" smtClean="0"/>
              <a:t>-Göktürk) Faraziyesi</a:t>
            </a:r>
          </a:p>
          <a:p>
            <a:endParaRPr lang="tr-TR" dirty="0" smtClean="0"/>
          </a:p>
          <a:p>
            <a:r>
              <a:rPr lang="tr-TR" dirty="0" err="1" smtClean="0"/>
              <a:t>Omelyan</a:t>
            </a:r>
            <a:r>
              <a:rPr lang="tr-TR" dirty="0" smtClean="0"/>
              <a:t> </a:t>
            </a:r>
            <a:r>
              <a:rPr lang="tr-TR" dirty="0" err="1" smtClean="0"/>
              <a:t>Pritsak</a:t>
            </a:r>
            <a:r>
              <a:rPr lang="tr-TR" dirty="0" smtClean="0"/>
              <a:t>, onları Karluk hanedanına bağlamış ve bu rağbet görmüştür.</a:t>
            </a:r>
          </a:p>
          <a:p>
            <a:r>
              <a:rPr lang="tr-TR" dirty="0" smtClean="0"/>
              <a:t>Reşat Genç ise Yağmalar tarafından kurulduklarını ileri sürmektedir.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Kuruluş</a:t>
            </a:r>
            <a:endParaRPr lang="tr-TR" dirty="0"/>
          </a:p>
        </p:txBody>
      </p:sp>
      <p:sp>
        <p:nvSpPr>
          <p:cNvPr id="3" name="2 İçerik Yer Tutucusu"/>
          <p:cNvSpPr>
            <a:spLocks noGrp="1"/>
          </p:cNvSpPr>
          <p:nvPr>
            <p:ph sz="quarter" idx="1"/>
          </p:nvPr>
        </p:nvSpPr>
        <p:spPr>
          <a:xfrm>
            <a:off x="457200" y="1052736"/>
            <a:ext cx="8291264" cy="5544616"/>
          </a:xfrm>
        </p:spPr>
        <p:txBody>
          <a:bodyPr>
            <a:normAutofit lnSpcReduction="10000"/>
          </a:bodyPr>
          <a:lstStyle/>
          <a:p>
            <a:r>
              <a:rPr lang="tr-TR" sz="2000" dirty="0" err="1" smtClean="0"/>
              <a:t>Karahanlılar</a:t>
            </a:r>
            <a:r>
              <a:rPr lang="tr-TR" sz="2000" dirty="0" smtClean="0"/>
              <a:t> Devleti, 840 senesinde Uygur Devleti'nin, Kırgızlar tarafından yıkılmasıyla, Orta Asya bozkırlarında, </a:t>
            </a:r>
            <a:r>
              <a:rPr lang="tr-TR" sz="2000" b="1" dirty="0" smtClean="0"/>
              <a:t>Bilge Kül </a:t>
            </a:r>
            <a:r>
              <a:rPr lang="tr-TR" sz="2000" b="1" dirty="0" err="1" smtClean="0"/>
              <a:t>Kadır</a:t>
            </a:r>
            <a:r>
              <a:rPr lang="tr-TR" sz="2000" b="1" dirty="0" smtClean="0"/>
              <a:t> Han </a:t>
            </a:r>
            <a:r>
              <a:rPr lang="tr-TR" sz="2000" dirty="0" smtClean="0"/>
              <a:t>tarafından kuruldu. </a:t>
            </a:r>
          </a:p>
          <a:p>
            <a:r>
              <a:rPr lang="tr-TR" sz="2000" dirty="0" err="1" smtClean="0"/>
              <a:t>Kadır</a:t>
            </a:r>
            <a:r>
              <a:rPr lang="tr-TR" sz="2000" dirty="0" smtClean="0"/>
              <a:t> Han, </a:t>
            </a:r>
            <a:r>
              <a:rPr lang="tr-TR" sz="2000" dirty="0" err="1" smtClean="0"/>
              <a:t>Mâveraünnehir'i</a:t>
            </a:r>
            <a:r>
              <a:rPr lang="tr-TR" sz="2000" dirty="0" smtClean="0"/>
              <a:t> almak isteyen </a:t>
            </a:r>
            <a:r>
              <a:rPr lang="tr-TR" sz="2000" dirty="0" err="1" smtClean="0"/>
              <a:t>Sâmânîler</a:t>
            </a:r>
            <a:r>
              <a:rPr lang="tr-TR" sz="2000" dirty="0" smtClean="0"/>
              <a:t> Devleti ile mücadele etti. </a:t>
            </a:r>
            <a:r>
              <a:rPr lang="tr-TR" sz="2000" dirty="0" err="1" smtClean="0"/>
              <a:t>Karahanlılar'ın</a:t>
            </a:r>
            <a:r>
              <a:rPr lang="tr-TR" sz="2000" dirty="0" smtClean="0"/>
              <a:t> başlangıç dönemi, ilmî yönden pek açık değildir. </a:t>
            </a:r>
            <a:r>
              <a:rPr lang="tr-TR" sz="2000" dirty="0" err="1" smtClean="0"/>
              <a:t>Kadır</a:t>
            </a:r>
            <a:r>
              <a:rPr lang="tr-TR" sz="2000" dirty="0" smtClean="0"/>
              <a:t> Han'dan sonra, iki oğlundan </a:t>
            </a:r>
            <a:r>
              <a:rPr lang="tr-TR" sz="2000" b="1" dirty="0" err="1" smtClean="0"/>
              <a:t>Bazır</a:t>
            </a:r>
            <a:r>
              <a:rPr lang="tr-TR" sz="2000" b="1" dirty="0" smtClean="0"/>
              <a:t> </a:t>
            </a:r>
            <a:r>
              <a:rPr lang="tr-TR" sz="2000" b="1" dirty="0" err="1" smtClean="0"/>
              <a:t>Arslan</a:t>
            </a:r>
            <a:r>
              <a:rPr lang="tr-TR" sz="2000" b="1" dirty="0" smtClean="0"/>
              <a:t> Han</a:t>
            </a:r>
            <a:r>
              <a:rPr lang="tr-TR" sz="2000" dirty="0" smtClean="0"/>
              <a:t>, </a:t>
            </a:r>
            <a:r>
              <a:rPr lang="tr-TR" sz="2000" dirty="0" err="1" smtClean="0"/>
              <a:t>Balasagun'da</a:t>
            </a:r>
            <a:r>
              <a:rPr lang="tr-TR" sz="2000" dirty="0" smtClean="0"/>
              <a:t> Büyük Kağan olarak, kardeşi </a:t>
            </a:r>
            <a:r>
              <a:rPr lang="tr-TR" sz="2000" b="1" dirty="0" err="1" smtClean="0"/>
              <a:t>Oğulçak</a:t>
            </a:r>
            <a:r>
              <a:rPr lang="tr-TR" sz="2000" b="1" dirty="0" smtClean="0"/>
              <a:t> </a:t>
            </a:r>
            <a:r>
              <a:rPr lang="tr-TR" sz="2000" b="1" dirty="0" err="1" smtClean="0"/>
              <a:t>Kadır</a:t>
            </a:r>
            <a:r>
              <a:rPr lang="tr-TR" sz="2000" b="1" dirty="0" smtClean="0"/>
              <a:t> Han </a:t>
            </a:r>
            <a:r>
              <a:rPr lang="tr-TR" sz="2000" dirty="0" smtClean="0"/>
              <a:t>ise, Ortak Kağan olarak Taraz'da devleti idare ettiler. </a:t>
            </a:r>
          </a:p>
          <a:p>
            <a:endParaRPr lang="tr-TR" sz="2000" dirty="0" smtClean="0"/>
          </a:p>
          <a:p>
            <a:endParaRPr lang="tr-TR" sz="2000" dirty="0" smtClean="0"/>
          </a:p>
          <a:p>
            <a:endParaRPr lang="tr-TR" sz="2000" dirty="0" smtClean="0"/>
          </a:p>
          <a:p>
            <a:endParaRPr lang="tr-TR" sz="2000" dirty="0" smtClean="0"/>
          </a:p>
          <a:p>
            <a:r>
              <a:rPr lang="tr-TR" sz="2000" dirty="0" err="1" smtClean="0"/>
              <a:t>Oğulçak</a:t>
            </a:r>
            <a:r>
              <a:rPr lang="tr-TR" sz="2000" dirty="0" smtClean="0"/>
              <a:t> </a:t>
            </a:r>
            <a:r>
              <a:rPr lang="tr-TR" sz="2000" dirty="0" err="1" smtClean="0"/>
              <a:t>Kadır</a:t>
            </a:r>
            <a:r>
              <a:rPr lang="tr-TR" sz="2000" dirty="0" smtClean="0"/>
              <a:t> Han, </a:t>
            </a:r>
            <a:r>
              <a:rPr lang="tr-TR" sz="2000" dirty="0" err="1" smtClean="0"/>
              <a:t>Sâmânî</a:t>
            </a:r>
            <a:r>
              <a:rPr lang="tr-TR" sz="2000" dirty="0" smtClean="0"/>
              <a:t> hükümdarı İsmail bin </a:t>
            </a:r>
            <a:r>
              <a:rPr lang="tr-TR" sz="2000" dirty="0" err="1" smtClean="0"/>
              <a:t>Ahmed</a:t>
            </a:r>
            <a:r>
              <a:rPr lang="tr-TR" sz="2000" dirty="0" smtClean="0"/>
              <a:t> ile devamlı mücadele etti. </a:t>
            </a:r>
            <a:r>
              <a:rPr lang="tr-TR" sz="2000" dirty="0" err="1" smtClean="0"/>
              <a:t>Sâmânîler</a:t>
            </a:r>
            <a:r>
              <a:rPr lang="tr-TR" sz="2000" dirty="0" smtClean="0"/>
              <a:t>, 883 yılında Taraz'da devleti ele geçirince, </a:t>
            </a:r>
            <a:r>
              <a:rPr lang="tr-TR" sz="2000" dirty="0" err="1" smtClean="0"/>
              <a:t>Oğulçak</a:t>
            </a:r>
            <a:r>
              <a:rPr lang="tr-TR" sz="2000" dirty="0" smtClean="0"/>
              <a:t>, </a:t>
            </a:r>
            <a:r>
              <a:rPr lang="tr-TR" sz="2000" dirty="0" err="1" smtClean="0"/>
              <a:t>Kaşgar'ı</a:t>
            </a:r>
            <a:r>
              <a:rPr lang="tr-TR" sz="2000" dirty="0" smtClean="0"/>
              <a:t> merkez yapıp, </a:t>
            </a:r>
            <a:r>
              <a:rPr lang="tr-TR" sz="2000" dirty="0" err="1" smtClean="0"/>
              <a:t>Sâmânî</a:t>
            </a:r>
            <a:r>
              <a:rPr lang="tr-TR" sz="2000" dirty="0" smtClean="0"/>
              <a:t> hakimiyetindeki bölgelere akınlara başladı. </a:t>
            </a:r>
          </a:p>
          <a:p>
            <a:r>
              <a:rPr lang="tr-TR" sz="2000" dirty="0" smtClean="0"/>
              <a:t>Bu akınlar sırasında </a:t>
            </a:r>
            <a:r>
              <a:rPr lang="tr-TR" sz="2000" dirty="0" err="1" smtClean="0"/>
              <a:t>Oğulçak</a:t>
            </a:r>
            <a:r>
              <a:rPr lang="tr-TR" sz="2000" dirty="0" smtClean="0"/>
              <a:t> </a:t>
            </a:r>
            <a:r>
              <a:rPr lang="tr-TR" sz="2000" dirty="0" err="1" smtClean="0"/>
              <a:t>Kadır</a:t>
            </a:r>
            <a:r>
              <a:rPr lang="tr-TR" sz="2000" dirty="0" smtClean="0"/>
              <a:t> Han'ın yeğeni </a:t>
            </a:r>
            <a:r>
              <a:rPr lang="tr-TR" sz="2000" b="1" dirty="0" err="1" smtClean="0"/>
              <a:t>Satuk</a:t>
            </a:r>
            <a:r>
              <a:rPr lang="tr-TR" sz="2000" dirty="0" smtClean="0"/>
              <a:t>, </a:t>
            </a:r>
            <a:r>
              <a:rPr lang="tr-TR" sz="2000" dirty="0" err="1" smtClean="0"/>
              <a:t>Karahanlılar'a</a:t>
            </a:r>
            <a:r>
              <a:rPr lang="tr-TR" sz="2000" dirty="0" smtClean="0"/>
              <a:t> sığınan, Ebu </a:t>
            </a:r>
            <a:r>
              <a:rPr lang="tr-TR" sz="2000" dirty="0" err="1" smtClean="0"/>
              <a:t>Nâsır</a:t>
            </a:r>
            <a:r>
              <a:rPr lang="tr-TR" sz="2000" dirty="0" smtClean="0"/>
              <a:t> adlı </a:t>
            </a:r>
            <a:r>
              <a:rPr lang="tr-TR" sz="2000" dirty="0" err="1" smtClean="0"/>
              <a:t>Sâmânî</a:t>
            </a:r>
            <a:r>
              <a:rPr lang="tr-TR" sz="2000" dirty="0" smtClean="0"/>
              <a:t> şehzadesi ile tanıştı.</a:t>
            </a:r>
            <a:endParaRPr lang="tr-TR" sz="2000" dirty="0"/>
          </a:p>
        </p:txBody>
      </p:sp>
      <p:graphicFrame>
        <p:nvGraphicFramePr>
          <p:cNvPr id="5" name="4 Diyagram"/>
          <p:cNvGraphicFramePr/>
          <p:nvPr/>
        </p:nvGraphicFramePr>
        <p:xfrm>
          <a:off x="2771800" y="2636912"/>
          <a:ext cx="5976664" cy="2376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KARAHANLI HANEDÂNININ İKİYE BÖLÜNMESİ</a:t>
            </a:r>
            <a:endParaRPr lang="tr-TR" dirty="0"/>
          </a:p>
        </p:txBody>
      </p:sp>
      <p:sp>
        <p:nvSpPr>
          <p:cNvPr id="3" name="2 İçerik Yer Tutucusu"/>
          <p:cNvSpPr>
            <a:spLocks noGrp="1"/>
          </p:cNvSpPr>
          <p:nvPr>
            <p:ph sz="quarter" idx="1"/>
          </p:nvPr>
        </p:nvSpPr>
        <p:spPr/>
        <p:txBody>
          <a:bodyPr/>
          <a:lstStyle/>
          <a:p>
            <a:r>
              <a:rPr lang="tr-TR" dirty="0" err="1" smtClean="0"/>
              <a:t>Satuk</a:t>
            </a:r>
            <a:r>
              <a:rPr lang="tr-TR" dirty="0" smtClean="0"/>
              <a:t> Buğra Han’ın ölümünden sonra yönetime gelen hanlar da bütün </a:t>
            </a:r>
            <a:r>
              <a:rPr lang="tr-TR" dirty="0" err="1" smtClean="0"/>
              <a:t>Karahanlıların</a:t>
            </a:r>
            <a:r>
              <a:rPr lang="tr-TR" dirty="0" smtClean="0"/>
              <a:t> İslâmlaştırılmasında ve birleştirilmesinde çok çaba gösterdiler. Ne var ki, </a:t>
            </a:r>
            <a:r>
              <a:rPr lang="tr-TR" dirty="0" err="1" smtClean="0"/>
              <a:t>Karahanlı</a:t>
            </a:r>
            <a:r>
              <a:rPr lang="tr-TR" dirty="0" smtClean="0"/>
              <a:t> yönetiminin </a:t>
            </a:r>
            <a:r>
              <a:rPr lang="tr-TR" dirty="0" err="1" smtClean="0"/>
              <a:t>Baytaş</a:t>
            </a:r>
            <a:r>
              <a:rPr lang="tr-TR" dirty="0" smtClean="0"/>
              <a:t> Süleyman’ın oğulları </a:t>
            </a:r>
            <a:r>
              <a:rPr lang="tr-TR" dirty="0" err="1" smtClean="0"/>
              <a:t>Ebu’l</a:t>
            </a:r>
            <a:r>
              <a:rPr lang="tr-TR" dirty="0" smtClean="0"/>
              <a:t>-Hasan Ali </a:t>
            </a:r>
            <a:r>
              <a:rPr lang="tr-TR" dirty="0" err="1" smtClean="0"/>
              <a:t>Arslan</a:t>
            </a:r>
            <a:r>
              <a:rPr lang="tr-TR" dirty="0" smtClean="0"/>
              <a:t> Han ve Harun Buğra Han kolu olmak üzere iki koldan devamı, daha başından itibaren devletin birbirinden bağımsız iki ayrı siyasî yapıya dönüşeceğinin habercisiydi. Nitekim devlet 1041/42 tarihinde </a:t>
            </a:r>
            <a:r>
              <a:rPr lang="tr-TR" dirty="0" err="1" smtClean="0"/>
              <a:t>Hocend</a:t>
            </a:r>
            <a:r>
              <a:rPr lang="tr-TR" dirty="0" smtClean="0"/>
              <a:t> sınır kabul edilmek üzere, Doğu ve Batı olmak üzere ikiye bölündü.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DOĞU KARAHANLILAR</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b="1" dirty="0" smtClean="0"/>
              <a:t>Doğu </a:t>
            </a:r>
            <a:r>
              <a:rPr lang="tr-TR" b="1" dirty="0" err="1" smtClean="0"/>
              <a:t>Karahanlıların</a:t>
            </a:r>
            <a:r>
              <a:rPr lang="tr-TR" dirty="0" smtClean="0"/>
              <a:t> ilk hükümdarı </a:t>
            </a:r>
            <a:r>
              <a:rPr lang="tr-TR" b="1" dirty="0" err="1" smtClean="0"/>
              <a:t>Yûsuf</a:t>
            </a:r>
            <a:r>
              <a:rPr lang="tr-TR" b="1" dirty="0" smtClean="0"/>
              <a:t> </a:t>
            </a:r>
            <a:r>
              <a:rPr lang="tr-TR" b="1" dirty="0" err="1" smtClean="0"/>
              <a:t>Kadır</a:t>
            </a:r>
            <a:r>
              <a:rPr lang="tr-TR" b="1" dirty="0" smtClean="0"/>
              <a:t> Han</a:t>
            </a:r>
            <a:r>
              <a:rPr lang="tr-TR" dirty="0" smtClean="0"/>
              <a:t>’ın oğlu </a:t>
            </a:r>
            <a:r>
              <a:rPr lang="tr-TR" b="1" dirty="0" err="1" smtClean="0"/>
              <a:t>Arslan</a:t>
            </a:r>
            <a:r>
              <a:rPr lang="tr-TR" b="1" dirty="0" smtClean="0"/>
              <a:t> Han Süleyman </a:t>
            </a:r>
            <a:r>
              <a:rPr lang="tr-TR" dirty="0" smtClean="0"/>
              <a:t>oldu. Doğu Hanlığı’nın hudutları içinde ise, </a:t>
            </a:r>
            <a:r>
              <a:rPr lang="tr-TR" dirty="0" err="1" smtClean="0"/>
              <a:t>Balasagun</a:t>
            </a:r>
            <a:r>
              <a:rPr lang="tr-TR" dirty="0" smtClean="0"/>
              <a:t>, Talas, </a:t>
            </a:r>
            <a:r>
              <a:rPr lang="tr-TR" dirty="0" err="1" smtClean="0"/>
              <a:t>İsficab</a:t>
            </a:r>
            <a:r>
              <a:rPr lang="tr-TR" dirty="0" smtClean="0"/>
              <a:t>, Şaş, Doğu </a:t>
            </a:r>
            <a:r>
              <a:rPr lang="tr-TR" dirty="0" err="1" smtClean="0"/>
              <a:t>Fergana</a:t>
            </a:r>
            <a:r>
              <a:rPr lang="tr-TR" dirty="0" smtClean="0"/>
              <a:t>, </a:t>
            </a:r>
            <a:r>
              <a:rPr lang="tr-TR" dirty="0" err="1" smtClean="0"/>
              <a:t>Kaşgar</a:t>
            </a:r>
            <a:r>
              <a:rPr lang="tr-TR" dirty="0" smtClean="0"/>
              <a:t>, </a:t>
            </a:r>
            <a:r>
              <a:rPr lang="tr-TR" dirty="0" err="1" smtClean="0"/>
              <a:t>Yarkent</a:t>
            </a:r>
            <a:r>
              <a:rPr lang="tr-TR" dirty="0" smtClean="0"/>
              <a:t> ve </a:t>
            </a:r>
            <a:r>
              <a:rPr lang="tr-TR" dirty="0" err="1" smtClean="0"/>
              <a:t>Hotan</a:t>
            </a:r>
            <a:r>
              <a:rPr lang="tr-TR" dirty="0" smtClean="0"/>
              <a:t> bölgeleri yer alıyordu. Devletin merkezi ise genellikle </a:t>
            </a:r>
            <a:r>
              <a:rPr lang="tr-TR" dirty="0" err="1" smtClean="0"/>
              <a:t>Balasagun</a:t>
            </a:r>
            <a:r>
              <a:rPr lang="tr-TR" dirty="0" smtClean="0"/>
              <a:t> veya </a:t>
            </a:r>
            <a:r>
              <a:rPr lang="tr-TR" dirty="0" err="1" smtClean="0"/>
              <a:t>Kaşgar</a:t>
            </a:r>
            <a:r>
              <a:rPr lang="tr-TR" dirty="0" smtClean="0"/>
              <a:t> oldu. Devlet II. İbrahim döneminde, göçebe unsurların sebep olduğu iç karışıklıkları önlenmesinde </a:t>
            </a:r>
            <a:r>
              <a:rPr lang="tr-TR" dirty="0" err="1" smtClean="0"/>
              <a:t>Karahıtaylar</a:t>
            </a:r>
            <a:r>
              <a:rPr lang="tr-TR" dirty="0" smtClean="0"/>
              <a:t> (1130-1211)’dan yardım istenmesiyle sona yaklaştı. Çünkü yardım amacıyla bölgeye gelen </a:t>
            </a:r>
            <a:r>
              <a:rPr lang="tr-TR" dirty="0" err="1" smtClean="0"/>
              <a:t>Karahıtaylar</a:t>
            </a:r>
            <a:r>
              <a:rPr lang="tr-TR" dirty="0" smtClean="0"/>
              <a:t> </a:t>
            </a:r>
            <a:r>
              <a:rPr lang="tr-TR" dirty="0" err="1" smtClean="0"/>
              <a:t>Balasagun’u</a:t>
            </a:r>
            <a:r>
              <a:rPr lang="tr-TR" dirty="0" smtClean="0"/>
              <a:t> ele geçirdi, bir daha da çıkmadı. Böylece </a:t>
            </a:r>
            <a:r>
              <a:rPr lang="tr-TR" dirty="0" err="1" smtClean="0"/>
              <a:t>Balasagun</a:t>
            </a:r>
            <a:r>
              <a:rPr lang="tr-TR" dirty="0" smtClean="0"/>
              <a:t> </a:t>
            </a:r>
            <a:r>
              <a:rPr lang="tr-TR" dirty="0" err="1" smtClean="0"/>
              <a:t>Karahıtay</a:t>
            </a:r>
            <a:r>
              <a:rPr lang="tr-TR" dirty="0" smtClean="0"/>
              <a:t> baş­şehri oldu. II. İbrahim 1158’deki Karluk Türkmenleri isyanında öldü. Ondan sonra tahta bazı hanlar geçmişse de iç karışıklıklar ve isyanlar sonucu iflah olmayan devlet, son tem­silci III. Muhammed’in 1210/11 yılında vuku bulan bir isyanda ölmesiyle siyasi varlığını kaybetti. Bütün ülke toprakları </a:t>
            </a:r>
            <a:r>
              <a:rPr lang="tr-TR" dirty="0" err="1" smtClean="0"/>
              <a:t>Karahıtayların</a:t>
            </a:r>
            <a:r>
              <a:rPr lang="tr-TR" dirty="0" smtClean="0"/>
              <a:t> eline geçti.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371</TotalTime>
  <Words>1482</Words>
  <Application>Microsoft Office PowerPoint</Application>
  <PresentationFormat>Ekran Gösterisi (4:3)</PresentationFormat>
  <Paragraphs>107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Kaynak</vt:lpstr>
      <vt:lpstr>KARAHANLILAR (840-1212)</vt:lpstr>
      <vt:lpstr>Karahanlılar Kağanları</vt:lpstr>
      <vt:lpstr>Doğu Karahanlılar Kağanları </vt:lpstr>
      <vt:lpstr>Batı Karahanlılar Kağanları  </vt:lpstr>
      <vt:lpstr>İSİM KÖKENİ VE KURULUŞ</vt:lpstr>
      <vt:lpstr>Menşei</vt:lpstr>
      <vt:lpstr>Kuruluş</vt:lpstr>
      <vt:lpstr>KARAHANLI HANEDÂNININ İKİYE BÖLÜNMESİ</vt:lpstr>
      <vt:lpstr>DOĞU KARAHANLILAR</vt:lpstr>
      <vt:lpstr>BATI KARAHANLILAR</vt:lpstr>
      <vt:lpstr>Fergana Kağanlığı</vt:lpstr>
      <vt:lpstr>KARAHANLILAR KÜLTÜR VE MEDENİYETİ</vt:lpstr>
      <vt:lpstr>PowerPoint Sunusu</vt:lpstr>
      <vt:lpstr>KARAHANLILAR KÜLTÜR VE MEDENİYETİ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KARAHANLILAR</dc:title>
  <dc:creator>halide</dc:creator>
  <cp:lastModifiedBy>user</cp:lastModifiedBy>
  <cp:revision>44</cp:revision>
  <dcterms:created xsi:type="dcterms:W3CDTF">2012-09-26T08:39:09Z</dcterms:created>
  <dcterms:modified xsi:type="dcterms:W3CDTF">2018-02-05T15:48:05Z</dcterms:modified>
</cp:coreProperties>
</file>