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E9CD2AC-E079-4541-BA0F-428C590F5C53}"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E483C7-5927-4787-B551-A33BDE7A6DF1}" type="slidenum">
              <a:rPr lang="tr-TR" smtClean="0"/>
              <a:t>‹#›</a:t>
            </a:fld>
            <a:endParaRPr lang="tr-TR"/>
          </a:p>
        </p:txBody>
      </p:sp>
    </p:spTree>
    <p:extLst>
      <p:ext uri="{BB962C8B-B14F-4D97-AF65-F5344CB8AC3E}">
        <p14:creationId xmlns:p14="http://schemas.microsoft.com/office/powerpoint/2010/main" val="3957711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9CD2AC-E079-4541-BA0F-428C590F5C53}"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E483C7-5927-4787-B551-A33BDE7A6DF1}" type="slidenum">
              <a:rPr lang="tr-TR" smtClean="0"/>
              <a:t>‹#›</a:t>
            </a:fld>
            <a:endParaRPr lang="tr-TR"/>
          </a:p>
        </p:txBody>
      </p:sp>
    </p:spTree>
    <p:extLst>
      <p:ext uri="{BB962C8B-B14F-4D97-AF65-F5344CB8AC3E}">
        <p14:creationId xmlns:p14="http://schemas.microsoft.com/office/powerpoint/2010/main" val="422308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9CD2AC-E079-4541-BA0F-428C590F5C53}"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E483C7-5927-4787-B551-A33BDE7A6DF1}" type="slidenum">
              <a:rPr lang="tr-TR" smtClean="0"/>
              <a:t>‹#›</a:t>
            </a:fld>
            <a:endParaRPr lang="tr-TR"/>
          </a:p>
        </p:txBody>
      </p:sp>
    </p:spTree>
    <p:extLst>
      <p:ext uri="{BB962C8B-B14F-4D97-AF65-F5344CB8AC3E}">
        <p14:creationId xmlns:p14="http://schemas.microsoft.com/office/powerpoint/2010/main" val="1779430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9CD2AC-E079-4541-BA0F-428C590F5C53}"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E483C7-5927-4787-B551-A33BDE7A6DF1}" type="slidenum">
              <a:rPr lang="tr-TR" smtClean="0"/>
              <a:t>‹#›</a:t>
            </a:fld>
            <a:endParaRPr lang="tr-TR"/>
          </a:p>
        </p:txBody>
      </p:sp>
    </p:spTree>
    <p:extLst>
      <p:ext uri="{BB962C8B-B14F-4D97-AF65-F5344CB8AC3E}">
        <p14:creationId xmlns:p14="http://schemas.microsoft.com/office/powerpoint/2010/main" val="290691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E9CD2AC-E079-4541-BA0F-428C590F5C53}"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E483C7-5927-4787-B551-A33BDE7A6DF1}" type="slidenum">
              <a:rPr lang="tr-TR" smtClean="0"/>
              <a:t>‹#›</a:t>
            </a:fld>
            <a:endParaRPr lang="tr-TR"/>
          </a:p>
        </p:txBody>
      </p:sp>
    </p:spTree>
    <p:extLst>
      <p:ext uri="{BB962C8B-B14F-4D97-AF65-F5344CB8AC3E}">
        <p14:creationId xmlns:p14="http://schemas.microsoft.com/office/powerpoint/2010/main" val="2723753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E9CD2AC-E079-4541-BA0F-428C590F5C53}"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E483C7-5927-4787-B551-A33BDE7A6DF1}" type="slidenum">
              <a:rPr lang="tr-TR" smtClean="0"/>
              <a:t>‹#›</a:t>
            </a:fld>
            <a:endParaRPr lang="tr-TR"/>
          </a:p>
        </p:txBody>
      </p:sp>
    </p:spTree>
    <p:extLst>
      <p:ext uri="{BB962C8B-B14F-4D97-AF65-F5344CB8AC3E}">
        <p14:creationId xmlns:p14="http://schemas.microsoft.com/office/powerpoint/2010/main" val="322112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E9CD2AC-E079-4541-BA0F-428C590F5C53}" type="datetimeFigureOut">
              <a:rPr lang="tr-TR" smtClean="0"/>
              <a:t>18.03.2020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5E483C7-5927-4787-B551-A33BDE7A6DF1}" type="slidenum">
              <a:rPr lang="tr-TR" smtClean="0"/>
              <a:t>‹#›</a:t>
            </a:fld>
            <a:endParaRPr lang="tr-TR"/>
          </a:p>
        </p:txBody>
      </p:sp>
    </p:spTree>
    <p:extLst>
      <p:ext uri="{BB962C8B-B14F-4D97-AF65-F5344CB8AC3E}">
        <p14:creationId xmlns:p14="http://schemas.microsoft.com/office/powerpoint/2010/main" val="866685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E9CD2AC-E079-4541-BA0F-428C590F5C53}" type="datetimeFigureOut">
              <a:rPr lang="tr-TR" smtClean="0"/>
              <a:t>18.03.2020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5E483C7-5927-4787-B551-A33BDE7A6DF1}" type="slidenum">
              <a:rPr lang="tr-TR" smtClean="0"/>
              <a:t>‹#›</a:t>
            </a:fld>
            <a:endParaRPr lang="tr-TR"/>
          </a:p>
        </p:txBody>
      </p:sp>
    </p:spTree>
    <p:extLst>
      <p:ext uri="{BB962C8B-B14F-4D97-AF65-F5344CB8AC3E}">
        <p14:creationId xmlns:p14="http://schemas.microsoft.com/office/powerpoint/2010/main" val="402565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E9CD2AC-E079-4541-BA0F-428C590F5C53}" type="datetimeFigureOut">
              <a:rPr lang="tr-TR" smtClean="0"/>
              <a:t>18.03.2020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5E483C7-5927-4787-B551-A33BDE7A6DF1}" type="slidenum">
              <a:rPr lang="tr-TR" smtClean="0"/>
              <a:t>‹#›</a:t>
            </a:fld>
            <a:endParaRPr lang="tr-TR"/>
          </a:p>
        </p:txBody>
      </p:sp>
    </p:spTree>
    <p:extLst>
      <p:ext uri="{BB962C8B-B14F-4D97-AF65-F5344CB8AC3E}">
        <p14:creationId xmlns:p14="http://schemas.microsoft.com/office/powerpoint/2010/main" val="1007884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E9CD2AC-E079-4541-BA0F-428C590F5C53}"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E483C7-5927-4787-B551-A33BDE7A6DF1}" type="slidenum">
              <a:rPr lang="tr-TR" smtClean="0"/>
              <a:t>‹#›</a:t>
            </a:fld>
            <a:endParaRPr lang="tr-TR"/>
          </a:p>
        </p:txBody>
      </p:sp>
    </p:spTree>
    <p:extLst>
      <p:ext uri="{BB962C8B-B14F-4D97-AF65-F5344CB8AC3E}">
        <p14:creationId xmlns:p14="http://schemas.microsoft.com/office/powerpoint/2010/main" val="2399455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E9CD2AC-E079-4541-BA0F-428C590F5C53}"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E483C7-5927-4787-B551-A33BDE7A6DF1}" type="slidenum">
              <a:rPr lang="tr-TR" smtClean="0"/>
              <a:t>‹#›</a:t>
            </a:fld>
            <a:endParaRPr lang="tr-TR"/>
          </a:p>
        </p:txBody>
      </p:sp>
    </p:spTree>
    <p:extLst>
      <p:ext uri="{BB962C8B-B14F-4D97-AF65-F5344CB8AC3E}">
        <p14:creationId xmlns:p14="http://schemas.microsoft.com/office/powerpoint/2010/main" val="785146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9CD2AC-E079-4541-BA0F-428C590F5C53}" type="datetimeFigureOut">
              <a:rPr lang="tr-TR" smtClean="0"/>
              <a:t>18.03.2020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E483C7-5927-4787-B551-A33BDE7A6DF1}" type="slidenum">
              <a:rPr lang="tr-TR" smtClean="0"/>
              <a:t>‹#›</a:t>
            </a:fld>
            <a:endParaRPr lang="tr-TR"/>
          </a:p>
        </p:txBody>
      </p:sp>
    </p:spTree>
    <p:extLst>
      <p:ext uri="{BB962C8B-B14F-4D97-AF65-F5344CB8AC3E}">
        <p14:creationId xmlns:p14="http://schemas.microsoft.com/office/powerpoint/2010/main" val="1522782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14. </a:t>
            </a:r>
            <a:r>
              <a:rPr lang="tr-TR" dirty="0" smtClean="0"/>
              <a:t>ders</a:t>
            </a:r>
            <a:endParaRPr lang="tr-TR" dirty="0"/>
          </a:p>
        </p:txBody>
      </p:sp>
      <p:sp>
        <p:nvSpPr>
          <p:cNvPr id="3" name="2 İçerik Yer Tutucusu"/>
          <p:cNvSpPr>
            <a:spLocks noGrp="1"/>
          </p:cNvSpPr>
          <p:nvPr>
            <p:ph idx="1"/>
          </p:nvPr>
        </p:nvSpPr>
        <p:spPr/>
        <p:txBody>
          <a:bodyPr/>
          <a:lstStyle/>
          <a:p>
            <a:pPr>
              <a:buNone/>
            </a:pPr>
            <a:r>
              <a:rPr lang="tr-TR" dirty="0" err="1" smtClean="0"/>
              <a:t>Lexical</a:t>
            </a:r>
            <a:r>
              <a:rPr lang="tr-TR" dirty="0" smtClean="0"/>
              <a:t> </a:t>
            </a:r>
            <a:r>
              <a:rPr lang="tr-TR" dirty="0" err="1" smtClean="0"/>
              <a:t>Entry</a:t>
            </a:r>
            <a:r>
              <a:rPr lang="tr-TR" dirty="0" smtClean="0"/>
              <a:t> - Sözcüksel Kütük</a:t>
            </a:r>
            <a:br>
              <a:rPr lang="tr-TR" dirty="0" smtClean="0"/>
            </a:br>
            <a:r>
              <a:rPr lang="tr-TR" dirty="0" err="1" smtClean="0"/>
              <a:t>Lexical</a:t>
            </a:r>
            <a:r>
              <a:rPr lang="tr-TR" dirty="0" smtClean="0"/>
              <a:t> Access - Sözcük Erişimi</a:t>
            </a:r>
            <a:br>
              <a:rPr lang="tr-TR" dirty="0" smtClean="0"/>
            </a:br>
            <a:r>
              <a:rPr lang="tr-TR" dirty="0" err="1" smtClean="0"/>
              <a:t>Lexical</a:t>
            </a:r>
            <a:r>
              <a:rPr lang="tr-TR" dirty="0" smtClean="0"/>
              <a:t> </a:t>
            </a:r>
            <a:r>
              <a:rPr lang="tr-TR" dirty="0" err="1" smtClean="0"/>
              <a:t>Effect</a:t>
            </a:r>
            <a:r>
              <a:rPr lang="tr-TR" dirty="0" smtClean="0"/>
              <a:t> - Sözcük Etkisi</a:t>
            </a:r>
            <a:endParaRPr lang="tr-TR" dirty="0"/>
          </a:p>
        </p:txBody>
      </p:sp>
    </p:spTree>
    <p:extLst>
      <p:ext uri="{BB962C8B-B14F-4D97-AF65-F5344CB8AC3E}">
        <p14:creationId xmlns:p14="http://schemas.microsoft.com/office/powerpoint/2010/main" val="3142105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Lexical Access - Sözcük Erişimi</a:t>
            </a:r>
            <a:endParaRPr lang="tr-TR" dirty="0"/>
          </a:p>
        </p:txBody>
      </p:sp>
      <p:sp>
        <p:nvSpPr>
          <p:cNvPr id="3" name="Content Placeholder 2"/>
          <p:cNvSpPr>
            <a:spLocks noGrp="1"/>
          </p:cNvSpPr>
          <p:nvPr>
            <p:ph idx="1"/>
          </p:nvPr>
        </p:nvSpPr>
        <p:spPr>
          <a:xfrm>
            <a:off x="838200" y="1825625"/>
            <a:ext cx="7030915" cy="4351338"/>
          </a:xfrm>
        </p:spPr>
        <p:txBody>
          <a:bodyPr/>
          <a:lstStyle/>
          <a:p>
            <a:pPr marL="0" indent="0">
              <a:buNone/>
            </a:pPr>
            <a:r>
              <a:rPr lang="tr-TR" dirty="0">
                <a:solidFill>
                  <a:srgbClr val="C00000"/>
                </a:solidFill>
              </a:rPr>
              <a:t>İnteraktif bakış açısı </a:t>
            </a:r>
            <a:r>
              <a:rPr lang="tr-TR" dirty="0"/>
              <a:t>(interactive view) başlangıçta bütün bilgi kaynaklarının erişilebildiğini öne sürer. Bu nedenle bağlamın, sözdizimin ve biçimin aday sözcüklerin seçiminde ve aktifleşmesinde rol oynadığı varsayılır. Cohort Kuramı: Konuşma dilini tanımada </a:t>
            </a:r>
            <a:r>
              <a:rPr lang="tr-TR" dirty="0">
                <a:solidFill>
                  <a:srgbClr val="C00000"/>
                </a:solidFill>
              </a:rPr>
              <a:t>düşey öncelik </a:t>
            </a:r>
            <a:r>
              <a:rPr lang="tr-TR" dirty="0"/>
              <a:t>(bottom-up priority) bulunduğunu öne sürer. İlk 200 </a:t>
            </a:r>
            <a:r>
              <a:rPr lang="tr-TR" dirty="0" smtClean="0"/>
              <a:t>milisaniyede </a:t>
            </a:r>
            <a:r>
              <a:rPr lang="tr-TR" dirty="0"/>
              <a:t>ya da ilk hece duyulduğunda bir grup aday sözcük biçimlerine göre erişime açık olur. Biçimsel olarak farklılık taşıyan sözcükler elenir. </a:t>
            </a:r>
          </a:p>
        </p:txBody>
      </p:sp>
      <p:pic>
        <p:nvPicPr>
          <p:cNvPr id="4" name="Picture 3"/>
          <p:cNvPicPr>
            <a:picLocks noChangeAspect="1"/>
          </p:cNvPicPr>
          <p:nvPr/>
        </p:nvPicPr>
        <p:blipFill>
          <a:blip r:embed="rId2" cstate="print"/>
          <a:stretch>
            <a:fillRect/>
          </a:stretch>
        </p:blipFill>
        <p:spPr>
          <a:xfrm>
            <a:off x="8154131" y="1825625"/>
            <a:ext cx="2968137" cy="4028186"/>
          </a:xfrm>
          <a:prstGeom prst="rect">
            <a:avLst/>
          </a:prstGeom>
        </p:spPr>
      </p:pic>
    </p:spTree>
    <p:extLst>
      <p:ext uri="{BB962C8B-B14F-4D97-AF65-F5344CB8AC3E}">
        <p14:creationId xmlns:p14="http://schemas.microsoft.com/office/powerpoint/2010/main" val="37799718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Lexical </a:t>
            </a:r>
            <a:r>
              <a:rPr lang="tr-TR" dirty="0" smtClean="0"/>
              <a:t>Access </a:t>
            </a:r>
            <a:r>
              <a:rPr lang="tr-TR" dirty="0"/>
              <a:t>- Sözcük </a:t>
            </a:r>
            <a:r>
              <a:rPr lang="tr-TR" dirty="0" smtClean="0"/>
              <a:t>Erişimi</a:t>
            </a:r>
            <a:endParaRPr lang="tr-TR" dirty="0"/>
          </a:p>
        </p:txBody>
      </p:sp>
      <p:sp>
        <p:nvSpPr>
          <p:cNvPr id="3" name="Content Placeholder 2"/>
          <p:cNvSpPr>
            <a:spLocks noGrp="1"/>
          </p:cNvSpPr>
          <p:nvPr>
            <p:ph idx="1"/>
          </p:nvPr>
        </p:nvSpPr>
        <p:spPr/>
        <p:txBody>
          <a:bodyPr/>
          <a:lstStyle/>
          <a:p>
            <a:pPr marL="0" indent="0">
              <a:buNone/>
            </a:pPr>
            <a:r>
              <a:rPr lang="tr-TR" dirty="0">
                <a:solidFill>
                  <a:srgbClr val="C00000"/>
                </a:solidFill>
              </a:rPr>
              <a:t>Eşadıllı</a:t>
            </a:r>
            <a:r>
              <a:rPr lang="tr-TR" dirty="0"/>
              <a:t> (homonymy) ve </a:t>
            </a:r>
            <a:r>
              <a:rPr lang="tr-TR" dirty="0">
                <a:solidFill>
                  <a:srgbClr val="C00000"/>
                </a:solidFill>
              </a:rPr>
              <a:t>çokanlamlı</a:t>
            </a:r>
            <a:r>
              <a:rPr lang="tr-TR" dirty="0"/>
              <a:t> (polysemy) sözcüklerin neden olduğu anlam bulanıklığını gidermek için bağlamın </a:t>
            </a:r>
            <a:r>
              <a:rPr lang="tr-TR" dirty="0" smtClean="0"/>
              <a:t>mutlaka </a:t>
            </a:r>
            <a:r>
              <a:rPr lang="tr-TR" dirty="0"/>
              <a:t>çözümlenmesi gerekir. Bağlamın sözcük erişimindeki etkisi </a:t>
            </a:r>
            <a:r>
              <a:rPr lang="tr-TR" dirty="0">
                <a:solidFill>
                  <a:srgbClr val="C00000"/>
                </a:solidFill>
              </a:rPr>
              <a:t>yayılma aktivasyonundan</a:t>
            </a:r>
            <a:r>
              <a:rPr lang="tr-TR" dirty="0"/>
              <a:t> (spreading activation) farklıdır. Yayılma aktivasyonu ‘floor’ (zemin) sözcüğü duyulduğu ya da kullanıldığı zaman bu </a:t>
            </a:r>
            <a:r>
              <a:rPr lang="tr-TR" dirty="0" smtClean="0"/>
              <a:t>sözcük </a:t>
            </a:r>
            <a:r>
              <a:rPr lang="tr-TR" dirty="0"/>
              <a:t>ile anlamsal olarak ilişkili olan ‘ceiling’ (tavan), ‘door’ (kapı) ve ‘room’ (oda) gibi kelimelerin erişiminin hızlanmasıdır. Sözcük erişimi tartışmaları genel olarak konuşucuların ve dinleyicilerin sözcük tanımaları üzerinde yoğunlaşmıştır. </a:t>
            </a:r>
          </a:p>
          <a:p>
            <a:pPr marL="0" indent="0">
              <a:buNone/>
            </a:pPr>
            <a:endParaRPr lang="tr-TR" dirty="0"/>
          </a:p>
        </p:txBody>
      </p:sp>
    </p:spTree>
    <p:extLst>
      <p:ext uri="{BB962C8B-B14F-4D97-AF65-F5344CB8AC3E}">
        <p14:creationId xmlns:p14="http://schemas.microsoft.com/office/powerpoint/2010/main" val="18886472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Lexical Effect </a:t>
            </a:r>
            <a:r>
              <a:rPr lang="tr-TR" dirty="0" smtClean="0"/>
              <a:t>- </a:t>
            </a:r>
            <a:r>
              <a:rPr lang="tr-TR" dirty="0"/>
              <a:t>Sözcüksel </a:t>
            </a:r>
            <a:r>
              <a:rPr lang="tr-TR" dirty="0" smtClean="0"/>
              <a:t>Etki</a:t>
            </a:r>
            <a:endParaRPr lang="tr-TR" dirty="0"/>
          </a:p>
        </p:txBody>
      </p:sp>
      <p:sp>
        <p:nvSpPr>
          <p:cNvPr id="3" name="Content Placeholder 2"/>
          <p:cNvSpPr>
            <a:spLocks noGrp="1"/>
          </p:cNvSpPr>
          <p:nvPr>
            <p:ph idx="1"/>
          </p:nvPr>
        </p:nvSpPr>
        <p:spPr/>
        <p:txBody>
          <a:bodyPr/>
          <a:lstStyle/>
          <a:p>
            <a:pPr marL="0" indent="0">
              <a:buNone/>
            </a:pPr>
            <a:r>
              <a:rPr lang="tr-TR" dirty="0"/>
              <a:t>Belirli bir sözcüksel birimin özelliği bakımından sözlükçeye erişimde kolaylık </a:t>
            </a:r>
            <a:r>
              <a:rPr lang="tr-TR" dirty="0" smtClean="0"/>
              <a:t>sağlaması.</a:t>
            </a:r>
          </a:p>
          <a:p>
            <a:r>
              <a:rPr lang="tr-TR" dirty="0">
                <a:solidFill>
                  <a:srgbClr val="C00000"/>
                </a:solidFill>
              </a:rPr>
              <a:t>Sıklık Etkisi</a:t>
            </a:r>
            <a:r>
              <a:rPr lang="tr-TR" dirty="0"/>
              <a:t> (frequency effect): Daha sık kullanılan sözcükler daha hızlı tanınır.</a:t>
            </a:r>
          </a:p>
          <a:p>
            <a:r>
              <a:rPr lang="tr-TR" dirty="0">
                <a:solidFill>
                  <a:srgbClr val="C00000"/>
                </a:solidFill>
              </a:rPr>
              <a:t>Bozulma Etkisi </a:t>
            </a:r>
            <a:r>
              <a:rPr lang="tr-TR" dirty="0"/>
              <a:t>(degradation </a:t>
            </a:r>
            <a:r>
              <a:rPr lang="tr-TR" dirty="0" smtClean="0"/>
              <a:t>effect) (Frost </a:t>
            </a:r>
            <a:r>
              <a:rPr lang="tr-TR" dirty="0"/>
              <a:t>&amp; Katz, 1989): Daha açık sunulan sözcükler bozulmuş sözcüklere göre daha hızlı </a:t>
            </a:r>
            <a:r>
              <a:rPr lang="tr-TR" dirty="0" smtClean="0"/>
              <a:t>erişilmektedir</a:t>
            </a:r>
            <a:r>
              <a:rPr lang="tr-TR" dirty="0"/>
              <a:t>.</a:t>
            </a:r>
          </a:p>
        </p:txBody>
      </p:sp>
    </p:spTree>
    <p:extLst>
      <p:ext uri="{BB962C8B-B14F-4D97-AF65-F5344CB8AC3E}">
        <p14:creationId xmlns:p14="http://schemas.microsoft.com/office/powerpoint/2010/main" val="18309871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Lexical Effect - Sözcüksel Etki</a:t>
            </a:r>
            <a:endParaRPr lang="tr-TR" dirty="0"/>
          </a:p>
        </p:txBody>
      </p:sp>
      <p:sp>
        <p:nvSpPr>
          <p:cNvPr id="3" name="Content Placeholder 2"/>
          <p:cNvSpPr>
            <a:spLocks noGrp="1"/>
          </p:cNvSpPr>
          <p:nvPr>
            <p:ph idx="1"/>
          </p:nvPr>
        </p:nvSpPr>
        <p:spPr/>
        <p:txBody>
          <a:bodyPr/>
          <a:lstStyle/>
          <a:p>
            <a:r>
              <a:rPr lang="tr-TR" dirty="0">
                <a:solidFill>
                  <a:srgbClr val="C00000"/>
                </a:solidFill>
              </a:rPr>
              <a:t>Sözcük/Sözde-Sözcük Etkisi </a:t>
            </a:r>
            <a:r>
              <a:rPr lang="tr-TR" dirty="0"/>
              <a:t>(word/non-word effect): LGAJ gibi ingilizcede görülmesi mümküm olmayan yapıların reddedilmesi FEMP gibi ingilizcenin yazım kurallarına uyan yapıların reddedilmesine göre daha hızlı olmaktadır. Bir sözcük gerçek bir sözcüğe ne kadar çok benziyorsa reddedilmesi o kadar zorlaşmaktadır.</a:t>
            </a:r>
          </a:p>
          <a:p>
            <a:r>
              <a:rPr lang="tr-TR" dirty="0">
                <a:solidFill>
                  <a:srgbClr val="C00000"/>
                </a:solidFill>
              </a:rPr>
              <a:t>Sözcük Üstünlüğü Etkisi </a:t>
            </a:r>
            <a:r>
              <a:rPr lang="tr-TR" dirty="0"/>
              <a:t>(word superiority effect): Gerçek sözcüklerdeki sesbirimler ve harfler sözcük olmayan sıralı sesbirimler ve harflere (YYY, MPY) göre daha hızlı tespit ediliyor.</a:t>
            </a:r>
          </a:p>
        </p:txBody>
      </p:sp>
    </p:spTree>
    <p:extLst>
      <p:ext uri="{BB962C8B-B14F-4D97-AF65-F5344CB8AC3E}">
        <p14:creationId xmlns:p14="http://schemas.microsoft.com/office/powerpoint/2010/main" val="3855813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Lexical Effect - Sözcüksel Etki</a:t>
            </a:r>
            <a:endParaRPr lang="tr-TR" dirty="0"/>
          </a:p>
        </p:txBody>
      </p:sp>
      <p:sp>
        <p:nvSpPr>
          <p:cNvPr id="3" name="Content Placeholder 2"/>
          <p:cNvSpPr>
            <a:spLocks noGrp="1"/>
          </p:cNvSpPr>
          <p:nvPr>
            <p:ph idx="1"/>
          </p:nvPr>
        </p:nvSpPr>
        <p:spPr/>
        <p:txBody>
          <a:bodyPr/>
          <a:lstStyle/>
          <a:p>
            <a:r>
              <a:rPr lang="tr-TR" dirty="0">
                <a:solidFill>
                  <a:srgbClr val="C00000"/>
                </a:solidFill>
              </a:rPr>
              <a:t>Sözde-Sözcük Üstünlüğü Etkisi</a:t>
            </a:r>
            <a:r>
              <a:rPr lang="tr-TR" dirty="0"/>
              <a:t>: Bir sözde-sözcük gerçekte var olan bir sözcüğe biçimsel olarak ne kadar benzer ise, benzemeyen sözde-sözcüklere göre, sesbirimler ya da harfler daha hızlı tanınır</a:t>
            </a:r>
            <a:r>
              <a:rPr lang="tr-TR" dirty="0" smtClean="0"/>
              <a:t>. (DAVE, MAVE, SAVE, CAVE) </a:t>
            </a:r>
            <a:endParaRPr lang="tr-TR" dirty="0"/>
          </a:p>
          <a:p>
            <a:r>
              <a:rPr lang="tr-TR" dirty="0">
                <a:solidFill>
                  <a:srgbClr val="C00000"/>
                </a:solidFill>
              </a:rPr>
              <a:t>Komşuluk </a:t>
            </a:r>
            <a:r>
              <a:rPr lang="tr-TR" dirty="0" smtClean="0">
                <a:solidFill>
                  <a:srgbClr val="C00000"/>
                </a:solidFill>
              </a:rPr>
              <a:t>Etkisi </a:t>
            </a:r>
            <a:r>
              <a:rPr lang="tr-TR" dirty="0"/>
              <a:t>(neighbourhood effect): Benzer sesletime sahip sözcükler daha hızlı işlemlenir (FEED, WEED, SEED).</a:t>
            </a:r>
          </a:p>
          <a:p>
            <a:pPr marL="0" indent="0">
              <a:buNone/>
            </a:pPr>
            <a:endParaRPr lang="tr-TR" dirty="0"/>
          </a:p>
        </p:txBody>
      </p:sp>
    </p:spTree>
    <p:extLst>
      <p:ext uri="{BB962C8B-B14F-4D97-AF65-F5344CB8AC3E}">
        <p14:creationId xmlns:p14="http://schemas.microsoft.com/office/powerpoint/2010/main" val="16548362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Lexical Effect - Sözcüksel Etki</a:t>
            </a:r>
            <a:endParaRPr lang="tr-TR" dirty="0"/>
          </a:p>
        </p:txBody>
      </p:sp>
      <p:sp>
        <p:nvSpPr>
          <p:cNvPr id="3" name="Content Placeholder 2"/>
          <p:cNvSpPr>
            <a:spLocks noGrp="1"/>
          </p:cNvSpPr>
          <p:nvPr>
            <p:ph idx="1"/>
          </p:nvPr>
        </p:nvSpPr>
        <p:spPr/>
        <p:txBody>
          <a:bodyPr/>
          <a:lstStyle/>
          <a:p>
            <a:r>
              <a:rPr lang="tr-TR" dirty="0">
                <a:solidFill>
                  <a:srgbClr val="C00000"/>
                </a:solidFill>
              </a:rPr>
              <a:t>Uzunluk Etkisi </a:t>
            </a:r>
            <a:r>
              <a:rPr lang="tr-TR" dirty="0"/>
              <a:t>(length effect): Daha uzun sözcükleri işlemlemek daha fazla zaman almaktadır. Uzunluk etkisi, okuma eyleminin hem harfleri tanıma seviyesinde hem de sözcük tanıma seviyesinde gerçekleştiğini ortaya koymaktadır.  </a:t>
            </a:r>
          </a:p>
          <a:p>
            <a:r>
              <a:rPr lang="tr-TR" dirty="0">
                <a:solidFill>
                  <a:srgbClr val="C00000"/>
                </a:solidFill>
              </a:rPr>
              <a:t>Canlandırabilme Etkisi </a:t>
            </a:r>
            <a:r>
              <a:rPr lang="tr-TR" dirty="0"/>
              <a:t>(imageability effect): aklımızda canlandırabildiğimiz sözcükler canlandıramadığımız sözcüklere göre (örneğin soyut kavramlara) göre daha kolay geri çağrılabiliyor.</a:t>
            </a:r>
          </a:p>
          <a:p>
            <a:pPr marL="0" indent="0">
              <a:buNone/>
            </a:pPr>
            <a:endParaRPr lang="tr-TR" dirty="0"/>
          </a:p>
        </p:txBody>
      </p:sp>
    </p:spTree>
    <p:extLst>
      <p:ext uri="{BB962C8B-B14F-4D97-AF65-F5344CB8AC3E}">
        <p14:creationId xmlns:p14="http://schemas.microsoft.com/office/powerpoint/2010/main" val="234690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Lexical Entry </a:t>
            </a:r>
            <a:r>
              <a:rPr lang="tr-TR" dirty="0"/>
              <a:t>- Sözcüksel </a:t>
            </a:r>
            <a:r>
              <a:rPr lang="tr-TR" dirty="0" smtClean="0"/>
              <a:t>Kütük</a:t>
            </a:r>
            <a:endParaRPr lang="tr-TR" dirty="0"/>
          </a:p>
        </p:txBody>
      </p:sp>
      <p:sp>
        <p:nvSpPr>
          <p:cNvPr id="3" name="Content Placeholder 2"/>
          <p:cNvSpPr>
            <a:spLocks noGrp="1"/>
          </p:cNvSpPr>
          <p:nvPr>
            <p:ph idx="1"/>
          </p:nvPr>
        </p:nvSpPr>
        <p:spPr>
          <a:xfrm>
            <a:off x="1104293" y="3442104"/>
            <a:ext cx="8946541" cy="1710190"/>
          </a:xfrm>
        </p:spPr>
        <p:txBody>
          <a:bodyPr/>
          <a:lstStyle/>
          <a:p>
            <a:pPr marL="0" indent="0">
              <a:buNone/>
            </a:pPr>
            <a:r>
              <a:rPr lang="tr-TR" sz="2400" dirty="0"/>
              <a:t>Zihnimizde sözlüksel birim ile ilgili saklanan bilgilere </a:t>
            </a:r>
            <a:r>
              <a:rPr lang="tr-TR" sz="2400" dirty="0">
                <a:solidFill>
                  <a:srgbClr val="C00000"/>
                </a:solidFill>
              </a:rPr>
              <a:t>sözcüksel kütük </a:t>
            </a:r>
            <a:r>
              <a:rPr lang="tr-TR" sz="2400" dirty="0"/>
              <a:t>denir. Levelt (1989) sözcüksel kütükleri biri biçimsel diğeri anlam ve kullanım ile alakalı olan </a:t>
            </a:r>
            <a:r>
              <a:rPr lang="tr-TR" sz="2400" dirty="0">
                <a:solidFill>
                  <a:srgbClr val="C00000"/>
                </a:solidFill>
              </a:rPr>
              <a:t>başsözcük</a:t>
            </a:r>
            <a:r>
              <a:rPr lang="tr-TR" sz="2400" dirty="0"/>
              <a:t> (lemma) olarak ikiye ayırmaktadır. </a:t>
            </a:r>
          </a:p>
          <a:p>
            <a:pPr marL="0" indent="0">
              <a:buNone/>
            </a:pPr>
            <a:endParaRPr lang="tr-TR" dirty="0"/>
          </a:p>
        </p:txBody>
      </p:sp>
    </p:spTree>
    <p:extLst>
      <p:ext uri="{BB962C8B-B14F-4D97-AF65-F5344CB8AC3E}">
        <p14:creationId xmlns:p14="http://schemas.microsoft.com/office/powerpoint/2010/main" val="17520401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Lexical Entry </a:t>
            </a:r>
            <a:r>
              <a:rPr lang="tr-TR" dirty="0"/>
              <a:t>- Sözcüksel </a:t>
            </a:r>
            <a:r>
              <a:rPr lang="tr-TR" dirty="0" smtClean="0"/>
              <a:t>Kütük</a:t>
            </a:r>
            <a:endParaRPr lang="tr-TR" dirty="0"/>
          </a:p>
        </p:txBody>
      </p:sp>
      <p:sp>
        <p:nvSpPr>
          <p:cNvPr id="3" name="Content Placeholder 2"/>
          <p:cNvSpPr>
            <a:spLocks noGrp="1"/>
          </p:cNvSpPr>
          <p:nvPr>
            <p:ph idx="1"/>
          </p:nvPr>
        </p:nvSpPr>
        <p:spPr/>
        <p:txBody>
          <a:bodyPr>
            <a:normAutofit/>
          </a:bodyPr>
          <a:lstStyle/>
          <a:p>
            <a:pPr marL="0" indent="0">
              <a:buNone/>
            </a:pPr>
            <a:r>
              <a:rPr lang="tr-TR" sz="2400" dirty="0">
                <a:solidFill>
                  <a:srgbClr val="C00000"/>
                </a:solidFill>
              </a:rPr>
              <a:t>Biçim</a:t>
            </a:r>
            <a:r>
              <a:rPr lang="tr-TR" sz="2400" dirty="0"/>
              <a:t> ikiye ayrılır:</a:t>
            </a:r>
          </a:p>
          <a:p>
            <a:pPr marL="0" indent="0">
              <a:buNone/>
            </a:pPr>
            <a:r>
              <a:rPr lang="tr-TR" sz="2400" dirty="0" smtClean="0"/>
              <a:t>1)   Birimlerin </a:t>
            </a:r>
            <a:r>
              <a:rPr lang="tr-TR" sz="2400" dirty="0"/>
              <a:t>(item) </a:t>
            </a:r>
            <a:r>
              <a:rPr lang="tr-TR" sz="2400" dirty="0">
                <a:solidFill>
                  <a:srgbClr val="C00000"/>
                </a:solidFill>
              </a:rPr>
              <a:t>zihindeki gösterimleri </a:t>
            </a:r>
            <a:r>
              <a:rPr lang="tr-TR" sz="2400" dirty="0"/>
              <a:t>(mental representation) bu birimlerle karşılaşıldığı zaman tanınır. Sözlü uyaran geldiği zaman, bu uyaran ile </a:t>
            </a:r>
            <a:r>
              <a:rPr lang="tr-TR" sz="2400" dirty="0">
                <a:solidFill>
                  <a:srgbClr val="C00000"/>
                </a:solidFill>
              </a:rPr>
              <a:t>sesbilimsel gösterimi</a:t>
            </a:r>
            <a:r>
              <a:rPr lang="tr-TR" sz="2400" dirty="0"/>
              <a:t> (phonological representation) eşleştirilir. Aynı şekilde yazı dilinde sözcüklerle karşılaşıldığı zaman </a:t>
            </a:r>
            <a:r>
              <a:rPr lang="tr-TR" sz="2400" dirty="0">
                <a:solidFill>
                  <a:srgbClr val="C00000"/>
                </a:solidFill>
              </a:rPr>
              <a:t>yazımsal gösterim </a:t>
            </a:r>
            <a:r>
              <a:rPr lang="tr-TR" sz="2400" dirty="0"/>
              <a:t>(orthographic representation) ile eşleştirilir ve sözcük tanınır. Sesbilimsel gösterim ve yazımsal gösterim farklılıklara izin vermektedir. Sesletim ve yazım farklılıklarına rağmen </a:t>
            </a:r>
            <a:r>
              <a:rPr lang="tr-TR" sz="2400" dirty="0" smtClean="0"/>
              <a:t>anlamlandırmamızı </a:t>
            </a:r>
            <a:r>
              <a:rPr lang="tr-TR" sz="2400" dirty="0"/>
              <a:t>sağlar. </a:t>
            </a:r>
            <a:endParaRPr lang="tr-TR" dirty="0"/>
          </a:p>
        </p:txBody>
      </p:sp>
    </p:spTree>
    <p:extLst>
      <p:ext uri="{BB962C8B-B14F-4D97-AF65-F5344CB8AC3E}">
        <p14:creationId xmlns:p14="http://schemas.microsoft.com/office/powerpoint/2010/main" val="25666459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Lexical Entry </a:t>
            </a:r>
            <a:r>
              <a:rPr lang="tr-TR" dirty="0"/>
              <a:t>- Sözcüksel </a:t>
            </a:r>
            <a:r>
              <a:rPr lang="tr-TR" dirty="0" smtClean="0"/>
              <a:t>Kütük</a:t>
            </a:r>
            <a:endParaRPr lang="tr-TR" dirty="0"/>
          </a:p>
        </p:txBody>
      </p:sp>
      <p:sp>
        <p:nvSpPr>
          <p:cNvPr id="3" name="Content Placeholder 2"/>
          <p:cNvSpPr>
            <a:spLocks noGrp="1"/>
          </p:cNvSpPr>
          <p:nvPr>
            <p:ph idx="1"/>
          </p:nvPr>
        </p:nvSpPr>
        <p:spPr/>
        <p:txBody>
          <a:bodyPr>
            <a:normAutofit/>
          </a:bodyPr>
          <a:lstStyle/>
          <a:p>
            <a:pPr marL="0" lvl="0" indent="0">
              <a:buNone/>
            </a:pPr>
            <a:r>
              <a:rPr lang="tr-TR" sz="2400" dirty="0" smtClean="0"/>
              <a:t>2)   Birimlerin </a:t>
            </a:r>
            <a:r>
              <a:rPr lang="tr-TR" sz="2400" dirty="0"/>
              <a:t>biçimbilimsel </a:t>
            </a:r>
            <a:r>
              <a:rPr lang="tr-TR" sz="2400" dirty="0" smtClean="0"/>
              <a:t>bilgileri. </a:t>
            </a:r>
            <a:r>
              <a:rPr lang="tr-TR" sz="2400" dirty="0"/>
              <a:t>B</a:t>
            </a:r>
            <a:r>
              <a:rPr lang="tr-TR" sz="2400" dirty="0" smtClean="0"/>
              <a:t>içimde </a:t>
            </a:r>
            <a:r>
              <a:rPr lang="tr-TR" sz="2400" dirty="0" smtClean="0">
                <a:solidFill>
                  <a:srgbClr val="C00000"/>
                </a:solidFill>
              </a:rPr>
              <a:t>çekim </a:t>
            </a:r>
            <a:r>
              <a:rPr lang="tr-TR" sz="2400" dirty="0">
                <a:solidFill>
                  <a:srgbClr val="C00000"/>
                </a:solidFill>
              </a:rPr>
              <a:t>ekleri </a:t>
            </a:r>
            <a:r>
              <a:rPr lang="tr-TR" sz="2400" dirty="0"/>
              <a:t>(inflection) ve </a:t>
            </a:r>
            <a:r>
              <a:rPr lang="tr-TR" sz="2400" dirty="0">
                <a:solidFill>
                  <a:srgbClr val="C00000"/>
                </a:solidFill>
              </a:rPr>
              <a:t>yapım ekleri </a:t>
            </a:r>
            <a:r>
              <a:rPr lang="tr-TR" sz="2400" dirty="0"/>
              <a:t>(derivation) ile ilgili bilgiler </a:t>
            </a:r>
            <a:r>
              <a:rPr lang="tr-TR" sz="2400" dirty="0" smtClean="0"/>
              <a:t>bulunmaktadır. </a:t>
            </a:r>
            <a:r>
              <a:rPr lang="tr-TR" sz="2400" dirty="0"/>
              <a:t>Bulgular çekim eklerinin sözcüklerlerden ayrılabildiğini öne sürmektedir ancak yapım eklerinde konu tartışmaya açıktır. </a:t>
            </a:r>
          </a:p>
        </p:txBody>
      </p:sp>
    </p:spTree>
    <p:extLst>
      <p:ext uri="{BB962C8B-B14F-4D97-AF65-F5344CB8AC3E}">
        <p14:creationId xmlns:p14="http://schemas.microsoft.com/office/powerpoint/2010/main" val="26176082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Lexical Entry </a:t>
            </a:r>
            <a:r>
              <a:rPr lang="tr-TR" dirty="0"/>
              <a:t>- Sözcüksel Kütük</a:t>
            </a:r>
          </a:p>
        </p:txBody>
      </p:sp>
      <p:sp>
        <p:nvSpPr>
          <p:cNvPr id="3" name="Content Placeholder 2"/>
          <p:cNvSpPr>
            <a:spLocks noGrp="1"/>
          </p:cNvSpPr>
          <p:nvPr>
            <p:ph idx="1"/>
          </p:nvPr>
        </p:nvSpPr>
        <p:spPr/>
        <p:txBody>
          <a:bodyPr/>
          <a:lstStyle/>
          <a:p>
            <a:pPr marL="0" indent="0">
              <a:buNone/>
            </a:pPr>
            <a:r>
              <a:rPr lang="tr-TR" sz="2400" dirty="0">
                <a:solidFill>
                  <a:srgbClr val="C00000"/>
                </a:solidFill>
              </a:rPr>
              <a:t>Başsözcük</a:t>
            </a:r>
            <a:r>
              <a:rPr lang="tr-TR" sz="2400" dirty="0"/>
              <a:t> ikiye ayrılır:</a:t>
            </a:r>
          </a:p>
          <a:p>
            <a:pPr marL="0" lvl="0" indent="0">
              <a:buNone/>
            </a:pPr>
            <a:r>
              <a:rPr lang="tr-TR" sz="2400" dirty="0" smtClean="0"/>
              <a:t>1)   Birimlerde </a:t>
            </a:r>
            <a:r>
              <a:rPr lang="tr-TR" sz="2400" dirty="0"/>
              <a:t>sözdizimel yapılarla ilgili bilgiler bulunur. Sözcüksel kütükler ulamsal özellikler ile ilgili bilgileri, sözcüklerin tümce üretiminde kullanılması için barındırır. Ek olarak, sözcüklerle eşleşen sözdizimsel yapılara ait bilgileri de içerir. GIVE (VER) sözcüksel kütüğü  GIVE + AÖ (ad öbeği) + AÖ ya da GIVE + AÖ +  to + AÖ gibi üye yapısı ile ilgili bilgiler taşır. Eylem seçildiği zaman o eylemin sahip olduğu sözdizimsel bilgiler çerçevesinde tümceler üretilir. </a:t>
            </a:r>
            <a:r>
              <a:rPr lang="tr-TR" sz="2400" dirty="0" smtClean="0"/>
              <a:t>Başsözcük </a:t>
            </a:r>
            <a:r>
              <a:rPr lang="tr-TR" sz="2400" dirty="0"/>
              <a:t>s</a:t>
            </a:r>
            <a:r>
              <a:rPr lang="tr-TR" sz="2400" dirty="0" smtClean="0"/>
              <a:t>özcüklere </a:t>
            </a:r>
            <a:r>
              <a:rPr lang="tr-TR" sz="2400" dirty="0"/>
              <a:t>ait anlamsal ilişkileri kurmak için gerekli bilgileri içerir.</a:t>
            </a:r>
          </a:p>
          <a:p>
            <a:pPr marL="0" indent="0">
              <a:buNone/>
            </a:pPr>
            <a:endParaRPr lang="tr-TR" dirty="0"/>
          </a:p>
        </p:txBody>
      </p:sp>
    </p:spTree>
    <p:extLst>
      <p:ext uri="{BB962C8B-B14F-4D97-AF65-F5344CB8AC3E}">
        <p14:creationId xmlns:p14="http://schemas.microsoft.com/office/powerpoint/2010/main" val="25748030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Lexical </a:t>
            </a:r>
            <a:r>
              <a:rPr lang="tr-TR" dirty="0" smtClean="0"/>
              <a:t>Entry </a:t>
            </a:r>
            <a:r>
              <a:rPr lang="tr-TR" dirty="0"/>
              <a:t>- Sözcüksel Kütük</a:t>
            </a:r>
          </a:p>
        </p:txBody>
      </p:sp>
      <p:sp>
        <p:nvSpPr>
          <p:cNvPr id="3" name="Content Placeholder 2"/>
          <p:cNvSpPr>
            <a:spLocks noGrp="1"/>
          </p:cNvSpPr>
          <p:nvPr>
            <p:ph idx="1"/>
          </p:nvPr>
        </p:nvSpPr>
        <p:spPr/>
        <p:txBody>
          <a:bodyPr/>
          <a:lstStyle/>
          <a:p>
            <a:pPr marL="0" lvl="0" indent="0">
              <a:buNone/>
            </a:pPr>
            <a:r>
              <a:rPr lang="tr-TR" dirty="0" smtClean="0"/>
              <a:t>2)   Bir </a:t>
            </a:r>
            <a:r>
              <a:rPr lang="tr-TR" dirty="0"/>
              <a:t>sözcüğün sahip olduğu çeşitli anlamlar. Sözcüklerin saklanması ile ilgili iki önemli konu vardır. İlki, bir sözcüğün </a:t>
            </a:r>
            <a:r>
              <a:rPr lang="tr-TR" u="sng" dirty="0"/>
              <a:t>anlam alanındaki yeri/anlamı</a:t>
            </a:r>
            <a:r>
              <a:rPr lang="tr-TR" dirty="0"/>
              <a:t> aynı anlam alanında bulunan diğer sözcükler tarafından etkilenir. HAPPY sözcüğünün anlam sınırları (semantic boundries) PLEASED ve DELIGHTED sözcüklerinden etkilenerek belirlenmektedir. Aynı anlam alanlarında bulunan sözcük kütükleri arasında ilişkiler kurulmak zorundadır, bu sayede belli durumlarda en uygun olan sözcüğü tercih edebiliyoruz. İkincisi, bir anlamın kullanıldığı durumları kendi sınıflandırdığımız dünya içinde ilişkilendirmemiz.</a:t>
            </a:r>
          </a:p>
          <a:p>
            <a:endParaRPr lang="tr-TR" dirty="0"/>
          </a:p>
        </p:txBody>
      </p:sp>
    </p:spTree>
    <p:extLst>
      <p:ext uri="{BB962C8B-B14F-4D97-AF65-F5344CB8AC3E}">
        <p14:creationId xmlns:p14="http://schemas.microsoft.com/office/powerpoint/2010/main" val="1835767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Lexical Access </a:t>
            </a:r>
            <a:r>
              <a:rPr lang="tr-TR" dirty="0" smtClean="0"/>
              <a:t>- </a:t>
            </a:r>
            <a:r>
              <a:rPr lang="tr-TR" dirty="0"/>
              <a:t>Sözcük </a:t>
            </a:r>
            <a:r>
              <a:rPr lang="tr-TR" dirty="0" smtClean="0"/>
              <a:t>Erişimi</a:t>
            </a:r>
            <a:endParaRPr lang="tr-TR" dirty="0"/>
          </a:p>
        </p:txBody>
      </p:sp>
      <p:sp>
        <p:nvSpPr>
          <p:cNvPr id="3" name="Content Placeholder 2"/>
          <p:cNvSpPr>
            <a:spLocks noGrp="1"/>
          </p:cNvSpPr>
          <p:nvPr>
            <p:ph idx="1"/>
          </p:nvPr>
        </p:nvSpPr>
        <p:spPr/>
        <p:txBody>
          <a:bodyPr/>
          <a:lstStyle/>
          <a:p>
            <a:pPr marL="0" indent="0">
              <a:buNone/>
            </a:pPr>
            <a:r>
              <a:rPr lang="tr-TR" dirty="0"/>
              <a:t>Sözlüksel </a:t>
            </a:r>
            <a:r>
              <a:rPr lang="tr-TR" dirty="0" smtClean="0"/>
              <a:t>kütüklerin </a:t>
            </a:r>
            <a:r>
              <a:rPr lang="tr-TR" dirty="0"/>
              <a:t>sözlükçeye erişilerek </a:t>
            </a:r>
            <a:r>
              <a:rPr lang="tr-TR" dirty="0" smtClean="0"/>
              <a:t>çıkarılması. Sözcüksel </a:t>
            </a:r>
            <a:r>
              <a:rPr lang="tr-TR" dirty="0"/>
              <a:t>kütükler sözcüğün biçimi ve anlamı ile ilgili bilgileri de içinde bulundurur. Bu alanda sözcük erişimi ile ilgili önemli bulgulardan </a:t>
            </a:r>
            <a:r>
              <a:rPr lang="tr-TR" dirty="0" smtClean="0"/>
              <a:t>biri sözcüklerin </a:t>
            </a:r>
            <a:r>
              <a:rPr lang="tr-TR" dirty="0"/>
              <a:t>kullanım sıklığıdır. Sözcük erişimide, </a:t>
            </a:r>
            <a:r>
              <a:rPr lang="tr-TR" dirty="0" smtClean="0">
                <a:solidFill>
                  <a:srgbClr val="C00000"/>
                </a:solidFill>
              </a:rPr>
              <a:t>sıralı </a:t>
            </a:r>
            <a:r>
              <a:rPr lang="tr-TR" dirty="0">
                <a:solidFill>
                  <a:srgbClr val="C00000"/>
                </a:solidFill>
              </a:rPr>
              <a:t>modellerin </a:t>
            </a:r>
            <a:r>
              <a:rPr lang="tr-TR" dirty="0"/>
              <a:t>(serial models) varsayımına göre, okuduğumuz veya duyduğumuz sözcükleri eşleştirene kadar süren bir tarama gerçekleşiyor. </a:t>
            </a:r>
            <a:r>
              <a:rPr lang="tr-TR" dirty="0" smtClean="0"/>
              <a:t>Sıralı </a:t>
            </a:r>
            <a:r>
              <a:rPr lang="tr-TR" dirty="0"/>
              <a:t>modellerin bu </a:t>
            </a:r>
            <a:r>
              <a:rPr lang="tr-TR" dirty="0" smtClean="0"/>
              <a:t>nedenle </a:t>
            </a:r>
            <a:r>
              <a:rPr lang="tr-TR" dirty="0"/>
              <a:t>daha yavaş bir </a:t>
            </a:r>
            <a:r>
              <a:rPr lang="tr-TR" dirty="0" smtClean="0"/>
              <a:t>sözcük erişimi yapısı </a:t>
            </a:r>
            <a:r>
              <a:rPr lang="tr-TR" dirty="0"/>
              <a:t>ortaya koyuyor. Bu görüşün temel ortaya çıkış </a:t>
            </a:r>
            <a:r>
              <a:rPr lang="tr-TR" dirty="0" smtClean="0"/>
              <a:t>sebebi </a:t>
            </a:r>
            <a:r>
              <a:rPr lang="tr-TR" dirty="0"/>
              <a:t>ise insan beyninin ilk bilgisayarlar gibi çalıştığı varsayımıdır.</a:t>
            </a:r>
          </a:p>
        </p:txBody>
      </p:sp>
    </p:spTree>
    <p:extLst>
      <p:ext uri="{BB962C8B-B14F-4D97-AF65-F5344CB8AC3E}">
        <p14:creationId xmlns:p14="http://schemas.microsoft.com/office/powerpoint/2010/main" val="20637712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Lexical Access - Sözcük Erişimi</a:t>
            </a:r>
            <a:endParaRPr lang="tr-TR" dirty="0"/>
          </a:p>
        </p:txBody>
      </p:sp>
      <p:sp>
        <p:nvSpPr>
          <p:cNvPr id="3" name="Content Placeholder 2"/>
          <p:cNvSpPr>
            <a:spLocks noGrp="1"/>
          </p:cNvSpPr>
          <p:nvPr>
            <p:ph idx="1"/>
          </p:nvPr>
        </p:nvSpPr>
        <p:spPr/>
        <p:txBody>
          <a:bodyPr/>
          <a:lstStyle/>
          <a:p>
            <a:pPr marL="0" indent="0">
              <a:buNone/>
            </a:pPr>
            <a:r>
              <a:rPr lang="tr-TR" dirty="0"/>
              <a:t>İlk bilgisayarlar sadece </a:t>
            </a:r>
            <a:r>
              <a:rPr lang="tr-TR" dirty="0" smtClean="0"/>
              <a:t>sıralı </a:t>
            </a:r>
            <a:r>
              <a:rPr lang="tr-TR" dirty="0"/>
              <a:t>işlemler yapmak üzere sınırlandırılmıştır. Sözcük erişiminde alternatif bakış açısı ise sözcüklerin paralel biçimde erişildiğini iddia eder. Sözcük taraması yapılırken çok sayıda birbirine benzer sözcüklere erişilir, bu sözcükler seçilmek birbirleriyle yarış içerisindedir ve bu sözcüklere </a:t>
            </a:r>
            <a:r>
              <a:rPr lang="tr-TR" dirty="0" smtClean="0">
                <a:solidFill>
                  <a:srgbClr val="C00000"/>
                </a:solidFill>
              </a:rPr>
              <a:t>aday</a:t>
            </a:r>
            <a:r>
              <a:rPr lang="tr-TR" dirty="0" smtClean="0"/>
              <a:t> (canditate) </a:t>
            </a:r>
            <a:r>
              <a:rPr lang="tr-TR" dirty="0"/>
              <a:t>sözcükler de denir. Aday sözcüklerin birbirleriyle yarışmasına ise </a:t>
            </a:r>
            <a:r>
              <a:rPr lang="tr-TR" dirty="0">
                <a:solidFill>
                  <a:srgbClr val="C00000"/>
                </a:solidFill>
              </a:rPr>
              <a:t>aktivasyon</a:t>
            </a:r>
            <a:r>
              <a:rPr lang="tr-TR" dirty="0"/>
              <a:t> (activation) adı verilir. Harflerin ve seslerin belli sıralanışı bize olası eşleştirmelere erişim sağlar. </a:t>
            </a:r>
          </a:p>
          <a:p>
            <a:pPr marL="0" indent="0">
              <a:buNone/>
            </a:pPr>
            <a:endParaRPr lang="tr-TR" dirty="0"/>
          </a:p>
        </p:txBody>
      </p:sp>
    </p:spTree>
    <p:extLst>
      <p:ext uri="{BB962C8B-B14F-4D97-AF65-F5344CB8AC3E}">
        <p14:creationId xmlns:p14="http://schemas.microsoft.com/office/powerpoint/2010/main" val="21066868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Lexical Access - Sözcük Erişimi</a:t>
            </a:r>
            <a:endParaRPr lang="tr-TR" dirty="0"/>
          </a:p>
        </p:txBody>
      </p:sp>
      <p:sp>
        <p:nvSpPr>
          <p:cNvPr id="3" name="Content Placeholder 2"/>
          <p:cNvSpPr>
            <a:spLocks noGrp="1"/>
          </p:cNvSpPr>
          <p:nvPr>
            <p:ph idx="1"/>
          </p:nvPr>
        </p:nvSpPr>
        <p:spPr>
          <a:xfrm>
            <a:off x="838200" y="1825625"/>
            <a:ext cx="6635262" cy="4351338"/>
          </a:xfrm>
        </p:spPr>
        <p:txBody>
          <a:bodyPr/>
          <a:lstStyle/>
          <a:p>
            <a:pPr marL="0" indent="0">
              <a:buNone/>
            </a:pPr>
            <a:r>
              <a:rPr lang="tr-TR" dirty="0">
                <a:solidFill>
                  <a:srgbClr val="C00000"/>
                </a:solidFill>
              </a:rPr>
              <a:t>Otonom bakış açısı </a:t>
            </a:r>
            <a:r>
              <a:rPr lang="tr-TR" dirty="0"/>
              <a:t>(autonomous view) </a:t>
            </a:r>
            <a:r>
              <a:rPr lang="tr-TR" dirty="0" smtClean="0"/>
              <a:t>bilgiye </a:t>
            </a:r>
            <a:r>
              <a:rPr lang="tr-TR" dirty="0"/>
              <a:t>erişimin algısal </a:t>
            </a:r>
            <a:r>
              <a:rPr lang="tr-TR" dirty="0" smtClean="0"/>
              <a:t>ipuçları (perceptual cues) </a:t>
            </a:r>
            <a:r>
              <a:rPr lang="tr-TR" dirty="0"/>
              <a:t>ile erişildiğini varsayar. </a:t>
            </a:r>
            <a:r>
              <a:rPr lang="tr-TR" dirty="0" smtClean="0"/>
              <a:t>Uyaran geldiği zaman ilk </a:t>
            </a:r>
            <a:r>
              <a:rPr lang="tr-TR" dirty="0"/>
              <a:t>bilgiye erişim algısal ipuçuyla tetiklenir. Anlam bulanıklığı olup olmadığını, varsa anlam bulanıklığını ortadan kaldırmak için, söylemin bağlamsal özellikleri (ve diğer bilgileri) daha sonra erişime açık olur. </a:t>
            </a:r>
          </a:p>
          <a:p>
            <a:pPr marL="0" indent="0">
              <a:buNone/>
            </a:pPr>
            <a:endParaRPr lang="tr-TR" dirty="0"/>
          </a:p>
        </p:txBody>
      </p:sp>
      <p:pic>
        <p:nvPicPr>
          <p:cNvPr id="4" name="Picture 3"/>
          <p:cNvPicPr>
            <a:picLocks noChangeAspect="1"/>
          </p:cNvPicPr>
          <p:nvPr/>
        </p:nvPicPr>
        <p:blipFill>
          <a:blip r:embed="rId2" cstate="print"/>
          <a:stretch>
            <a:fillRect/>
          </a:stretch>
        </p:blipFill>
        <p:spPr>
          <a:xfrm>
            <a:off x="7798044" y="1825625"/>
            <a:ext cx="2603256" cy="3280103"/>
          </a:xfrm>
          <a:prstGeom prst="rect">
            <a:avLst/>
          </a:prstGeom>
        </p:spPr>
      </p:pic>
    </p:spTree>
    <p:extLst>
      <p:ext uri="{BB962C8B-B14F-4D97-AF65-F5344CB8AC3E}">
        <p14:creationId xmlns:p14="http://schemas.microsoft.com/office/powerpoint/2010/main" val="30761290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1022</Words>
  <Application>Microsoft Office PowerPoint</Application>
  <PresentationFormat>Geniş ekran</PresentationFormat>
  <Paragraphs>37</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Calibri Light</vt:lpstr>
      <vt:lpstr>Office Teması</vt:lpstr>
      <vt:lpstr>14. ders</vt:lpstr>
      <vt:lpstr>Lexical Entry - Sözcüksel Kütük</vt:lpstr>
      <vt:lpstr>Lexical Entry - Sözcüksel Kütük</vt:lpstr>
      <vt:lpstr>Lexical Entry - Sözcüksel Kütük</vt:lpstr>
      <vt:lpstr>Lexical Entry - Sözcüksel Kütük</vt:lpstr>
      <vt:lpstr>Lexical Entry - Sözcüksel Kütük</vt:lpstr>
      <vt:lpstr>Lexical Access - Sözcük Erişimi</vt:lpstr>
      <vt:lpstr>Lexical Access - Sözcük Erişimi</vt:lpstr>
      <vt:lpstr>Lexical Access - Sözcük Erişimi</vt:lpstr>
      <vt:lpstr>Lexical Access - Sözcük Erişimi</vt:lpstr>
      <vt:lpstr>Lexical Access - Sözcük Erişimi</vt:lpstr>
      <vt:lpstr>Lexical Effect - Sözcüksel Etki</vt:lpstr>
      <vt:lpstr>Lexical Effect - Sözcüksel Etki</vt:lpstr>
      <vt:lpstr>Lexical Effect - Sözcüksel Etki</vt:lpstr>
      <vt:lpstr>Lexical Effect - Sözcüksel Etki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 ders</dc:title>
  <dc:creator>SEDA</dc:creator>
  <cp:lastModifiedBy>SEDA</cp:lastModifiedBy>
  <cp:revision>1</cp:revision>
  <dcterms:created xsi:type="dcterms:W3CDTF">2020-03-18T08:45:56Z</dcterms:created>
  <dcterms:modified xsi:type="dcterms:W3CDTF">2020-03-18T08:46:01Z</dcterms:modified>
</cp:coreProperties>
</file>