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371600" y="6012656"/>
            <a:ext cx="5791200" cy="365125"/>
          </a:xfrm>
        </p:spPr>
        <p:txBody>
          <a:bodyPr tIns="0" bIns="0" anchor="t"/>
          <a:lstStyle>
            <a:lvl1pPr algn="r">
              <a:defRPr sz="1000"/>
            </a:lvl1pPr>
          </a:lstStyle>
          <a:p>
            <a:fld id="{D9F75050-0E15-4C5B-92B0-66D068882F1F}" type="datetimeFigureOut">
              <a:rPr lang="tr-TR" smtClean="0"/>
              <a:pPr/>
              <a:t>01.04.2020</a:t>
            </a:fld>
            <a:endParaRPr lang="tr-TR"/>
          </a:p>
        </p:txBody>
      </p:sp>
      <p:sp>
        <p:nvSpPr>
          <p:cNvPr id="17" name="16 Altbilgi Yer Tutucusu"/>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28 Slayt Numarası Yer Tutucusu"/>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01.04.2020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01.04.2020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791456" y="6480048"/>
            <a:ext cx="2133600" cy="301752"/>
          </a:xfrm>
        </p:spPr>
        <p:txBody>
          <a:bodyPr/>
          <a:lstStyle/>
          <a:p>
            <a:fld id="{D9F75050-0E15-4C5B-92B0-66D068882F1F}" type="datetimeFigureOut">
              <a:rPr lang="tr-TR" smtClean="0"/>
              <a:pPr/>
              <a:t>01.04.2020</a:t>
            </a:fld>
            <a:endParaRPr lang="tr-TR"/>
          </a:p>
        </p:txBody>
      </p:sp>
      <p:sp>
        <p:nvSpPr>
          <p:cNvPr id="5" name="4 Altbilgi Yer Tutucusu"/>
          <p:cNvSpPr>
            <a:spLocks noGrp="1"/>
          </p:cNvSpPr>
          <p:nvPr>
            <p:ph type="ftr" sz="quarter" idx="11"/>
          </p:nvPr>
        </p:nvSpPr>
        <p:spPr>
          <a:xfrm>
            <a:off x="457200" y="6480969"/>
            <a:ext cx="4260056" cy="300831"/>
          </a:xfrm>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6955632" y="6477000"/>
            <a:ext cx="2133600" cy="304800"/>
          </a:xfrm>
        </p:spPr>
        <p:txBody>
          <a:bodyPr/>
          <a:lstStyle/>
          <a:p>
            <a:fld id="{D9F75050-0E15-4C5B-92B0-66D068882F1F}" type="datetimeFigureOut">
              <a:rPr lang="tr-TR" smtClean="0"/>
              <a:pPr/>
              <a:t>01.04.2020</a:t>
            </a:fld>
            <a:endParaRPr lang="tr-TR"/>
          </a:p>
        </p:txBody>
      </p:sp>
      <p:sp>
        <p:nvSpPr>
          <p:cNvPr id="5" name="4 Altbilgi Yer Tutucusu"/>
          <p:cNvSpPr>
            <a:spLocks noGrp="1"/>
          </p:cNvSpPr>
          <p:nvPr>
            <p:ph type="ftr" sz="quarter" idx="11"/>
          </p:nvPr>
        </p:nvSpPr>
        <p:spPr>
          <a:xfrm>
            <a:off x="2619376" y="6480969"/>
            <a:ext cx="4260056" cy="300831"/>
          </a:xfrm>
        </p:spPr>
        <p:txBody>
          <a:bodyPr/>
          <a:lstStyle/>
          <a:p>
            <a:endParaRPr lang="tr-TR"/>
          </a:p>
        </p:txBody>
      </p:sp>
      <p:sp>
        <p:nvSpPr>
          <p:cNvPr id="6" name="5 Slayt Numarası Yer Tutucusu"/>
          <p:cNvSpPr>
            <a:spLocks noGrp="1"/>
          </p:cNvSpPr>
          <p:nvPr>
            <p:ph type="sldNum" sz="quarter" idx="12"/>
          </p:nvPr>
        </p:nvSpPr>
        <p:spPr>
          <a:xfrm>
            <a:off x="8451056" y="809624"/>
            <a:ext cx="502920" cy="300831"/>
          </a:xfrm>
        </p:spPr>
        <p:txBody>
          <a:bodyPr/>
          <a:lstStyle/>
          <a:p>
            <a:fld id="{B1DEFA8C-F947-479F-BE07-76B6B3F80BF1}" type="slidenum">
              <a:rPr lang="tr-TR" smtClean="0"/>
              <a:pPr/>
              <a:t>‹#›</a:t>
            </a:fld>
            <a:endParaRPr lang="tr-TR"/>
          </a:p>
        </p:txBody>
      </p:sp>
      <p:cxnSp>
        <p:nvCxnSpPr>
          <p:cNvPr id="11" name="10 Düz Bağlayıcı"/>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4791456" y="6480969"/>
            <a:ext cx="2133600" cy="301752"/>
          </a:xfrm>
        </p:spPr>
        <p:txBody>
          <a:bodyPr/>
          <a:lstStyle/>
          <a:p>
            <a:fld id="{D9F75050-0E15-4C5B-92B0-66D068882F1F}" type="datetimeFigureOut">
              <a:rPr lang="tr-TR" smtClean="0"/>
              <a:pPr/>
              <a:t>01.04.2020</a:t>
            </a:fld>
            <a:endParaRPr lang="tr-TR"/>
          </a:p>
        </p:txBody>
      </p:sp>
      <p:sp>
        <p:nvSpPr>
          <p:cNvPr id="6" name="5 Altbilgi Yer Tutucusu"/>
          <p:cNvSpPr>
            <a:spLocks noGrp="1"/>
          </p:cNvSpPr>
          <p:nvPr>
            <p:ph type="ftr" sz="quarter" idx="11"/>
          </p:nvPr>
        </p:nvSpPr>
        <p:spPr>
          <a:xfrm>
            <a:off x="457200" y="6480969"/>
            <a:ext cx="4260056" cy="301752"/>
          </a:xfrm>
        </p:spPr>
        <p:txBody>
          <a:bodyPr/>
          <a:lstStyle/>
          <a:p>
            <a:endParaRPr lang="tr-TR"/>
          </a:p>
        </p:txBody>
      </p:sp>
      <p:sp>
        <p:nvSpPr>
          <p:cNvPr id="7" name="6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4791456" y="6480969"/>
            <a:ext cx="2130552" cy="301752"/>
          </a:xfrm>
        </p:spPr>
        <p:txBody>
          <a:bodyPr/>
          <a:lstStyle/>
          <a:p>
            <a:fld id="{D9F75050-0E15-4C5B-92B0-66D068882F1F}" type="datetimeFigureOut">
              <a:rPr lang="tr-TR" smtClean="0"/>
              <a:pPr/>
              <a:t>01.04.2020</a:t>
            </a:fld>
            <a:endParaRPr lang="tr-TR"/>
          </a:p>
        </p:txBody>
      </p:sp>
      <p:sp>
        <p:nvSpPr>
          <p:cNvPr id="8" name="7 Altbilgi Yer Tutucusu"/>
          <p:cNvSpPr>
            <a:spLocks noGrp="1"/>
          </p:cNvSpPr>
          <p:nvPr>
            <p:ph type="ftr" sz="quarter" idx="11"/>
          </p:nvPr>
        </p:nvSpPr>
        <p:spPr>
          <a:xfrm>
            <a:off x="457200" y="6480969"/>
            <a:ext cx="4261104" cy="301752"/>
          </a:xfrm>
        </p:spPr>
        <p:txBody>
          <a:bodyPr/>
          <a:lstStyle/>
          <a:p>
            <a:endParaRPr lang="tr-TR"/>
          </a:p>
        </p:txBody>
      </p:sp>
      <p:sp>
        <p:nvSpPr>
          <p:cNvPr id="9" name="8 Slayt Numarası Yer Tutucusu"/>
          <p:cNvSpPr>
            <a:spLocks noGrp="1"/>
          </p:cNvSpPr>
          <p:nvPr>
            <p:ph type="sldNum" sz="quarter" idx="12"/>
          </p:nvPr>
        </p:nvSpPr>
        <p:spPr>
          <a:xfrm>
            <a:off x="7589520" y="6483096"/>
            <a:ext cx="502920" cy="301752"/>
          </a:xfrm>
        </p:spPr>
        <p:txBody>
          <a:bodyPr/>
          <a:lstStyle>
            <a:lvl1pPr algn="ctr">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01.04.2020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4791456" y="6480969"/>
            <a:ext cx="2133600" cy="301752"/>
          </a:xfrm>
        </p:spPr>
        <p:txBody>
          <a:bodyPr/>
          <a:lstStyle/>
          <a:p>
            <a:fld id="{D9F75050-0E15-4C5B-92B0-66D068882F1F}" type="datetimeFigureOut">
              <a:rPr lang="tr-TR" smtClean="0"/>
              <a:pPr/>
              <a:t>01.04.2020</a:t>
            </a:fld>
            <a:endParaRPr lang="tr-TR"/>
          </a:p>
        </p:txBody>
      </p:sp>
      <p:sp>
        <p:nvSpPr>
          <p:cNvPr id="3" name="2 Altbilgi Yer Tutucusu"/>
          <p:cNvSpPr>
            <a:spLocks noGrp="1"/>
          </p:cNvSpPr>
          <p:nvPr>
            <p:ph type="ftr" sz="quarter" idx="11"/>
          </p:nvPr>
        </p:nvSpPr>
        <p:spPr>
          <a:xfrm>
            <a:off x="457200" y="6481890"/>
            <a:ext cx="4260056" cy="300831"/>
          </a:xfrm>
        </p:spPr>
        <p:txBody>
          <a:bodyPr/>
          <a:lstStyle/>
          <a:p>
            <a:endParaRPr lang="tr-TR"/>
          </a:p>
        </p:txBody>
      </p:sp>
      <p:sp>
        <p:nvSpPr>
          <p:cNvPr id="4" name="3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278976" y="6556248"/>
            <a:ext cx="2133600" cy="301752"/>
          </a:xfrm>
        </p:spPr>
        <p:txBody>
          <a:bodyPr/>
          <a:lstStyle>
            <a:lvl1pPr>
              <a:defRPr sz="900"/>
            </a:lvl1pPr>
          </a:lstStyle>
          <a:p>
            <a:fld id="{D9F75050-0E15-4C5B-92B0-66D068882F1F}" type="datetimeFigureOut">
              <a:rPr lang="tr-TR" smtClean="0"/>
              <a:pPr/>
              <a:t>01.04.2020</a:t>
            </a:fld>
            <a:endParaRPr lang="tr-TR"/>
          </a:p>
        </p:txBody>
      </p:sp>
      <p:sp>
        <p:nvSpPr>
          <p:cNvPr id="6" name="5 Altbilgi Yer Tutucusu"/>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410576" y="6556248"/>
            <a:ext cx="502920" cy="301752"/>
          </a:xfrm>
        </p:spPr>
        <p:txBody>
          <a:bodyPr/>
          <a:lstStyle>
            <a:lvl1pP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108192" y="6556248"/>
            <a:ext cx="2103120" cy="301752"/>
          </a:xfrm>
        </p:spPr>
        <p:txBody>
          <a:bodyPr/>
          <a:lstStyle>
            <a:lvl1pPr>
              <a:defRPr sz="900"/>
            </a:lvl1pPr>
          </a:lstStyle>
          <a:p>
            <a:fld id="{D9F75050-0E15-4C5B-92B0-66D068882F1F}" type="datetimeFigureOut">
              <a:rPr lang="tr-TR" smtClean="0"/>
              <a:pPr/>
              <a:t>01.04.2020</a:t>
            </a:fld>
            <a:endParaRPr lang="tr-TR"/>
          </a:p>
        </p:txBody>
      </p:sp>
      <p:sp>
        <p:nvSpPr>
          <p:cNvPr id="6" name="5 Altbilgi Yer Tutucusu"/>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217192" y="6556248"/>
            <a:ext cx="365760" cy="301752"/>
          </a:xfrm>
        </p:spPr>
        <p:txBody>
          <a:bodyPr/>
          <a:lstStyle>
            <a:lvl1pPr algn="ct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D9F75050-0E15-4C5B-92B0-66D068882F1F}" type="datetimeFigureOut">
              <a:rPr lang="tr-TR" smtClean="0"/>
              <a:pPr/>
              <a:t>01.04.2020</a:t>
            </a:fld>
            <a:endParaRPr lang="tr-TR"/>
          </a:p>
        </p:txBody>
      </p:sp>
      <p:sp>
        <p:nvSpPr>
          <p:cNvPr id="3" name="2 Altbilgi Yer Tutucusu"/>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22 Slayt Numarası Yer Tutucusu"/>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1DEFA8C-F947-479F-BE07-76B6B3F80BF1}"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tavsiyeediyorum.com/makale_11338.htm" TargetMode="External"/><Relationship Id="rId2" Type="http://schemas.openxmlformats.org/officeDocument/2006/relationships/hyperlink" Target="http://www.turkgeriatri.org/halksagligi?id=12" TargetMode="External"/><Relationship Id="rId1" Type="http://schemas.openxmlformats.org/officeDocument/2006/relationships/slideLayout" Target="../slideLayouts/slideLayout2.xml"/><Relationship Id="rId4" Type="http://schemas.openxmlformats.org/officeDocument/2006/relationships/hyperlink" Target="https://www.anadolusaglik.org/blog/saglikli-yaslanmanin-yollari"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67544" y="260648"/>
            <a:ext cx="8352928" cy="1872208"/>
          </a:xfrm>
        </p:spPr>
        <p:txBody>
          <a:bodyPr>
            <a:normAutofit/>
          </a:bodyPr>
          <a:lstStyle/>
          <a:p>
            <a:r>
              <a:rPr lang="tr-TR" dirty="0" smtClean="0"/>
              <a:t>GERİATRİ’DE  ÖĞRENCİ  UYGULAMALARI</a:t>
            </a:r>
            <a:endParaRPr lang="tr-TR" dirty="0"/>
          </a:p>
        </p:txBody>
      </p:sp>
      <p:sp>
        <p:nvSpPr>
          <p:cNvPr id="5" name="4 Dikdörtgen"/>
          <p:cNvSpPr/>
          <p:nvPr/>
        </p:nvSpPr>
        <p:spPr>
          <a:xfrm>
            <a:off x="179512" y="2204864"/>
            <a:ext cx="6408712" cy="923330"/>
          </a:xfrm>
          <a:prstGeom prst="rect">
            <a:avLst/>
          </a:prstGeom>
          <a:noFill/>
        </p:spPr>
        <p:txBody>
          <a:bodyPr wrap="square">
            <a:spAutoFit/>
          </a:bodyPr>
          <a:lstStyle/>
          <a:p>
            <a:pPr lvl="0" algn="ctr"/>
            <a:r>
              <a:rPr lang="tr-TR" sz="5400" b="1" cap="all" dirty="0" err="1" smtClean="0">
                <a:ln w="9000" cmpd="sng">
                  <a:solidFill>
                    <a:srgbClr val="00ADDC">
                      <a:shade val="50000"/>
                      <a:satMod val="120000"/>
                    </a:srgbClr>
                  </a:solidFill>
                  <a:prstDash val="solid"/>
                </a:ln>
                <a:solidFill>
                  <a:schemeClr val="accent2">
                    <a:lumMod val="20000"/>
                    <a:lumOff val="80000"/>
                  </a:schemeClr>
                </a:solidFill>
                <a:effectLst>
                  <a:reflection blurRad="12700" stA="28000" endPos="45000" dist="1000" dir="5400000" sy="-100000" algn="bl" rotWithShape="0"/>
                </a:effectLst>
              </a:rPr>
              <a:t>Aktİf</a:t>
            </a:r>
            <a:r>
              <a:rPr lang="tr-TR" sz="5400" b="1" cap="all" dirty="0" smtClean="0">
                <a:ln w="9000" cmpd="sng">
                  <a:solidFill>
                    <a:srgbClr val="00ADDC">
                      <a:shade val="50000"/>
                      <a:satMod val="120000"/>
                    </a:srgbClr>
                  </a:solidFill>
                  <a:prstDash val="solid"/>
                </a:ln>
                <a:gradFill>
                  <a:gsLst>
                    <a:gs pos="0">
                      <a:srgbClr val="00ADDC">
                        <a:shade val="20000"/>
                        <a:satMod val="245000"/>
                      </a:srgbClr>
                    </a:gs>
                    <a:gs pos="43000">
                      <a:srgbClr val="00ADDC">
                        <a:satMod val="255000"/>
                      </a:srgbClr>
                    </a:gs>
                    <a:gs pos="48000">
                      <a:srgbClr val="00ADDC">
                        <a:shade val="85000"/>
                        <a:satMod val="255000"/>
                      </a:srgbClr>
                    </a:gs>
                    <a:gs pos="100000">
                      <a:srgbClr val="00ADDC">
                        <a:shade val="20000"/>
                        <a:satMod val="245000"/>
                      </a:srgbClr>
                    </a:gs>
                  </a:gsLst>
                  <a:lin ang="5400000"/>
                </a:gradFill>
                <a:effectLst>
                  <a:reflection blurRad="12700" stA="28000" endPos="45000" dist="1000" dir="5400000" sy="-100000" algn="bl" rotWithShape="0"/>
                </a:effectLst>
              </a:rPr>
              <a:t> </a:t>
            </a:r>
            <a:r>
              <a:rPr lang="tr-TR" sz="5400" b="1" cap="all" dirty="0" smtClean="0">
                <a:ln w="9000" cmpd="sng">
                  <a:solidFill>
                    <a:srgbClr val="00ADDC">
                      <a:shade val="50000"/>
                      <a:satMod val="120000"/>
                    </a:srgbClr>
                  </a:solidFill>
                  <a:prstDash val="solid"/>
                </a:ln>
                <a:solidFill>
                  <a:schemeClr val="accent2">
                    <a:lumMod val="20000"/>
                    <a:lumOff val="80000"/>
                  </a:schemeClr>
                </a:solidFill>
                <a:effectLst>
                  <a:reflection blurRad="12700" stA="28000" endPos="45000" dist="1000" dir="5400000" sy="-100000" algn="bl" rotWithShape="0"/>
                </a:effectLst>
              </a:rPr>
              <a:t>yaşlanma</a:t>
            </a:r>
            <a:endParaRPr lang="tr-TR" sz="5400" b="1" cap="all" dirty="0">
              <a:ln w="9000" cmpd="sng">
                <a:solidFill>
                  <a:srgbClr val="00ADDC">
                    <a:shade val="50000"/>
                    <a:satMod val="120000"/>
                  </a:srgbClr>
                </a:solidFill>
                <a:prstDash val="solid"/>
              </a:ln>
              <a:solidFill>
                <a:schemeClr val="accent2">
                  <a:lumMod val="20000"/>
                  <a:lumOff val="80000"/>
                </a:schemeClr>
              </a:solidFill>
              <a:effectLst>
                <a:reflection blurRad="12700" stA="28000" endPos="45000" dist="1000" dir="5400000" sy="-100000" algn="bl" rotWithShape="0"/>
              </a:effectLst>
            </a:endParaRPr>
          </a:p>
        </p:txBody>
      </p:sp>
      <p:sp>
        <p:nvSpPr>
          <p:cNvPr id="7" name="6 Dikdörtgen"/>
          <p:cNvSpPr/>
          <p:nvPr/>
        </p:nvSpPr>
        <p:spPr>
          <a:xfrm>
            <a:off x="-756592" y="3356992"/>
            <a:ext cx="9505056" cy="923330"/>
          </a:xfrm>
          <a:prstGeom prst="rect">
            <a:avLst/>
          </a:prstGeom>
          <a:noFill/>
        </p:spPr>
        <p:txBody>
          <a:bodyPr wrap="square" lIns="91440" tIns="45720" rIns="91440" bIns="45720">
            <a:spAutoFit/>
          </a:bodyPr>
          <a:lstStyle/>
          <a:p>
            <a:pPr algn="ctr"/>
            <a:r>
              <a:rPr lang="tr-TR" sz="5400" b="1" cap="all" dirty="0" err="1" smtClean="0">
                <a:ln w="9000" cmpd="sng">
                  <a:solidFill>
                    <a:schemeClr val="accent4">
                      <a:shade val="50000"/>
                      <a:satMod val="120000"/>
                    </a:schemeClr>
                  </a:solidFill>
                  <a:prstDash val="solid"/>
                </a:ln>
                <a:solidFill>
                  <a:schemeClr val="accent2">
                    <a:lumMod val="20000"/>
                    <a:lumOff val="80000"/>
                  </a:schemeClr>
                </a:solidFill>
                <a:effectLst>
                  <a:reflection blurRad="12700" stA="28000" endPos="45000" dist="1000" dir="5400000" sy="-100000" algn="bl" rotWithShape="0"/>
                </a:effectLst>
              </a:rPr>
              <a:t>SağlIklI</a:t>
            </a:r>
            <a:r>
              <a:rPr lang="tr-TR"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tr-TR" sz="5400" b="1" cap="all" dirty="0" smtClean="0">
                <a:ln w="9000" cmpd="sng">
                  <a:solidFill>
                    <a:schemeClr val="accent4">
                      <a:shade val="50000"/>
                      <a:satMod val="120000"/>
                    </a:schemeClr>
                  </a:solidFill>
                  <a:prstDash val="solid"/>
                </a:ln>
                <a:solidFill>
                  <a:schemeClr val="accent2">
                    <a:lumMod val="20000"/>
                    <a:lumOff val="80000"/>
                  </a:schemeClr>
                </a:solidFill>
                <a:effectLst>
                  <a:reflection blurRad="12700" stA="28000" endPos="45000" dist="1000" dir="5400000" sy="-100000" algn="bl" rotWithShape="0"/>
                </a:effectLst>
              </a:rPr>
              <a:t>yaşlanma</a:t>
            </a:r>
            <a:endParaRPr lang="tr-TR" sz="5400" b="1" cap="all" spc="0" dirty="0">
              <a:ln w="9000" cmpd="sng">
                <a:solidFill>
                  <a:schemeClr val="accent4">
                    <a:shade val="50000"/>
                    <a:satMod val="120000"/>
                  </a:schemeClr>
                </a:solidFill>
                <a:prstDash val="solid"/>
              </a:ln>
              <a:solidFill>
                <a:schemeClr val="accent2">
                  <a:lumMod val="20000"/>
                  <a:lumOff val="80000"/>
                </a:schemeClr>
              </a:solidFill>
              <a:effectLst>
                <a:reflection blurRad="12700" stA="28000" endPos="45000" dist="1000" dir="5400000" sy="-100000" algn="bl" rotWithShape="0"/>
              </a:effectLst>
            </a:endParaRPr>
          </a:p>
        </p:txBody>
      </p:sp>
      <p:sp>
        <p:nvSpPr>
          <p:cNvPr id="4" name="Alt Başlık 3"/>
          <p:cNvSpPr>
            <a:spLocks noGrp="1"/>
          </p:cNvSpPr>
          <p:nvPr>
            <p:ph type="subTitle" idx="1"/>
          </p:nvPr>
        </p:nvSpPr>
        <p:spPr/>
        <p:txBody>
          <a:bodyPr/>
          <a:lstStyle/>
          <a:p>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endParaRPr lang="tr-TR" dirty="0"/>
          </a:p>
        </p:txBody>
      </p:sp>
      <p:sp>
        <p:nvSpPr>
          <p:cNvPr id="4" name="3 İçerik Yer Tutucusu"/>
          <p:cNvSpPr>
            <a:spLocks noGrp="1"/>
          </p:cNvSpPr>
          <p:nvPr>
            <p:ph sz="half" idx="1"/>
          </p:nvPr>
        </p:nvSpPr>
        <p:spPr>
          <a:xfrm>
            <a:off x="251520" y="548680"/>
            <a:ext cx="4038600" cy="6309320"/>
          </a:xfrm>
        </p:spPr>
        <p:txBody>
          <a:bodyPr>
            <a:normAutofit fontScale="70000" lnSpcReduction="20000"/>
          </a:bodyPr>
          <a:lstStyle/>
          <a:p>
            <a:pPr>
              <a:buFont typeface="Wingdings" pitchFamily="2" charset="2"/>
              <a:buChar char="v"/>
            </a:pPr>
            <a:r>
              <a:rPr lang="tr-TR" dirty="0" smtClean="0"/>
              <a:t>"Aktif Yaşlanma" programı içinde öncelenen konular yaşamın ileri dönemlerinde de beklenmeyen ve erken ölümlerin önlenmesi, kronik hastalıkları olan bireylerin hastalıklarına bağlı engellilik durumu yaşamamaları, bireylerin ileri yaşlarında da yaşamdan zevk alabilmeleri, yaşlı bireylerin toplumun sosyal, politik, ekonomik aktivitelerine katılabilmeleri, sağlık harcamalarının daha az maliyetli olması ve bu giderler için devletin sorumluluğunun sağlanmasıdır.Kişilerin bireysel olarak mutlu bireyler olabilmeleri için sağlıklı olmaları çok önemlidir. Sağlık, fiziksel açıdan olduğu kadar sosyal ve ruhsal açıdan da iyi hissetme hali olarak tanımlanmaktadır. Bu hedefe ulaşabilmek için ise aşağıdaki temel yaklaşımlar çok önemlidir:</a:t>
            </a:r>
            <a:endParaRPr lang="tr-TR" dirty="0"/>
          </a:p>
        </p:txBody>
      </p:sp>
      <p:sp>
        <p:nvSpPr>
          <p:cNvPr id="2" name="İçerik Yer Tutucusu 1"/>
          <p:cNvSpPr>
            <a:spLocks noGrp="1"/>
          </p:cNvSpPr>
          <p:nvPr>
            <p:ph sz="half" idx="2"/>
          </p:nvPr>
        </p:nvSpPr>
        <p:spPr/>
        <p:txBody>
          <a:bodyPr/>
          <a:lstStyle/>
          <a:p>
            <a:endParaRPr lang="tr-T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Aktif Yaşlanma İçin Önlemler Neler ? </a:t>
            </a:r>
            <a:endParaRPr lang="tr-TR" dirty="0"/>
          </a:p>
        </p:txBody>
      </p:sp>
      <p:sp>
        <p:nvSpPr>
          <p:cNvPr id="3" name="2 İçerik Yer Tutucusu"/>
          <p:cNvSpPr>
            <a:spLocks noGrp="1"/>
          </p:cNvSpPr>
          <p:nvPr>
            <p:ph idx="1"/>
          </p:nvPr>
        </p:nvSpPr>
        <p:spPr>
          <a:xfrm>
            <a:off x="457200" y="1844824"/>
            <a:ext cx="8229600" cy="4824536"/>
          </a:xfrm>
        </p:spPr>
        <p:txBody>
          <a:bodyPr>
            <a:normAutofit fontScale="55000" lnSpcReduction="20000"/>
          </a:bodyPr>
          <a:lstStyle/>
          <a:p>
            <a:pPr>
              <a:buNone/>
            </a:pPr>
            <a:r>
              <a:rPr lang="tr-TR" b="1" dirty="0" smtClean="0"/>
              <a:t>1. Yeterli ve dengeli beslenme</a:t>
            </a:r>
            <a:endParaRPr lang="tr-TR" dirty="0" smtClean="0"/>
          </a:p>
          <a:p>
            <a:r>
              <a:rPr lang="tr-TR" dirty="0" smtClean="0"/>
              <a:t>Bir gün boyunca en az üç öğün yemek yenmeli, öğün atlanmamalıdır. Üç ana, üç de ara öğün yenilmesi önerilmektedir.</a:t>
            </a:r>
          </a:p>
          <a:p>
            <a:r>
              <a:rPr lang="tr-TR" dirty="0" smtClean="0"/>
              <a:t>Her öğünde dört ana besin grubu olan süt ve süt ürünleri, et- yumurta ve kuru baklagiller, sebze ve meyve, ekmek ve tahıl grubu besinler bir denge içinde tüketilmelidir.</a:t>
            </a:r>
          </a:p>
          <a:p>
            <a:r>
              <a:rPr lang="tr-TR" dirty="0" smtClean="0"/>
              <a:t>Gıdaları doğru saklamak önemlidir. Aksi takdirde gıda zehirlenmeleri meydana gelebilir.</a:t>
            </a:r>
          </a:p>
          <a:p>
            <a:r>
              <a:rPr lang="tr-TR" dirty="0" smtClean="0"/>
              <a:t>Taze sebze ve meyve tüketimi çok önemlidir. Dışarıdan alınacak vitamin ve mineral takviyeleri (vitamin hapları, vb) vücut için zararlı olabileceğinden mutlaka bir doktora danışılarak kullanılması önerilmektedir.</a:t>
            </a:r>
          </a:p>
          <a:p>
            <a:r>
              <a:rPr lang="tr-TR" dirty="0" smtClean="0"/>
              <a:t>Doymuş yağ içeren maddelerden uzak durmak gerekir. Margarinler, kuyruk yağı ve tereyağı doymuş yağları fazla miktarlarda içermektedir. Yaşlı bireylerde günlük alınan enerjinin en fazla %30'u yağlardan sağlanmalıdır.</a:t>
            </a:r>
          </a:p>
          <a:p>
            <a:r>
              <a:rPr lang="tr-TR" dirty="0" smtClean="0"/>
              <a:t>Su tüketiminin yeterli olmasına özen göstermek gerekir. Bol su ve sıvı tüketimi sağlık için çok önemlidir. Yaşlı bireyin günde iki litre sıvı tüketmesi önerilmektedir. Bu gereksinim için günde 8-10 bardak sıvı tüketilmesi önerilir.</a:t>
            </a:r>
          </a:p>
          <a:p>
            <a:r>
              <a:rPr lang="tr-TR" dirty="0" smtClean="0"/>
              <a:t>Posalı yiyeceklerin tüketilmesi de sağlık açısından önerilmektedir.</a:t>
            </a:r>
          </a:p>
          <a:p>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548680"/>
            <a:ext cx="8229600" cy="5904656"/>
          </a:xfrm>
        </p:spPr>
        <p:txBody>
          <a:bodyPr>
            <a:normAutofit/>
          </a:bodyPr>
          <a:lstStyle/>
          <a:p>
            <a:pPr>
              <a:buNone/>
            </a:pPr>
            <a:r>
              <a:rPr lang="tr-TR" b="1" dirty="0" smtClean="0"/>
              <a:t>2. Fiziksel egzersiz</a:t>
            </a:r>
            <a:r>
              <a:rPr lang="tr-TR" dirty="0" smtClean="0"/>
              <a:t/>
            </a:r>
            <a:br>
              <a:rPr lang="tr-TR" dirty="0" smtClean="0"/>
            </a:br>
            <a:r>
              <a:rPr lang="tr-TR" dirty="0" smtClean="0"/>
              <a:t>Yaşlılık döneminde bedensel etkinlik önemlidir. Bu etkinlikler temel olarak dayanıklılık ve kuvvet egzersizleri şeklinde olması önerilmektedir. Her iki başlıkta da programlar başlamadan önce mutlaka doktor kontrolünden geçilmeli, hareketlerin türü, miktarı, süresi ve sıklığı doktorun yönlendirmesine göre yapılmalıdır.</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980728"/>
            <a:ext cx="8229600" cy="4752528"/>
          </a:xfrm>
        </p:spPr>
        <p:txBody>
          <a:bodyPr/>
          <a:lstStyle/>
          <a:p>
            <a:pPr>
              <a:buNone/>
            </a:pPr>
            <a:r>
              <a:rPr lang="tr-TR" b="1" dirty="0" smtClean="0"/>
              <a:t>3. Sigaradan uzak bir yaşam</a:t>
            </a:r>
            <a:r>
              <a:rPr lang="tr-TR" dirty="0" smtClean="0"/>
              <a:t/>
            </a:r>
            <a:br>
              <a:rPr lang="tr-TR" dirty="0" smtClean="0"/>
            </a:br>
            <a:r>
              <a:rPr lang="tr-TR" dirty="0" smtClean="0"/>
              <a:t>Her yaş grubunda olduğu gibi sigara yaşlılık döneminde de çok zararlı bir alışanlıktır. Hiç başlamamak en önemli yaklaşımdır, ancak yaşlı bireylerin "bu yaşta bırakılsa da işe yaramaz" şeklindeki yaklaşımları son derece yanlıştır. Sigaranın bırakılmasının her yaş için yarar sağladığına ilişkin pek çok çalışma vardır.</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908720"/>
            <a:ext cx="8229600" cy="5949280"/>
          </a:xfrm>
        </p:spPr>
        <p:txBody>
          <a:bodyPr/>
          <a:lstStyle/>
          <a:p>
            <a:pPr>
              <a:buNone/>
            </a:pPr>
            <a:r>
              <a:rPr lang="tr-TR" b="1" dirty="0" smtClean="0"/>
              <a:t>4. Boş zamanları üretken bir biçimde değerlendirebilmek</a:t>
            </a:r>
            <a:r>
              <a:rPr lang="tr-TR" dirty="0" smtClean="0"/>
              <a:t/>
            </a:r>
            <a:br>
              <a:rPr lang="tr-TR" dirty="0" smtClean="0"/>
            </a:br>
            <a:r>
              <a:rPr lang="tr-TR" dirty="0" smtClean="0"/>
              <a:t>Aktif yaşlanmanın bir gerekliliği kişinin üretime katkıda bulunmasıdır.</a:t>
            </a:r>
          </a:p>
          <a:p>
            <a:pPr>
              <a:buNone/>
            </a:pPr>
            <a:endParaRPr lang="tr-TR" b="1" dirty="0" smtClean="0"/>
          </a:p>
          <a:p>
            <a:pPr>
              <a:buNone/>
            </a:pPr>
            <a:r>
              <a:rPr lang="tr-TR" b="1" dirty="0" smtClean="0"/>
              <a:t>5. Yeterli ve düzenli uyuyabilmek</a:t>
            </a:r>
            <a:r>
              <a:rPr lang="tr-TR" dirty="0" smtClean="0"/>
              <a:t/>
            </a:r>
            <a:br>
              <a:rPr lang="tr-TR" dirty="0" smtClean="0"/>
            </a:br>
            <a:r>
              <a:rPr lang="tr-TR" dirty="0" smtClean="0"/>
              <a:t>Sağlık için her gün düzenli bir şekilde uyku gerekir.</a:t>
            </a: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332656"/>
            <a:ext cx="8229600" cy="6122152"/>
          </a:xfrm>
        </p:spPr>
        <p:txBody>
          <a:bodyPr>
            <a:normAutofit fontScale="40000" lnSpcReduction="20000"/>
          </a:bodyPr>
          <a:lstStyle/>
          <a:p>
            <a:pPr>
              <a:buNone/>
            </a:pPr>
            <a:r>
              <a:rPr lang="tr-TR" b="1" dirty="0" smtClean="0"/>
              <a:t>6. Kazalardan korunabilmek</a:t>
            </a:r>
          </a:p>
          <a:p>
            <a:pPr>
              <a:buNone/>
            </a:pPr>
            <a:r>
              <a:rPr lang="tr-TR" dirty="0" smtClean="0"/>
              <a:t/>
            </a:r>
            <a:br>
              <a:rPr lang="tr-TR" dirty="0" smtClean="0"/>
            </a:br>
            <a:r>
              <a:rPr lang="tr-TR" dirty="0" smtClean="0"/>
              <a:t>Yaşlılık döneminde kazalar sık görülen sorunlar arasındadır. Bu kapsamda özellikle ev içi ortam koşullarının aşağıdaki öneriler dikkate alınarak uygun hale getirilmesi önemlidir.</a:t>
            </a:r>
          </a:p>
          <a:p>
            <a:r>
              <a:rPr lang="tr-TR" dirty="0" smtClean="0"/>
              <a:t>Ev içinde kaygan zeminlerin olmaması (ıslak zeminlerin her zaman kuru tutulması)</a:t>
            </a:r>
          </a:p>
          <a:p>
            <a:endParaRPr lang="tr-TR" dirty="0" smtClean="0"/>
          </a:p>
          <a:p>
            <a:r>
              <a:rPr lang="tr-TR" dirty="0" err="1" smtClean="0"/>
              <a:t>Trabzanların</a:t>
            </a:r>
            <a:r>
              <a:rPr lang="tr-TR" dirty="0" smtClean="0"/>
              <a:t> sağlam olması</a:t>
            </a:r>
          </a:p>
          <a:p>
            <a:endParaRPr lang="tr-TR" dirty="0" smtClean="0"/>
          </a:p>
          <a:p>
            <a:r>
              <a:rPr lang="tr-TR" dirty="0" smtClean="0"/>
              <a:t>Gerekli yerlerde tutamaklar olması (koridorlarda, banyo ve tuvaletlerde destek alınacak tutamakların olması)</a:t>
            </a:r>
          </a:p>
          <a:p>
            <a:endParaRPr lang="tr-TR" dirty="0" smtClean="0"/>
          </a:p>
          <a:p>
            <a:r>
              <a:rPr lang="tr-TR" dirty="0" smtClean="0"/>
              <a:t>Kablo gibi materyallerin açıkta olmaması (bu tür materyaller yaşlıların takılmasına neden olabilir.</a:t>
            </a:r>
          </a:p>
          <a:p>
            <a:endParaRPr lang="tr-TR" dirty="0" smtClean="0"/>
          </a:p>
          <a:p>
            <a:r>
              <a:rPr lang="tr-TR" dirty="0" smtClean="0"/>
              <a:t>Ev içi ortamın aydınlığının yeterli olması (görme sorunu yaşama olasılığı olan yaşlı bireylerin yaşadıkları ev içi ortamların aktivitelerini kısıtlamayacak kadar aydınlık bir ortam olması önemlidir)</a:t>
            </a:r>
          </a:p>
          <a:p>
            <a:endParaRPr lang="tr-TR" dirty="0" smtClean="0"/>
          </a:p>
          <a:p>
            <a:r>
              <a:rPr lang="tr-TR" dirty="0" smtClean="0"/>
              <a:t>Varsa merdiven basamaklarının yüksekliklerinin eşit olması</a:t>
            </a:r>
          </a:p>
          <a:p>
            <a:endParaRPr lang="tr-TR" dirty="0" smtClean="0"/>
          </a:p>
          <a:p>
            <a:r>
              <a:rPr lang="tr-TR" dirty="0" smtClean="0"/>
              <a:t>Evde, kullanım alanlarında fazla eşya olmaması</a:t>
            </a:r>
          </a:p>
          <a:p>
            <a:endParaRPr lang="tr-TR" dirty="0" smtClean="0"/>
          </a:p>
          <a:p>
            <a:r>
              <a:rPr lang="tr-TR" dirty="0" smtClean="0"/>
              <a:t>Ev içinde bulunan eşyaların kişilerin takılıp düşmelerini engelleyecek şekilde yerleştirilmesi</a:t>
            </a:r>
          </a:p>
          <a:p>
            <a:endParaRPr lang="tr-TR" dirty="0" smtClean="0"/>
          </a:p>
          <a:p>
            <a:r>
              <a:rPr lang="tr-TR" dirty="0" smtClean="0"/>
              <a:t>Sivri köşeli eşyaların olmamasına özen gösterilmesi (kişilerin çarpma olasılığı sonucu yaralanmaların engellenmesi için önemli olabilir)</a:t>
            </a:r>
          </a:p>
          <a:p>
            <a:endParaRPr lang="tr-TR" dirty="0" smtClean="0"/>
          </a:p>
          <a:p>
            <a:r>
              <a:rPr lang="tr-TR" dirty="0" smtClean="0"/>
              <a:t>Evde giyilen terlik ve ayakkabıların zeminlerinin kaygan olmaması</a:t>
            </a:r>
          </a:p>
          <a:p>
            <a:endParaRPr lang="tr-TR" dirty="0" smtClean="0"/>
          </a:p>
          <a:p>
            <a:r>
              <a:rPr lang="tr-TR" dirty="0" smtClean="0"/>
              <a:t>Ayağı kavrayan ayakkabıların kullanılması</a:t>
            </a:r>
          </a:p>
          <a:p>
            <a:endParaRPr lang="tr-TR" dirty="0" smtClean="0"/>
          </a:p>
          <a:p>
            <a:r>
              <a:rPr lang="tr-TR" dirty="0" smtClean="0"/>
              <a:t>Etek ve pantolon boylarının kişilerin ayaklarının takılmayacağı şekilde ayarlanması</a:t>
            </a:r>
          </a:p>
          <a:p>
            <a:endParaRPr lang="tr-TR" dirty="0" smtClean="0"/>
          </a:p>
          <a:p>
            <a:r>
              <a:rPr lang="tr-TR" dirty="0" smtClean="0"/>
              <a:t>Bütün bu yaklaşımlar kişilerin daha sağlıklı ve üretken oldukları bir yaşlılık dönemi için kolaylaştırıcı ve geliştirici önerilerdir.</a:t>
            </a:r>
            <a:br>
              <a:rPr lang="tr-TR" dirty="0" smtClean="0"/>
            </a:b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buFont typeface="Wingdings" pitchFamily="2" charset="2"/>
              <a:buChar char="ü"/>
            </a:pPr>
            <a:r>
              <a:rPr lang="tr-TR" dirty="0" smtClean="0"/>
              <a:t> Kaynak ;</a:t>
            </a:r>
            <a:endParaRPr lang="tr-TR" dirty="0"/>
          </a:p>
        </p:txBody>
      </p:sp>
      <p:sp>
        <p:nvSpPr>
          <p:cNvPr id="3" name="2 İçerik Yer Tutucusu"/>
          <p:cNvSpPr>
            <a:spLocks noGrp="1"/>
          </p:cNvSpPr>
          <p:nvPr>
            <p:ph idx="1"/>
          </p:nvPr>
        </p:nvSpPr>
        <p:spPr/>
        <p:txBody>
          <a:bodyPr>
            <a:normAutofit fontScale="92500" lnSpcReduction="10000"/>
          </a:bodyPr>
          <a:lstStyle/>
          <a:p>
            <a:pPr>
              <a:buFont typeface="Wingdings" pitchFamily="2" charset="2"/>
              <a:buChar char="v"/>
            </a:pPr>
            <a:r>
              <a:rPr lang="tr-TR" dirty="0">
                <a:hlinkClick r:id="rId2"/>
              </a:rPr>
              <a:t>ÖZTÜRK, M. E., &amp; KAYIHAN, D. Sağlıklı Yaşlanma. Bilim Armonisi, 1(1), 51-53.</a:t>
            </a:r>
          </a:p>
          <a:p>
            <a:pPr>
              <a:buFont typeface="Wingdings" pitchFamily="2" charset="2"/>
              <a:buChar char="v"/>
            </a:pPr>
            <a:r>
              <a:rPr lang="tr-TR" dirty="0" smtClean="0">
                <a:hlinkClick r:id="rId2"/>
              </a:rPr>
              <a:t>WEB,  http</a:t>
            </a:r>
            <a:r>
              <a:rPr lang="tr-TR" dirty="0" smtClean="0">
                <a:hlinkClick r:id="rId2"/>
              </a:rPr>
              <a:t>://www.turkgeriatri.org/halksagligi?id=12</a:t>
            </a:r>
            <a:endParaRPr lang="tr-TR" dirty="0" smtClean="0"/>
          </a:p>
          <a:p>
            <a:pPr>
              <a:buFont typeface="Wingdings" pitchFamily="2" charset="2"/>
              <a:buChar char="v"/>
            </a:pPr>
            <a:r>
              <a:rPr lang="tr-TR" dirty="0" smtClean="0">
                <a:hlinkClick r:id="rId3"/>
              </a:rPr>
              <a:t>Web, </a:t>
            </a:r>
            <a:r>
              <a:rPr lang="tr-TR" dirty="0" smtClean="0">
                <a:hlinkClick r:id="rId3"/>
              </a:rPr>
              <a:t>https</a:t>
            </a:r>
            <a:r>
              <a:rPr lang="tr-TR" dirty="0" smtClean="0">
                <a:hlinkClick r:id="rId3"/>
              </a:rPr>
              <a:t>://www.tavsiyeediyorum.com/makale_11338.htm</a:t>
            </a:r>
            <a:endParaRPr lang="tr-TR" dirty="0" smtClean="0"/>
          </a:p>
          <a:p>
            <a:pPr>
              <a:buFont typeface="Wingdings" pitchFamily="2" charset="2"/>
              <a:buChar char="v"/>
            </a:pPr>
            <a:r>
              <a:rPr lang="tr-TR" smtClean="0">
                <a:hlinkClick r:id="rId4"/>
              </a:rPr>
              <a:t>Web</a:t>
            </a:r>
            <a:r>
              <a:rPr lang="tr-TR" dirty="0" smtClean="0">
                <a:hlinkClick r:id="rId4"/>
              </a:rPr>
              <a:t>, https</a:t>
            </a:r>
            <a:r>
              <a:rPr lang="tr-TR" dirty="0" smtClean="0">
                <a:hlinkClick r:id="rId4"/>
              </a:rPr>
              <a:t>://www.anadolusaglik.org/blog/saglikli-yaslanmanin-yollari</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59632" y="267494"/>
            <a:ext cx="7427168" cy="1399032"/>
          </a:xfrm>
        </p:spPr>
        <p:txBody>
          <a:bodyPr/>
          <a:lstStyle/>
          <a:p>
            <a:pPr>
              <a:buFont typeface="Wingdings" pitchFamily="2" charset="2"/>
              <a:buChar char="ü"/>
            </a:pPr>
            <a:r>
              <a:rPr lang="tr-TR" b="1" i="1" dirty="0" smtClean="0"/>
              <a:t>  YAŞLANMA NEDİİR</a:t>
            </a:r>
            <a:endParaRPr lang="tr-TR" b="1" i="1" dirty="0"/>
          </a:p>
        </p:txBody>
      </p:sp>
      <p:sp>
        <p:nvSpPr>
          <p:cNvPr id="4" name="3 İçerik Yer Tutucusu"/>
          <p:cNvSpPr>
            <a:spLocks noGrp="1"/>
          </p:cNvSpPr>
          <p:nvPr>
            <p:ph sz="half" idx="2"/>
          </p:nvPr>
        </p:nvSpPr>
        <p:spPr>
          <a:xfrm>
            <a:off x="4355976" y="1772816"/>
            <a:ext cx="4392488" cy="4464496"/>
          </a:xfrm>
        </p:spPr>
        <p:txBody>
          <a:bodyPr>
            <a:normAutofit fontScale="92500" lnSpcReduction="10000"/>
          </a:bodyPr>
          <a:lstStyle/>
          <a:p>
            <a:pPr>
              <a:buFont typeface="Wingdings" pitchFamily="2" charset="2"/>
              <a:buChar char="v"/>
            </a:pPr>
            <a:r>
              <a:rPr lang="tr-TR" dirty="0" smtClean="0"/>
              <a:t/>
            </a:r>
            <a:br>
              <a:rPr lang="tr-TR" dirty="0" smtClean="0"/>
            </a:br>
            <a:r>
              <a:rPr lang="tr-TR" dirty="0" smtClean="0"/>
              <a:t>Yaşlanma, biyologlar tarafından doğumla başlayıp ölüme kadar devam eden süreç olarak tanımlanmaktadır.</a:t>
            </a:r>
          </a:p>
          <a:p>
            <a:pPr>
              <a:buFont typeface="Wingdings" pitchFamily="2" charset="2"/>
              <a:buChar char="v"/>
            </a:pPr>
            <a:r>
              <a:rPr lang="tr-TR" dirty="0" smtClean="0"/>
              <a:t>Genç yaşlılar: 65-74</a:t>
            </a:r>
          </a:p>
          <a:p>
            <a:pPr>
              <a:buNone/>
            </a:pPr>
            <a:r>
              <a:rPr lang="tr-TR" dirty="0" smtClean="0"/>
              <a:t>     Orta yaşlılar : 75-84</a:t>
            </a:r>
          </a:p>
          <a:p>
            <a:pPr>
              <a:buNone/>
            </a:pPr>
            <a:r>
              <a:rPr lang="tr-TR" dirty="0" smtClean="0"/>
              <a:t>     İleri yaşlılar: 85 ve üzeri yaştaki yaşlılar</a:t>
            </a:r>
          </a:p>
          <a:p>
            <a:pPr>
              <a:buNone/>
            </a:pPr>
            <a:r>
              <a:rPr lang="tr-TR" dirty="0" smtClean="0"/>
              <a:t/>
            </a:r>
            <a:br>
              <a:rPr lang="tr-TR" dirty="0" smtClean="0"/>
            </a:br>
            <a:endParaRPr lang="tr-TR" i="1" dirty="0"/>
          </a:p>
        </p:txBody>
      </p:sp>
      <p:sp>
        <p:nvSpPr>
          <p:cNvPr id="7" name="İçerik Yer Tutucusu 6"/>
          <p:cNvSpPr>
            <a:spLocks noGrp="1"/>
          </p:cNvSpPr>
          <p:nvPr>
            <p:ph sz="half" idx="1"/>
          </p:nvPr>
        </p:nvSpPr>
        <p:spPr/>
        <p:txBody>
          <a:bodyPr/>
          <a:lstStyle/>
          <a:p>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buFont typeface="Wingdings" pitchFamily="2" charset="2"/>
              <a:buChar char="ü"/>
            </a:pPr>
            <a:r>
              <a:rPr lang="tr-TR" dirty="0" smtClean="0"/>
              <a:t> SAĞLIKLI YAŞLANMA</a:t>
            </a:r>
            <a:endParaRPr lang="tr-TR" dirty="0"/>
          </a:p>
        </p:txBody>
      </p:sp>
      <p:sp>
        <p:nvSpPr>
          <p:cNvPr id="3" name="2 İçerik Yer Tutucusu"/>
          <p:cNvSpPr>
            <a:spLocks noGrp="1"/>
          </p:cNvSpPr>
          <p:nvPr>
            <p:ph idx="1"/>
          </p:nvPr>
        </p:nvSpPr>
        <p:spPr>
          <a:xfrm>
            <a:off x="457200" y="1556792"/>
            <a:ext cx="8003232" cy="4536504"/>
          </a:xfrm>
        </p:spPr>
        <p:txBody>
          <a:bodyPr>
            <a:normAutofit fontScale="85000" lnSpcReduction="20000"/>
          </a:bodyPr>
          <a:lstStyle/>
          <a:p>
            <a:pPr algn="just">
              <a:buFont typeface="Wingdings" pitchFamily="2" charset="2"/>
              <a:buChar char="v"/>
            </a:pPr>
            <a:r>
              <a:rPr lang="tr-TR" dirty="0" smtClean="0"/>
              <a:t>Her canlı doğar, büyür, gelişir ve ölür. Hayat bir süreçtir ve birçok aşamadan oluşur. En genel anlamda bebeklik, çocukluk, ergenlik, yetişkinlik ve yaşlılık evreleridir. Bu evrelerin yaşlılık hariç hemen hemen hepsinin başlangıç ve bitiş yaş aralığı vardır. Ama yaşlılığı diğer süreçlerden ayıran özelliği bu sürecin nereye kadar süreceğinin bilinmemesidir. Çünkü yaşlılık ancak ölümle sonlanır. Birey de öleceği ana kadar yaşlı olarak hayatına devam edeceği yaşlılık sürecini başarılı bir şekilde geçirmek ve uzun yaşamayı hedeflemelidir.</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251520" y="1052736"/>
            <a:ext cx="8496944" cy="3970318"/>
          </a:xfrm>
          <a:prstGeom prst="rect">
            <a:avLst/>
          </a:prstGeom>
          <a:solidFill>
            <a:schemeClr val="bg2"/>
          </a:solidFill>
          <a:ln>
            <a:solidFill>
              <a:schemeClr val="accent1"/>
            </a:solidFill>
          </a:ln>
        </p:spPr>
        <p:txBody>
          <a:bodyPr wrap="square">
            <a:spAutoFit/>
          </a:bodyPr>
          <a:lstStyle/>
          <a:p>
            <a:pPr algn="just">
              <a:buFont typeface="Wingdings" pitchFamily="2" charset="2"/>
              <a:buChar char="v"/>
            </a:pPr>
            <a:r>
              <a:rPr lang="tr-TR" dirty="0" smtClean="0"/>
              <a:t>   Başarılı yaşlanmayı sağlayacak uygulamalar fark ederek ya da fark etmeyerek gerçekleştirilmektedir. Başarılı yaşlanmanın temelinde kişinin kendi hayatıyla ilgili kararları yine kendi iradesiyle alması yatar. Bu sayede birey kendi bağımsızlığını sağlayarak başkasına bağımlılığını en aza indirir. Yaşlı, hayatı boyunca yaptığı faaliyetlerle yaşlanma sürecini uzatabilir veya kısaltabilir. Dengeli ve yeterli beslenerek başarılı yaşlanma sürecine ilk adımını atar. Kurduğu sosyal ilişkilerle başarılı yaşlanma sürecinde ilerleme kaydeder. Yaşadığı çevrenin şartlarına uyum, etki tepki ilişkisi ve çevre koşullarının olumlu yönlerinden faydalanması ile daha da gelişir. Bu tür ilerlemeler başarılı yaşlanma yolunda hayati değer taşır. Başarılı yaşlanma süreçlerini verimli geçiren birey, yaşlanma süresi boyunca oluşacak hasar ve kayıpları en aza indirir ve yaşlanmasının son bulacağı ölüme kadar çevresine oluşması muhtemel olan muhtaçlık durumunu en aza indirir. Muhtaç olmamak da yaşlı bireyin yegâne dileğidir.</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half" idx="4294967295"/>
          </p:nvPr>
        </p:nvSpPr>
        <p:spPr>
          <a:xfrm>
            <a:off x="251520" y="404664"/>
            <a:ext cx="4038600" cy="5843587"/>
          </a:xfrm>
        </p:spPr>
        <p:txBody>
          <a:bodyPr>
            <a:normAutofit fontScale="47500" lnSpcReduction="20000"/>
          </a:bodyPr>
          <a:lstStyle/>
          <a:p>
            <a:r>
              <a:rPr lang="tr-TR" dirty="0" smtClean="0"/>
              <a:t>Fiziksel iyilik: Bilinçli ve dengeli beslenme alışkanlıkları geliştirmek, düzenli fiziksel aktivite yapmak ve zararlı alışkanlıklardan uzak durmaktır.</a:t>
            </a:r>
          </a:p>
          <a:p>
            <a:endParaRPr lang="tr-TR" dirty="0" smtClean="0"/>
          </a:p>
          <a:p>
            <a:r>
              <a:rPr lang="tr-TR" dirty="0" smtClean="0"/>
              <a:t>Zihinsel iyilik: Beynin sürekli olarak okuyarak, izleyerek, dinleyerek uyarılması, problem ve bulmaca çözme ile zihinsel aktivitenin canlı tutulması ve diğer el becerisi ve sanatsal yeteneklerle üretici boş zaman etkinlikleri geliştirilmesidir.</a:t>
            </a:r>
          </a:p>
          <a:p>
            <a:endParaRPr lang="tr-TR" dirty="0" smtClean="0"/>
          </a:p>
          <a:p>
            <a:r>
              <a:rPr lang="tr-TR" dirty="0" smtClean="0"/>
              <a:t>Sosyal iyilik: Akrabalar ya da çevremizdeki diğer insanlarla iyi iletişim ve ilişkiler kurulabilmesi, topluma ve çevreye pozitif katkıda bulunabilmek için çaba gösterilmesidir.</a:t>
            </a:r>
          </a:p>
          <a:p>
            <a:endParaRPr lang="tr-TR" dirty="0" smtClean="0"/>
          </a:p>
          <a:p>
            <a:r>
              <a:rPr lang="tr-TR" dirty="0" smtClean="0"/>
              <a:t>Manevi iyilik: Hangi yaşta olursa olsun, kişinin sürekli yaşamdan beklenti ve amaçlarının olması, güçlü etik değerlere ve ahlaka sahip olmasıdır.</a:t>
            </a:r>
          </a:p>
          <a:p>
            <a:endParaRPr lang="tr-TR" dirty="0" smtClean="0"/>
          </a:p>
          <a:p>
            <a:r>
              <a:rPr lang="tr-TR" dirty="0" smtClean="0"/>
              <a:t>Duygusal iyilik: Başkalarına ve kendisine karşı olan hislerini ve düşüncelerini anlayabilme ve onları paylaşma, duygusal açıdan dengede olabilmeyi başarmaktır.</a:t>
            </a:r>
          </a:p>
          <a:p>
            <a:pPr marL="635508" indent="-571500">
              <a:buFont typeface="+mj-lt"/>
              <a:buAutoNum type="romanUcPeriod"/>
            </a:pP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buFont typeface="Wingdings" pitchFamily="2" charset="2"/>
              <a:buChar char="ü"/>
            </a:pPr>
            <a:r>
              <a:rPr lang="tr-TR" dirty="0" smtClean="0"/>
              <a:t>   Sağlıklı bir yaşlılık için alınabilecek önlemler neler?</a:t>
            </a:r>
            <a:endParaRPr lang="tr-TR" dirty="0"/>
          </a:p>
        </p:txBody>
      </p:sp>
      <p:sp>
        <p:nvSpPr>
          <p:cNvPr id="4" name="3 İçerik Yer Tutucusu"/>
          <p:cNvSpPr>
            <a:spLocks noGrp="1"/>
          </p:cNvSpPr>
          <p:nvPr>
            <p:ph idx="1"/>
          </p:nvPr>
        </p:nvSpPr>
        <p:spPr>
          <a:xfrm>
            <a:off x="457200" y="1882808"/>
            <a:ext cx="8435280" cy="4426512"/>
          </a:xfrm>
        </p:spPr>
        <p:txBody>
          <a:bodyPr>
            <a:normAutofit fontScale="47500" lnSpcReduction="20000"/>
          </a:bodyPr>
          <a:lstStyle/>
          <a:p>
            <a:pPr>
              <a:buFont typeface="Wingdings" pitchFamily="2" charset="2"/>
              <a:buChar char="v"/>
            </a:pPr>
            <a:r>
              <a:rPr lang="tr-TR" dirty="0" smtClean="0"/>
              <a:t> </a:t>
            </a:r>
            <a:r>
              <a:rPr lang="tr-TR" dirty="0" err="1" smtClean="0"/>
              <a:t>Check</a:t>
            </a:r>
            <a:r>
              <a:rPr lang="tr-TR" dirty="0" smtClean="0"/>
              <a:t>-</a:t>
            </a:r>
            <a:r>
              <a:rPr lang="tr-TR" dirty="0" err="1" smtClean="0"/>
              <a:t>up</a:t>
            </a:r>
            <a:r>
              <a:rPr lang="tr-TR" dirty="0" smtClean="0"/>
              <a:t> ve sağlık tarama programlar : </a:t>
            </a:r>
            <a:r>
              <a:rPr lang="tr-TR" dirty="0" err="1" smtClean="0"/>
              <a:t>Check</a:t>
            </a:r>
            <a:r>
              <a:rPr lang="tr-TR" dirty="0" smtClean="0"/>
              <a:t> </a:t>
            </a:r>
            <a:r>
              <a:rPr lang="tr-TR" dirty="0" err="1" smtClean="0"/>
              <a:t>up</a:t>
            </a:r>
            <a:r>
              <a:rPr lang="tr-TR" dirty="0" smtClean="0"/>
              <a:t> ve sağlık tarama programları ile erken tanı ve hastalıkların uygun tedavisi ile ileri yaşlarda ortaya çıkması muhtemel hastalıklar ve kalıcı fonksiyon bozuklukları ile sakatlıklar artık ciddi oranda azaltılabilmektedir.</a:t>
            </a:r>
          </a:p>
          <a:p>
            <a:pPr>
              <a:buFont typeface="Wingdings" pitchFamily="2" charset="2"/>
              <a:buChar char="v"/>
            </a:pPr>
            <a:r>
              <a:rPr lang="tr-TR" dirty="0" smtClean="0"/>
              <a:t> Kolesterol,</a:t>
            </a:r>
          </a:p>
          <a:p>
            <a:r>
              <a:rPr lang="tr-TR" dirty="0" smtClean="0"/>
              <a:t>Diyabet,</a:t>
            </a:r>
          </a:p>
          <a:p>
            <a:r>
              <a:rPr lang="tr-TR" dirty="0" smtClean="0"/>
              <a:t>Hipertansiyon,</a:t>
            </a:r>
          </a:p>
          <a:p>
            <a:r>
              <a:rPr lang="tr-TR" dirty="0" smtClean="0"/>
              <a:t>Kalp ve Kapak Hastalıkları,</a:t>
            </a:r>
          </a:p>
          <a:p>
            <a:r>
              <a:rPr lang="tr-TR" dirty="0" smtClean="0"/>
              <a:t>Akciğer Hastalıkları,</a:t>
            </a:r>
          </a:p>
          <a:p>
            <a:r>
              <a:rPr lang="tr-TR" dirty="0" smtClean="0"/>
              <a:t>Böbrek Hastalıkları,</a:t>
            </a:r>
          </a:p>
          <a:p>
            <a:r>
              <a:rPr lang="tr-TR" dirty="0" smtClean="0"/>
              <a:t>Akciğer Kanseri,</a:t>
            </a:r>
          </a:p>
          <a:p>
            <a:r>
              <a:rPr lang="tr-TR" dirty="0" smtClean="0"/>
              <a:t>Kalın Barsak Kanseri,</a:t>
            </a:r>
          </a:p>
          <a:p>
            <a:r>
              <a:rPr lang="tr-TR" dirty="0" smtClean="0"/>
              <a:t>Karaciğer Kanseri,</a:t>
            </a:r>
          </a:p>
          <a:p>
            <a:r>
              <a:rPr lang="tr-TR" dirty="0" smtClean="0"/>
              <a:t>Pankreas Kanseri,</a:t>
            </a:r>
          </a:p>
          <a:p>
            <a:r>
              <a:rPr lang="tr-TR" dirty="0" smtClean="0"/>
              <a:t>Mesane Kanseri,</a:t>
            </a:r>
          </a:p>
          <a:p>
            <a:r>
              <a:rPr lang="tr-TR" dirty="0" err="1" smtClean="0"/>
              <a:t>Tiroid</a:t>
            </a:r>
            <a:r>
              <a:rPr lang="tr-TR" dirty="0" smtClean="0"/>
              <a:t> kanseri</a:t>
            </a:r>
          </a:p>
          <a:p>
            <a:r>
              <a:rPr lang="tr-TR" dirty="0" smtClean="0"/>
              <a:t>Erkeklerde Prostat Kanseri,</a:t>
            </a:r>
          </a:p>
          <a:p>
            <a:r>
              <a:rPr lang="tr-TR" dirty="0" smtClean="0"/>
              <a:t>Kadınlarda meme, rahim ve rahim ağzı kanserleri,</a:t>
            </a:r>
          </a:p>
          <a:p>
            <a:r>
              <a:rPr lang="tr-TR" dirty="0" smtClean="0"/>
              <a:t>Vitamin ve mineral eksiklikleri</a:t>
            </a:r>
          </a:p>
          <a:p>
            <a:r>
              <a:rPr lang="tr-TR" dirty="0" smtClean="0"/>
              <a:t>Bazı kan hastalıkları bu tür </a:t>
            </a:r>
            <a:r>
              <a:rPr lang="tr-TR" dirty="0" err="1" smtClean="0"/>
              <a:t>check</a:t>
            </a:r>
            <a:r>
              <a:rPr lang="tr-TR" dirty="0" smtClean="0"/>
              <a:t>-</a:t>
            </a:r>
            <a:r>
              <a:rPr lang="tr-TR" dirty="0" err="1" smtClean="0"/>
              <a:t>up</a:t>
            </a:r>
            <a:r>
              <a:rPr lang="tr-TR" dirty="0" smtClean="0"/>
              <a:t> programlarıyla tespit edilebilir.</a:t>
            </a:r>
          </a:p>
          <a:p>
            <a:pPr marL="578358" indent="-514350">
              <a:buFont typeface="+mj-lt"/>
              <a:buAutoNum type="arabicPeriod"/>
            </a:pPr>
            <a:endParaRPr lang="tr-TR" dirty="0" smtClean="0"/>
          </a:p>
          <a:p>
            <a:pPr marL="1236726" lvl="2" indent="-514350">
              <a:buNone/>
            </a:pPr>
            <a:endParaRPr lang="tr-TR" dirty="0" smtClean="0"/>
          </a:p>
          <a:p>
            <a:pPr marL="578358" indent="-514350">
              <a:buFont typeface="+mj-lt"/>
              <a:buAutoNum type="arabicPeriod"/>
            </a:pPr>
            <a:endParaRPr lang="tr-TR" dirty="0" smtClean="0"/>
          </a:p>
          <a:p>
            <a:pPr marL="578358" indent="-514350">
              <a:buFont typeface="+mj-lt"/>
              <a:buAutoNum type="arabicPeriod"/>
            </a:pPr>
            <a:endParaRPr lang="tr-TR" dirty="0" smtClean="0"/>
          </a:p>
          <a:p>
            <a:pPr marL="578358" indent="-514350">
              <a:buFont typeface="+mj-lt"/>
              <a:buAutoNum type="arabicPeriod"/>
            </a:pP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flipV="1">
            <a:off x="457200" y="476672"/>
            <a:ext cx="8147248" cy="1235572"/>
          </a:xfrm>
          <a:ln>
            <a:solidFill>
              <a:schemeClr val="bg2"/>
            </a:solidFill>
          </a:ln>
        </p:spPr>
        <p:txBody>
          <a:bodyPr>
            <a:normAutofit/>
          </a:bodyPr>
          <a:lstStyle/>
          <a:p>
            <a:endParaRPr lang="tr-TR" dirty="0">
              <a:solidFill>
                <a:schemeClr val="bg2"/>
              </a:solidFill>
            </a:endParaRPr>
          </a:p>
        </p:txBody>
      </p:sp>
      <p:sp>
        <p:nvSpPr>
          <p:cNvPr id="3" name="2 İçerik Yer Tutucusu"/>
          <p:cNvSpPr>
            <a:spLocks noGrp="1"/>
          </p:cNvSpPr>
          <p:nvPr>
            <p:ph sz="half" idx="1"/>
          </p:nvPr>
        </p:nvSpPr>
        <p:spPr>
          <a:xfrm>
            <a:off x="457200" y="332657"/>
            <a:ext cx="4038600" cy="5915744"/>
          </a:xfrm>
        </p:spPr>
        <p:txBody>
          <a:bodyPr>
            <a:normAutofit fontScale="92500"/>
          </a:bodyPr>
          <a:lstStyle/>
          <a:p>
            <a:pPr marL="578358" indent="-514350">
              <a:buFont typeface="Wingdings" pitchFamily="2" charset="2"/>
              <a:buChar char="v"/>
            </a:pPr>
            <a:r>
              <a:rPr lang="tr-TR" dirty="0" smtClean="0"/>
              <a:t>Sağlıklı ve dengeli beslenme: Yaşlılıkta, sağlığın korunması ve geliştirilmesi açısından beslenmenin önemi tartışılmazdır. Burada dikkat çekilmesi gereken bir başka konu yaşlılarda ortaya çıkan bazı rahatsızlıkların onların gençliklerindeki kötü beslenme alışkanlıkları sonucu ortaya çıkmış olduğudur.</a:t>
            </a:r>
            <a:endParaRPr lang="tr-TR" dirty="0"/>
          </a:p>
        </p:txBody>
      </p:sp>
      <p:sp>
        <p:nvSpPr>
          <p:cNvPr id="2" name="İçerik Yer Tutucusu 1"/>
          <p:cNvSpPr>
            <a:spLocks noGrp="1"/>
          </p:cNvSpPr>
          <p:nvPr>
            <p:ph sz="half" idx="2"/>
          </p:nvPr>
        </p:nvSpPr>
        <p:spPr/>
        <p:txBody>
          <a:bodyPr/>
          <a:lstStyle/>
          <a:p>
            <a:endParaRPr lang="tr-T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endParaRPr lang="tr-TR" dirty="0"/>
          </a:p>
        </p:txBody>
      </p:sp>
      <p:sp>
        <p:nvSpPr>
          <p:cNvPr id="6" name="5 İçerik Yer Tutucusu"/>
          <p:cNvSpPr>
            <a:spLocks noGrp="1"/>
          </p:cNvSpPr>
          <p:nvPr>
            <p:ph sz="half" idx="2"/>
          </p:nvPr>
        </p:nvSpPr>
        <p:spPr>
          <a:xfrm>
            <a:off x="4283968" y="404664"/>
            <a:ext cx="4542656" cy="5616624"/>
          </a:xfrm>
        </p:spPr>
        <p:txBody>
          <a:bodyPr>
            <a:normAutofit lnSpcReduction="10000"/>
          </a:bodyPr>
          <a:lstStyle/>
          <a:p>
            <a:pPr>
              <a:buFont typeface="Wingdings" pitchFamily="2" charset="2"/>
              <a:buChar char="v"/>
            </a:pPr>
            <a:r>
              <a:rPr lang="tr-TR" dirty="0" smtClean="0"/>
              <a:t>Spor ve düzenli egzersiz: Genç yaşlarda yapılan düzenli egzersiz ve fiziksel aktivite, ileri yaşlarda kalp ve damar hastalıkları, felç, şeker hastalığı, hipertansiyon, </a:t>
            </a:r>
            <a:r>
              <a:rPr lang="tr-TR" dirty="0" err="1" smtClean="0"/>
              <a:t>obezite</a:t>
            </a:r>
            <a:r>
              <a:rPr lang="tr-TR" dirty="0" smtClean="0"/>
              <a:t> , </a:t>
            </a:r>
            <a:r>
              <a:rPr lang="tr-TR" dirty="0" err="1" smtClean="0"/>
              <a:t>demans</a:t>
            </a:r>
            <a:r>
              <a:rPr lang="tr-TR" dirty="0" smtClean="0"/>
              <a:t> , depresyon ve kemik ve kas erimesi  görülme sıklığını azaltmaktadır. Hareketsizlik, özellikle kalp ve damar hastalıkları yönünden iyi bilinen bir risk faktörüdür.</a:t>
            </a:r>
            <a:endParaRPr lang="tr-TR" dirty="0"/>
          </a:p>
        </p:txBody>
      </p:sp>
      <p:sp>
        <p:nvSpPr>
          <p:cNvPr id="2" name="İçerik Yer Tutucusu 1"/>
          <p:cNvSpPr>
            <a:spLocks noGrp="1"/>
          </p:cNvSpPr>
          <p:nvPr>
            <p:ph sz="half" idx="1"/>
          </p:nvPr>
        </p:nvSpPr>
        <p:spPr/>
        <p:txBody>
          <a:bodyPr/>
          <a:lstStyle/>
          <a:p>
            <a:endParaRPr lang="tr-T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55576" y="267494"/>
            <a:ext cx="7200800" cy="1399032"/>
          </a:xfrm>
          <a:solidFill>
            <a:schemeClr val="bg2"/>
          </a:solidFill>
          <a:ln>
            <a:noFill/>
          </a:ln>
        </p:spPr>
        <p:txBody>
          <a:bodyPr/>
          <a:lstStyle/>
          <a:p>
            <a:pPr>
              <a:buFont typeface="Wingdings" pitchFamily="2" charset="2"/>
              <a:buChar char="ü"/>
            </a:pPr>
            <a:r>
              <a:rPr lang="tr-TR" dirty="0" smtClean="0">
                <a:solidFill>
                  <a:schemeClr val="accent1"/>
                </a:solidFill>
              </a:rPr>
              <a:t>   AKTİF YAŞLANMA</a:t>
            </a:r>
            <a:endParaRPr lang="tr-TR" dirty="0">
              <a:solidFill>
                <a:schemeClr val="accent1"/>
              </a:solidFill>
            </a:endParaRPr>
          </a:p>
        </p:txBody>
      </p:sp>
      <p:sp>
        <p:nvSpPr>
          <p:cNvPr id="3" name="2 İçerik Yer Tutucusu"/>
          <p:cNvSpPr>
            <a:spLocks noGrp="1"/>
          </p:cNvSpPr>
          <p:nvPr>
            <p:ph idx="1"/>
          </p:nvPr>
        </p:nvSpPr>
        <p:spPr/>
        <p:txBody>
          <a:bodyPr>
            <a:normAutofit fontScale="85000" lnSpcReduction="20000"/>
          </a:bodyPr>
          <a:lstStyle/>
          <a:p>
            <a:pPr>
              <a:buFont typeface="Wingdings" pitchFamily="2" charset="2"/>
              <a:buChar char="v"/>
            </a:pPr>
            <a:r>
              <a:rPr lang="tr-TR" dirty="0" smtClean="0"/>
              <a:t>AKTİF YAŞLANMA Dünya Sağlık Örgütü (DSÖ) tarafından 1990'lı yıllarda Dünyanın gündemine sokulmuş olan bir kavramdır. Aktif yaşlanma süreci yaşlıların günlük yaşamlarında sosyal, ekonomik, kültürel aktivitelere katılımlarını esas alır. Bu dönemin istenilen yönde olmasını toplumdaki ekonomik, sosyal, çevresel, bireysel, davranışsal, sosyal koşullar belirlemektedir. Yaşlı bireyler herhangi bir engellilik durumları olması halinde bile toplumda yürütülen faaliyetlere katılabilirler, deneyimlerini daha genç kuşaklara aktarabilirler. Bu süreç onların ailelerine, akranlarına, daha başka bir ifadeyle yaşadıkları toplumlarına katkılarını artırabilir</a:t>
            </a:r>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110</TotalTime>
  <Words>925</Words>
  <Application>Microsoft Office PowerPoint</Application>
  <PresentationFormat>Ekran Gösterisi (4:3)</PresentationFormat>
  <Paragraphs>93</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Canlı</vt:lpstr>
      <vt:lpstr>GERİATRİ’DE  ÖĞRENCİ  UYGULAMALARI</vt:lpstr>
      <vt:lpstr>  YAŞLANMA NEDİİR</vt:lpstr>
      <vt:lpstr> SAĞLIKLI YAŞLANMA</vt:lpstr>
      <vt:lpstr>PowerPoint Sunusu</vt:lpstr>
      <vt:lpstr>PowerPoint Sunusu</vt:lpstr>
      <vt:lpstr>   Sağlıklı bir yaşlılık için alınabilecek önlemler neler?</vt:lpstr>
      <vt:lpstr>PowerPoint Sunusu</vt:lpstr>
      <vt:lpstr>PowerPoint Sunusu</vt:lpstr>
      <vt:lpstr>   AKTİF YAŞLANMA</vt:lpstr>
      <vt:lpstr>PowerPoint Sunusu</vt:lpstr>
      <vt:lpstr>Aktif Yaşlanma İçin Önlemler Neler ? </vt:lpstr>
      <vt:lpstr>PowerPoint Sunusu</vt:lpstr>
      <vt:lpstr>PowerPoint Sunusu</vt:lpstr>
      <vt:lpstr>PowerPoint Sunusu</vt:lpstr>
      <vt:lpstr>PowerPoint Sunusu</vt:lpstr>
      <vt:lpstr> Kaynak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GERİATRİ’DE  ÖĞRENCİ  UYGULAMALARI</dc:title>
  <dc:creator>HaSaN</dc:creator>
  <cp:lastModifiedBy>Toshıba</cp:lastModifiedBy>
  <cp:revision>16</cp:revision>
  <dcterms:created xsi:type="dcterms:W3CDTF">2020-02-28T12:39:35Z</dcterms:created>
  <dcterms:modified xsi:type="dcterms:W3CDTF">2020-04-01T10:21:19Z</dcterms:modified>
</cp:coreProperties>
</file>