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332300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418498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91473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055892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4AA7C73-8EA0-4B8C-96DC-CD714EA056FB}" type="datetimeFigureOut">
              <a:rPr lang="tr-TR" smtClean="0"/>
              <a:t>17.05.2019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934637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4AA7C73-8EA0-4B8C-96DC-CD714EA056FB}" type="datetimeFigureOut">
              <a:rPr lang="tr-TR" smtClean="0"/>
              <a:t>17.05.2019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3302255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4AA7C73-8EA0-4B8C-96DC-CD714EA056FB}" type="datetimeFigureOut">
              <a:rPr lang="tr-TR" smtClean="0"/>
              <a:t>17.05.2019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952378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4AA7C73-8EA0-4B8C-96DC-CD714EA056FB}" type="datetimeFigureOut">
              <a:rPr lang="tr-TR" smtClean="0"/>
              <a:t>17.05.2019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525178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4AA7C73-8EA0-4B8C-96DC-CD714EA056FB}" type="datetimeFigureOut">
              <a:rPr lang="tr-TR" smtClean="0"/>
              <a:t>17.05.2019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765292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AA7C73-8EA0-4B8C-96DC-CD714EA056FB}" type="datetimeFigureOut">
              <a:rPr lang="tr-TR" smtClean="0"/>
              <a:t>17.05.2019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288000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AA7C73-8EA0-4B8C-96DC-CD714EA056FB}" type="datetimeFigureOut">
              <a:rPr lang="tr-TR" smtClean="0"/>
              <a:t>17.05.2019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4103475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AA7C73-8EA0-4B8C-96DC-CD714EA056FB}" type="datetimeFigureOut">
              <a:rPr lang="tr-TR" smtClean="0"/>
              <a:t>17.05.2019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F7DF78-247D-479D-9E01-5FBEBD8D5474}" type="slidenum">
              <a:rPr lang="tr-TR" smtClean="0"/>
              <a:t>‹#›</a:t>
            </a:fld>
            <a:endParaRPr lang="tr-TR"/>
          </a:p>
        </p:txBody>
      </p:sp>
    </p:spTree>
    <p:extLst>
      <p:ext uri="{BB962C8B-B14F-4D97-AF65-F5344CB8AC3E}">
        <p14:creationId xmlns:p14="http://schemas.microsoft.com/office/powerpoint/2010/main" val="1543373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122073"/>
          </a:xfrm>
        </p:spPr>
        <p:txBody>
          <a:bodyPr/>
          <a:lstStyle/>
          <a:p>
            <a:pPr algn="l"/>
            <a:r>
              <a:rPr lang="tr-TR" dirty="0" smtClean="0"/>
              <a:t>Sermaye ilişkisi ve artık değer</a:t>
            </a:r>
            <a:endParaRPr lang="tr-TR" dirty="0"/>
          </a:p>
        </p:txBody>
      </p:sp>
      <p:sp>
        <p:nvSpPr>
          <p:cNvPr id="3" name="Alt Başlık 2"/>
          <p:cNvSpPr>
            <a:spLocks noGrp="1"/>
          </p:cNvSpPr>
          <p:nvPr>
            <p:ph type="subTitle" idx="1"/>
          </p:nvPr>
        </p:nvSpPr>
        <p:spPr>
          <a:xfrm>
            <a:off x="1524000" y="2410691"/>
            <a:ext cx="9144000" cy="3773978"/>
          </a:xfrm>
        </p:spPr>
        <p:txBody>
          <a:bodyPr/>
          <a:lstStyle/>
          <a:p>
            <a:pPr algn="l"/>
            <a:r>
              <a:rPr lang="tr-TR" dirty="0" smtClean="0"/>
              <a:t>Sermaye bir ilişkidir: parasal birikimin sürekli genişlemesine dayalı bir süreci ima eder. Bu birikim, artık-değer sayesinde olur. </a:t>
            </a:r>
          </a:p>
          <a:p>
            <a:pPr algn="l"/>
            <a:endParaRPr lang="tr-TR" dirty="0"/>
          </a:p>
          <a:p>
            <a:pPr algn="l"/>
            <a:r>
              <a:rPr lang="tr-TR" dirty="0" smtClean="0"/>
              <a:t>Sermaye olarak para </a:t>
            </a:r>
          </a:p>
          <a:p>
            <a:pPr algn="l"/>
            <a:endParaRPr lang="tr-TR" dirty="0"/>
          </a:p>
          <a:p>
            <a:pPr algn="l"/>
            <a:r>
              <a:rPr lang="tr-TR" dirty="0"/>
              <a:t>Bundan dolayı, başlangıçta dolaşıma sokulan değer, dolaşımda sadece olduğu gibi kalmaz, değer büyüklüğünü değiştirir, kendine bir artık değer ekler veya kendini değer olarak büyütür. Ve bu hareket onu sermayeye dönüştürür.</a:t>
            </a:r>
          </a:p>
        </p:txBody>
      </p:sp>
    </p:spTree>
    <p:extLst>
      <p:ext uri="{BB962C8B-B14F-4D97-AF65-F5344CB8AC3E}">
        <p14:creationId xmlns:p14="http://schemas.microsoft.com/office/powerpoint/2010/main" val="3404179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değer ve ürüne aktarılan değer </a:t>
            </a:r>
            <a:endParaRPr lang="tr-TR" dirty="0"/>
          </a:p>
        </p:txBody>
      </p:sp>
      <p:sp>
        <p:nvSpPr>
          <p:cNvPr id="3" name="İçerik Yer Tutucusu 2"/>
          <p:cNvSpPr>
            <a:spLocks noGrp="1"/>
          </p:cNvSpPr>
          <p:nvPr>
            <p:ph idx="1"/>
          </p:nvPr>
        </p:nvSpPr>
        <p:spPr/>
        <p:txBody>
          <a:bodyPr/>
          <a:lstStyle/>
          <a:p>
            <a:pPr marL="0" indent="0">
              <a:buNone/>
            </a:pPr>
            <a:r>
              <a:rPr lang="tr-TR" dirty="0" smtClean="0"/>
              <a:t>Emek </a:t>
            </a:r>
            <a:r>
              <a:rPr lang="tr-TR" dirty="0"/>
              <a:t>faaliyeti sonucunda yeni değer yaratılır</a:t>
            </a:r>
            <a:r>
              <a:rPr lang="tr-TR" dirty="0" smtClean="0"/>
              <a:t>.</a:t>
            </a:r>
          </a:p>
          <a:p>
            <a:pPr marL="0" indent="0">
              <a:buNone/>
            </a:pPr>
            <a:endParaRPr lang="tr-TR" dirty="0"/>
          </a:p>
          <a:p>
            <a:pPr marL="0" indent="0">
              <a:buNone/>
            </a:pPr>
            <a:r>
              <a:rPr lang="tr-TR" dirty="0" smtClean="0"/>
              <a:t>Emek faaliyeti sonucunda, üretim araçlarının değeri ürüne aktarılır. </a:t>
            </a:r>
          </a:p>
          <a:p>
            <a:pPr marL="0" indent="0">
              <a:buNone/>
            </a:pPr>
            <a:endParaRPr lang="tr-TR" dirty="0" smtClean="0"/>
          </a:p>
          <a:p>
            <a:pPr marL="0" indent="0">
              <a:buNone/>
            </a:pPr>
            <a:r>
              <a:rPr lang="tr-TR" dirty="0" smtClean="0"/>
              <a:t>Emeğin yarattığı değer, emek gücünün değerinden yüksektir. </a:t>
            </a:r>
          </a:p>
          <a:p>
            <a:pPr marL="0" indent="0">
              <a:buNone/>
            </a:pPr>
            <a:r>
              <a:rPr lang="tr-TR" dirty="0" smtClean="0"/>
              <a:t>Kapitalistin baktığı şey, gerekli emek zamanı ile artık </a:t>
            </a:r>
            <a:r>
              <a:rPr lang="tr-TR" smtClean="0"/>
              <a:t>emek zamanı arasındaki ilişkidir. </a:t>
            </a:r>
            <a:endParaRPr lang="tr-TR" dirty="0"/>
          </a:p>
          <a:p>
            <a:pPr marL="0" indent="0">
              <a:buNone/>
            </a:pPr>
            <a:endParaRPr lang="tr-TR" dirty="0"/>
          </a:p>
        </p:txBody>
      </p:sp>
    </p:spTree>
    <p:extLst>
      <p:ext uri="{BB962C8B-B14F-4D97-AF65-F5344CB8AC3E}">
        <p14:creationId xmlns:p14="http://schemas.microsoft.com/office/powerpoint/2010/main" val="3745051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Sermayenin genel formülü </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Meta mübadelesi eş değerler arasında mübadeledir; meta mübadelesinde artık değer oluşmaz </a:t>
            </a:r>
          </a:p>
          <a:p>
            <a:pPr marL="0" indent="0">
              <a:buNone/>
            </a:pPr>
            <a:endParaRPr lang="tr-TR" dirty="0"/>
          </a:p>
          <a:p>
            <a:pPr marL="0" indent="0">
              <a:buNone/>
            </a:pPr>
            <a:r>
              <a:rPr lang="tr-TR" dirty="0" smtClean="0"/>
              <a:t>P-M-M</a:t>
            </a:r>
            <a:r>
              <a:rPr lang="tr-TR" dirty="0" smtClean="0">
                <a:latin typeface="Calibri" panose="020F0502020204030204" pitchFamily="34" charset="0"/>
                <a:cs typeface="Calibri" panose="020F0502020204030204" pitchFamily="34" charset="0"/>
              </a:rPr>
              <a:t>´-P´ </a:t>
            </a:r>
          </a:p>
          <a:p>
            <a:pPr marL="0" indent="0">
              <a:buNone/>
            </a:pPr>
            <a:r>
              <a:rPr lang="tr-TR" dirty="0" smtClean="0">
                <a:latin typeface="Calibri" panose="020F0502020204030204" pitchFamily="34" charset="0"/>
                <a:cs typeface="Calibri" panose="020F0502020204030204" pitchFamily="34" charset="0"/>
              </a:rPr>
              <a:t>Para sermaye üretim sürecine girer; artık değer bu aşamada yaratılır; bu artık değer piyasada </a:t>
            </a:r>
            <a:r>
              <a:rPr lang="tr-TR" dirty="0" err="1" smtClean="0">
                <a:latin typeface="Calibri" panose="020F0502020204030204" pitchFamily="34" charset="0"/>
                <a:cs typeface="Calibri" panose="020F0502020204030204" pitchFamily="34" charset="0"/>
              </a:rPr>
              <a:t>realize</a:t>
            </a:r>
            <a:r>
              <a:rPr lang="tr-TR" dirty="0" smtClean="0">
                <a:latin typeface="Calibri" panose="020F0502020204030204" pitchFamily="34" charset="0"/>
                <a:cs typeface="Calibri" panose="020F0502020204030204" pitchFamily="34" charset="0"/>
              </a:rPr>
              <a:t> edilir. </a:t>
            </a:r>
          </a:p>
          <a:p>
            <a:pPr marL="0" indent="0">
              <a:buNone/>
            </a:pPr>
            <a:endParaRPr lang="tr-TR" dirty="0">
              <a:latin typeface="Calibri" panose="020F0502020204030204" pitchFamily="34" charset="0"/>
              <a:cs typeface="Calibri" panose="020F0502020204030204" pitchFamily="34" charset="0"/>
            </a:endParaRPr>
          </a:p>
          <a:p>
            <a:pPr marL="0" indent="0">
              <a:buNone/>
            </a:pPr>
            <a:r>
              <a:rPr lang="tr-TR" dirty="0" smtClean="0">
                <a:latin typeface="Calibri" panose="020F0502020204030204" pitchFamily="34" charset="0"/>
                <a:cs typeface="Calibri" panose="020F0502020204030204" pitchFamily="34" charset="0"/>
              </a:rPr>
              <a:t>M: üretim araçları ve emek-gücü </a:t>
            </a:r>
          </a:p>
          <a:p>
            <a:pPr marL="0" indent="0">
              <a:buNone/>
            </a:pPr>
            <a:r>
              <a:rPr lang="tr-TR" dirty="0" smtClean="0">
                <a:latin typeface="Calibri" panose="020F0502020204030204" pitchFamily="34" charset="0"/>
                <a:cs typeface="Calibri" panose="020F0502020204030204" pitchFamily="34" charset="0"/>
              </a:rPr>
              <a:t>M´: yeni ürün—artık değeri içeren ürün. </a:t>
            </a:r>
          </a:p>
          <a:p>
            <a:pPr marL="0" indent="0">
              <a:buNone/>
            </a:pPr>
            <a:endParaRPr lang="tr-TR" dirty="0"/>
          </a:p>
        </p:txBody>
      </p:sp>
    </p:spTree>
    <p:extLst>
      <p:ext uri="{BB962C8B-B14F-4D97-AF65-F5344CB8AC3E}">
        <p14:creationId xmlns:p14="http://schemas.microsoft.com/office/powerpoint/2010/main" val="2727238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Emek gücü</a:t>
            </a:r>
            <a:endParaRPr lang="tr-TR" dirty="0"/>
          </a:p>
        </p:txBody>
      </p:sp>
      <p:sp>
        <p:nvSpPr>
          <p:cNvPr id="3" name="İçerik Yer Tutucusu 2"/>
          <p:cNvSpPr>
            <a:spLocks noGrp="1"/>
          </p:cNvSpPr>
          <p:nvPr>
            <p:ph idx="1"/>
          </p:nvPr>
        </p:nvSpPr>
        <p:spPr/>
        <p:txBody>
          <a:bodyPr/>
          <a:lstStyle/>
          <a:p>
            <a:pPr marL="0" indent="0">
              <a:buNone/>
            </a:pPr>
            <a:r>
              <a:rPr lang="tr-TR" dirty="0" smtClean="0"/>
              <a:t>Emek gücü özel bir metadır. </a:t>
            </a:r>
          </a:p>
          <a:p>
            <a:pPr marL="0" indent="0">
              <a:buNone/>
            </a:pPr>
            <a:r>
              <a:rPr lang="tr-TR" dirty="0" smtClean="0"/>
              <a:t>Ortaya çıkışı tarihsel bir olgudur. Üretim araçlarının mülkiyetinden yoksun olanlar, emek güçlerini satarak geçimlerini sağlamak zorundadır. </a:t>
            </a:r>
          </a:p>
          <a:p>
            <a:pPr marL="0" indent="0">
              <a:buNone/>
            </a:pPr>
            <a:endParaRPr lang="tr-TR" dirty="0"/>
          </a:p>
          <a:p>
            <a:pPr marL="0" indent="0">
              <a:buNone/>
            </a:pPr>
            <a:r>
              <a:rPr lang="tr-TR" dirty="0" smtClean="0"/>
              <a:t>Emek gücünü satarak emek faaliyetini gerçekleştiren emekçiler, üretim sürecinde değer yaratırlar. </a:t>
            </a:r>
          </a:p>
          <a:p>
            <a:pPr marL="0" indent="0">
              <a:buNone/>
            </a:pPr>
            <a:endParaRPr lang="tr-TR" dirty="0"/>
          </a:p>
          <a:p>
            <a:pPr marL="0" indent="0">
              <a:buNone/>
            </a:pPr>
            <a:r>
              <a:rPr lang="tr-TR" dirty="0" smtClean="0"/>
              <a:t>Sermayenin varlığı, emek gücünün varlığını gerektirir. </a:t>
            </a:r>
          </a:p>
          <a:p>
            <a:pPr marL="0" indent="0">
              <a:buNone/>
            </a:pPr>
            <a:endParaRPr lang="tr-TR" dirty="0"/>
          </a:p>
        </p:txBody>
      </p:sp>
    </p:spTree>
    <p:extLst>
      <p:ext uri="{BB962C8B-B14F-4D97-AF65-F5344CB8AC3E}">
        <p14:creationId xmlns:p14="http://schemas.microsoft.com/office/powerpoint/2010/main" val="2468696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Paranın sermayeye dönüşmesi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Paranın sermayeye dönüşmesi, emek gücü </a:t>
            </a:r>
            <a:r>
              <a:rPr lang="tr-TR" dirty="0" err="1" smtClean="0"/>
              <a:t>metasının</a:t>
            </a:r>
            <a:r>
              <a:rPr lang="tr-TR" dirty="0" smtClean="0"/>
              <a:t> ortaya çıkmasını gerektirir. </a:t>
            </a:r>
          </a:p>
          <a:p>
            <a:pPr marL="0" indent="0">
              <a:buNone/>
            </a:pPr>
            <a:endParaRPr lang="tr-TR" dirty="0"/>
          </a:p>
          <a:p>
            <a:pPr marL="0" indent="0">
              <a:buNone/>
            </a:pPr>
            <a:r>
              <a:rPr lang="tr-TR" dirty="0" smtClean="0"/>
              <a:t>Meta üretimi, emek gücünün meta biçimini almasıyla en gelişkin biçimine kavuşmuştur. </a:t>
            </a:r>
          </a:p>
          <a:p>
            <a:pPr marL="0" indent="0">
              <a:buNone/>
            </a:pPr>
            <a:endParaRPr lang="tr-TR" dirty="0"/>
          </a:p>
          <a:p>
            <a:pPr marL="0" indent="0">
              <a:buNone/>
            </a:pPr>
            <a:r>
              <a:rPr lang="tr-TR" dirty="0" smtClean="0"/>
              <a:t>Emek gücünün meta olması, doğrudan üretici ile ürün arasındaki bağın kopması demektir; ürünün, üretici için değil, piyasada satılmak için üretilmesi demektir. </a:t>
            </a:r>
          </a:p>
          <a:p>
            <a:pPr marL="0" indent="0">
              <a:buNone/>
            </a:pPr>
            <a:r>
              <a:rPr lang="tr-TR" dirty="0" smtClean="0"/>
              <a:t>Emek faaliyetini gerçekleştiren kişi, kendi ürününü de piyasadan satın almak zorundadır. </a:t>
            </a:r>
            <a:endParaRPr lang="tr-TR" dirty="0"/>
          </a:p>
        </p:txBody>
      </p:sp>
    </p:spTree>
    <p:extLst>
      <p:ext uri="{BB962C8B-B14F-4D97-AF65-F5344CB8AC3E}">
        <p14:creationId xmlns:p14="http://schemas.microsoft.com/office/powerpoint/2010/main" val="174017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Mutlak artık değerin üretimi </a:t>
            </a:r>
            <a:endParaRPr lang="tr-TR" dirty="0"/>
          </a:p>
        </p:txBody>
      </p:sp>
      <p:sp>
        <p:nvSpPr>
          <p:cNvPr id="3" name="İçerik Yer Tutucusu 2"/>
          <p:cNvSpPr>
            <a:spLocks noGrp="1"/>
          </p:cNvSpPr>
          <p:nvPr>
            <p:ph idx="1"/>
          </p:nvPr>
        </p:nvSpPr>
        <p:spPr/>
        <p:txBody>
          <a:bodyPr/>
          <a:lstStyle/>
          <a:p>
            <a:pPr marL="0" indent="0">
              <a:buNone/>
            </a:pPr>
            <a:r>
              <a:rPr lang="tr-TR" dirty="0" smtClean="0"/>
              <a:t>Emeğin çift yönlü niteliği ile metanın çift yönlü niteliği ilişkilendirilmişti. </a:t>
            </a:r>
          </a:p>
          <a:p>
            <a:pPr marL="0" indent="0">
              <a:buNone/>
            </a:pPr>
            <a:endParaRPr lang="tr-TR" dirty="0"/>
          </a:p>
          <a:p>
            <a:pPr marL="0" indent="0">
              <a:buNone/>
            </a:pPr>
            <a:r>
              <a:rPr lang="tr-TR" dirty="0" smtClean="0"/>
              <a:t>Bu iki yönlü nitelik, üretim sürecinin kendisinde de tanımlıdır. </a:t>
            </a:r>
          </a:p>
          <a:p>
            <a:pPr marL="0" indent="0">
              <a:buNone/>
            </a:pPr>
            <a:endParaRPr lang="tr-TR" dirty="0"/>
          </a:p>
          <a:p>
            <a:pPr marL="0" indent="0">
              <a:buNone/>
            </a:pPr>
            <a:r>
              <a:rPr lang="tr-TR" dirty="0" smtClean="0"/>
              <a:t>Üretim süreci, maddi ve toplumsal niteliği itibariyle iki yönlü bir süreçtir. </a:t>
            </a:r>
          </a:p>
          <a:p>
            <a:pPr marL="0" indent="0">
              <a:buNone/>
            </a:pPr>
            <a:endParaRPr lang="tr-TR" dirty="0"/>
          </a:p>
          <a:p>
            <a:pPr marL="0" indent="0">
              <a:buNone/>
            </a:pPr>
            <a:r>
              <a:rPr lang="tr-TR" dirty="0" smtClean="0"/>
              <a:t>Üretim sürecinde hem kullanım değeri üretilir hem değer. </a:t>
            </a:r>
            <a:endParaRPr lang="tr-TR" dirty="0"/>
          </a:p>
        </p:txBody>
      </p:sp>
    </p:spTree>
    <p:extLst>
      <p:ext uri="{BB962C8B-B14F-4D97-AF65-F5344CB8AC3E}">
        <p14:creationId xmlns:p14="http://schemas.microsoft.com/office/powerpoint/2010/main" val="321721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Emek süreci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Emek </a:t>
            </a:r>
            <a:r>
              <a:rPr lang="tr-TR" dirty="0"/>
              <a:t>sürecinin</a:t>
            </a:r>
            <a:r>
              <a:rPr lang="tr-TR" dirty="0" smtClean="0"/>
              <a:t>, tüm </a:t>
            </a:r>
            <a:r>
              <a:rPr lang="tr-TR" dirty="0"/>
              <a:t>belirli toplum biçimlerinden bağımsız olarak incelenmesi </a:t>
            </a:r>
            <a:r>
              <a:rPr lang="tr-TR" dirty="0" smtClean="0"/>
              <a:t>gerekir. </a:t>
            </a:r>
          </a:p>
          <a:p>
            <a:pPr marL="0" indent="0">
              <a:buNone/>
            </a:pPr>
            <a:r>
              <a:rPr lang="tr-TR" dirty="0"/>
              <a:t>Çalışma, her şeyden önce, insanla doğa arasındaki bir süreçtir; bu süreçte, insan, doğa ile kendisi arasındaki madde alışverişini kendi çabasıyla yürütür, düzenler, denetler</a:t>
            </a:r>
            <a:r>
              <a:rPr lang="tr-TR" dirty="0" smtClean="0"/>
              <a:t>.</a:t>
            </a:r>
          </a:p>
          <a:p>
            <a:pPr marL="0" indent="0">
              <a:buNone/>
            </a:pPr>
            <a:endParaRPr lang="tr-TR" dirty="0"/>
          </a:p>
          <a:p>
            <a:pPr marL="0" indent="0">
              <a:buNone/>
            </a:pPr>
            <a:r>
              <a:rPr lang="tr-TR" dirty="0"/>
              <a:t>Emeği, tümüyle ve yalnızca insana ait bir biçimiyle alıyoruz. </a:t>
            </a:r>
            <a:endParaRPr lang="tr-TR" dirty="0" smtClean="0"/>
          </a:p>
          <a:p>
            <a:pPr marL="0" indent="0">
              <a:buNone/>
            </a:pPr>
            <a:endParaRPr lang="tr-TR" dirty="0"/>
          </a:p>
          <a:p>
            <a:pPr marL="0" indent="0">
              <a:buNone/>
            </a:pPr>
            <a:r>
              <a:rPr lang="tr-TR" dirty="0"/>
              <a:t>Emek sürecinde, emek aracı yardımıyla emek nesnesi üzerinde amaçlanmış bir değişiklik gerçekleştirilir</a:t>
            </a:r>
            <a:endParaRPr lang="tr-TR" dirty="0"/>
          </a:p>
        </p:txBody>
      </p:sp>
    </p:spTree>
    <p:extLst>
      <p:ext uri="{BB962C8B-B14F-4D97-AF65-F5344CB8AC3E}">
        <p14:creationId xmlns:p14="http://schemas.microsoft.com/office/powerpoint/2010/main" val="1102580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Değerlenme süreci </a:t>
            </a:r>
            <a:endParaRPr lang="tr-TR" dirty="0"/>
          </a:p>
        </p:txBody>
      </p:sp>
      <p:sp>
        <p:nvSpPr>
          <p:cNvPr id="3" name="İçerik Yer Tutucusu 2"/>
          <p:cNvSpPr>
            <a:spLocks noGrp="1"/>
          </p:cNvSpPr>
          <p:nvPr>
            <p:ph idx="1"/>
          </p:nvPr>
        </p:nvSpPr>
        <p:spPr/>
        <p:txBody>
          <a:bodyPr/>
          <a:lstStyle/>
          <a:p>
            <a:pPr marL="0" indent="0">
              <a:buNone/>
            </a:pPr>
            <a:r>
              <a:rPr lang="tr-TR" dirty="0" smtClean="0"/>
              <a:t>Kapitalistin amacı</a:t>
            </a:r>
            <a:r>
              <a:rPr lang="tr-TR" dirty="0"/>
              <a:t>: </a:t>
            </a:r>
            <a:r>
              <a:rPr lang="tr-TR" dirty="0" smtClean="0"/>
              <a:t>«O</a:t>
            </a:r>
            <a:r>
              <a:rPr lang="tr-TR" dirty="0"/>
              <a:t>, ilk olarak, bir mübadele değerine sahip olan bir kullanım değeri, satılacak bir nesne, yani bir meta üretmek ister. İkincisi, kendi üretimi için gereken metaların, yani meta piyasasından satın aldığı üretim araçlarının ve emek gücünün toplam değerinden daha yüksek bir değere sahip olan bir meta üretmek ister</a:t>
            </a:r>
            <a:r>
              <a:rPr lang="tr-TR" dirty="0" smtClean="0"/>
              <a:t>.» </a:t>
            </a:r>
            <a:endParaRPr lang="tr-TR"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92819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Emek gücünün değeri ve emeğin yarattığı değer </a:t>
            </a:r>
            <a:endParaRPr lang="tr-TR" dirty="0"/>
          </a:p>
        </p:txBody>
      </p:sp>
      <p:sp>
        <p:nvSpPr>
          <p:cNvPr id="3" name="İçerik Yer Tutucusu 2"/>
          <p:cNvSpPr>
            <a:spLocks noGrp="1"/>
          </p:cNvSpPr>
          <p:nvPr>
            <p:ph idx="1"/>
          </p:nvPr>
        </p:nvSpPr>
        <p:spPr/>
        <p:txBody>
          <a:bodyPr/>
          <a:lstStyle/>
          <a:p>
            <a:pPr marL="0" indent="0">
              <a:buNone/>
            </a:pPr>
            <a:r>
              <a:rPr lang="tr-TR" dirty="0" smtClean="0"/>
              <a:t>Emek faaliyeti sonucu hem bir kullanım değeri hem de bir değer yaratılır. </a:t>
            </a:r>
          </a:p>
          <a:p>
            <a:pPr marL="0" indent="0">
              <a:buNone/>
            </a:pPr>
            <a:endParaRPr lang="tr-TR" dirty="0"/>
          </a:p>
          <a:p>
            <a:pPr marL="0" indent="0">
              <a:buNone/>
            </a:pPr>
            <a:r>
              <a:rPr lang="tr-TR" dirty="0" smtClean="0"/>
              <a:t>Emek gücü harcayan emekçinin yarattığı değer ile, emek gücünün karşılığı olarak ödenen değer aynı şey değildir. </a:t>
            </a:r>
          </a:p>
          <a:p>
            <a:pPr marL="0" indent="0">
              <a:buNone/>
            </a:pPr>
            <a:endParaRPr lang="tr-TR" dirty="0"/>
          </a:p>
          <a:p>
            <a:pPr marL="0" indent="0">
              <a:buNone/>
            </a:pPr>
            <a:r>
              <a:rPr lang="tr-TR" dirty="0" smtClean="0"/>
              <a:t>Emek gücünün bir </a:t>
            </a:r>
            <a:r>
              <a:rPr lang="tr-TR" dirty="0"/>
              <a:t>gün boyunca kullanılarak yarattığı değerin, kendi günlük </a:t>
            </a:r>
            <a:r>
              <a:rPr lang="tr-TR" dirty="0" smtClean="0"/>
              <a:t>değerinin örneğin </a:t>
            </a:r>
            <a:r>
              <a:rPr lang="tr-TR" dirty="0"/>
              <a:t>iki katı olması, alıcısı için özel bir şans olmakla beraber, kesinlikle satıcısına yönelik bir haksızlık değildir</a:t>
            </a:r>
            <a:endParaRPr lang="tr-TR" dirty="0"/>
          </a:p>
        </p:txBody>
      </p:sp>
    </p:spTree>
    <p:extLst>
      <p:ext uri="{BB962C8B-B14F-4D97-AF65-F5344CB8AC3E}">
        <p14:creationId xmlns:p14="http://schemas.microsoft.com/office/powerpoint/2010/main" val="3359848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 yaratma ve değerlenme süreci </a:t>
            </a:r>
            <a:endParaRPr lang="tr-TR" dirty="0"/>
          </a:p>
        </p:txBody>
      </p:sp>
      <p:sp>
        <p:nvSpPr>
          <p:cNvPr id="3" name="İçerik Yer Tutucusu 2"/>
          <p:cNvSpPr>
            <a:spLocks noGrp="1"/>
          </p:cNvSpPr>
          <p:nvPr>
            <p:ph idx="1"/>
          </p:nvPr>
        </p:nvSpPr>
        <p:spPr/>
        <p:txBody>
          <a:bodyPr/>
          <a:lstStyle/>
          <a:p>
            <a:pPr marL="0" indent="0">
              <a:buNone/>
            </a:pPr>
            <a:r>
              <a:rPr lang="tr-TR" dirty="0" smtClean="0"/>
              <a:t>«Değer </a:t>
            </a:r>
            <a:r>
              <a:rPr lang="tr-TR" dirty="0"/>
              <a:t>yaratma süreci ile değerlenme sürecini karşılaştırırsak, artık değer üretme sürecinin, belli bir noktanın ötesine uzatılmış bir değer yaratma sürecinden başka bir şey olmadığını görürüz. Değer yaratma süreci, sadece, sermaye tarafından satın alınmış olan emek gücünün değerinin yerini yeni bir eş değerin aldığı noktaya kadar sürse, bu basit değer yaratma süreci olur. Değer yaratma süreci bu noktadan sonra da devam ederse, bu, değerlenme süreci haline gelir</a:t>
            </a:r>
            <a:r>
              <a:rPr lang="tr-TR" dirty="0" smtClean="0"/>
              <a:t>.»</a:t>
            </a:r>
            <a:endParaRPr lang="tr-TR" dirty="0"/>
          </a:p>
        </p:txBody>
      </p:sp>
    </p:spTree>
    <p:extLst>
      <p:ext uri="{BB962C8B-B14F-4D97-AF65-F5344CB8AC3E}">
        <p14:creationId xmlns:p14="http://schemas.microsoft.com/office/powerpoint/2010/main" val="22114531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606</Words>
  <Application>Microsoft Office PowerPoint</Application>
  <PresentationFormat>Geniş ekran</PresentationFormat>
  <Paragraphs>60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Sermaye ilişkisi ve artık değer</vt:lpstr>
      <vt:lpstr>Sermayenin genel formülü </vt:lpstr>
      <vt:lpstr>Emek gücü</vt:lpstr>
      <vt:lpstr>Paranın sermayeye dönüşmesi </vt:lpstr>
      <vt:lpstr>Mutlak artık değerin üretimi </vt:lpstr>
      <vt:lpstr>Emek süreci </vt:lpstr>
      <vt:lpstr>Değerlenme süreci </vt:lpstr>
      <vt:lpstr>Emek gücünün değeri ve emeğin yarattığı değer </vt:lpstr>
      <vt:lpstr>Değer yaratma ve değerlenme süreci </vt:lpstr>
      <vt:lpstr>Yeni değer ve ürüne aktarılan değer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2019-05-16T14:27:05Z</dcterms:created>
  <dcterms:modified xsi:type="dcterms:W3CDTF">2019-05-17T19:42:13Z</dcterms:modified>
</cp:coreProperties>
</file>