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iktory.com/glasnye.html" TargetMode="External"/><Relationship Id="rId2" Type="http://schemas.openxmlformats.org/officeDocument/2006/relationships/hyperlink" Target="https://licey.ne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809CE-F913-4E8B-991D-34F50DACC2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Фонетика </a:t>
            </a:r>
            <a:r>
              <a:rPr lang="tr-TR" dirty="0"/>
              <a:t>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0F2AB2-7B92-4BD1-94D6-4FCDE5E3BB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5" y="3982783"/>
            <a:ext cx="6831673" cy="1086237"/>
          </a:xfrm>
        </p:spPr>
        <p:txBody>
          <a:bodyPr/>
          <a:lstStyle/>
          <a:p>
            <a:r>
              <a:rPr lang="ru-RU" dirty="0"/>
              <a:t>Урок </a:t>
            </a:r>
            <a:r>
              <a:rPr lang="tr-TR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179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A6625-EE84-4946-AD8F-B2F4B020E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83974"/>
          </a:xfrm>
        </p:spPr>
        <p:txBody>
          <a:bodyPr>
            <a:noAutofit/>
          </a:bodyPr>
          <a:lstStyle/>
          <a:p>
            <a:r>
              <a:rPr lang="ru-RU" sz="3600" dirty="0"/>
              <a:t>Произношение редуцированных А и О</a:t>
            </a:r>
            <a:br>
              <a:rPr lang="ru-RU" sz="3600" dirty="0"/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F8D40-18D3-4FBE-9DBE-A8F7C0281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69774"/>
            <a:ext cx="9601200" cy="367085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В остальных безударных слогах после мягких шипящих на месте а, по нормам русской орфоэпии, произносится безударный звук, напоминающий [и], но значительно ослабленного (обозначается [ь]): часовщик - 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чь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совщик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, чаровница - 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чь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]ровница, чановой - 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чь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]новой, частиковый - 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чь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стиковый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, 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Чарторийск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 - 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чь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рторийск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, 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Чакаларово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 - 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чь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каларово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, 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Чародинский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 район - 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чь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родинский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 район.</a:t>
            </a:r>
          </a:p>
        </p:txBody>
      </p:sp>
    </p:spTree>
    <p:extLst>
      <p:ext uri="{BB962C8B-B14F-4D97-AF65-F5344CB8AC3E}">
        <p14:creationId xmlns:p14="http://schemas.microsoft.com/office/powerpoint/2010/main" val="129598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93ED-AFFB-458A-B2B0-BE48A7E16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39417"/>
          </a:xfrm>
        </p:spPr>
        <p:txBody>
          <a:bodyPr>
            <a:normAutofit fontScale="90000"/>
          </a:bodyPr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78008-4123-4E96-A61F-91C978558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8591" y="1616765"/>
            <a:ext cx="9601200" cy="4050194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Брызгунова</a:t>
            </a:r>
            <a:r>
              <a:rPr lang="ru-RU" dirty="0"/>
              <a:t>, Е.А., Звуки и интонация русской речи. Москва: Русский язык, 1977.</a:t>
            </a:r>
            <a:endParaRPr lang="tr-TR" dirty="0"/>
          </a:p>
          <a:p>
            <a:r>
              <a:rPr lang="ru-RU" dirty="0"/>
              <a:t>Науменко Ю. М. Корректировочный курс русской фонетики и интонации для иностранных студентов I курса бакалавриата , Москва: Флинта: Наука, 2012.</a:t>
            </a:r>
          </a:p>
          <a:p>
            <a:r>
              <a:rPr lang="ru-RU" dirty="0"/>
              <a:t>Одинцова И.В. Звуки. Ритмика. Интонация. Москва: Флинта: Наука, 2014.</a:t>
            </a:r>
          </a:p>
          <a:p>
            <a:r>
              <a:rPr lang="ru-RU" dirty="0" err="1"/>
              <a:t>Бархударова</a:t>
            </a:r>
            <a:r>
              <a:rPr lang="ru-RU" dirty="0"/>
              <a:t> Л. Л., Панков Ф. И. По-русски – с хорошим произношением: практический курс звучащей речи. Москва: Русский язык. Курсы, 2008.</a:t>
            </a:r>
          </a:p>
          <a:p>
            <a:r>
              <a:rPr lang="ru-RU" dirty="0">
                <a:solidFill>
                  <a:schemeClr val="tx1"/>
                </a:solidFill>
              </a:rPr>
              <a:t>Буланин Л. Л. Фонетика современного русского языка. Москва: Высшая школа, 1970. </a:t>
            </a:r>
          </a:p>
          <a:p>
            <a:r>
              <a:rPr lang="ru-RU" dirty="0">
                <a:solidFill>
                  <a:schemeClr val="tx1"/>
                </a:solidFill>
              </a:rPr>
              <a:t>Кедрова Г. Е., Потапов В. В., Егоров А. М., Омельянова Е. Б. Фонетика русского языка. </a:t>
            </a:r>
            <a:r>
              <a:rPr lang="tr-TR" dirty="0">
                <a:solidFill>
                  <a:schemeClr val="tx1"/>
                </a:solidFill>
              </a:rPr>
              <a:t>Web</a:t>
            </a:r>
            <a:r>
              <a:rPr lang="ru-RU" dirty="0">
                <a:solidFill>
                  <a:schemeClr val="tx1"/>
                </a:solidFill>
              </a:rPr>
              <a:t>:. http://www.philol.msu.ru/~fonetica/index1.htm .</a:t>
            </a:r>
          </a:p>
          <a:p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https://licey.net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https://diktory.com/glasnye.html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294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A6625-EE84-4946-AD8F-B2F4B020E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83974"/>
          </a:xfrm>
        </p:spPr>
        <p:txBody>
          <a:bodyPr>
            <a:noAutofit/>
          </a:bodyPr>
          <a:lstStyle/>
          <a:p>
            <a:r>
              <a:rPr lang="ru-RU" sz="3600" dirty="0"/>
              <a:t>Произношение редуцированных А и О</a:t>
            </a:r>
            <a:br>
              <a:rPr lang="ru-RU" sz="3600" dirty="0"/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F8D40-18D3-4FBE-9DBE-A8F7C0281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63757"/>
            <a:ext cx="9601200" cy="4608443"/>
          </a:xfrm>
        </p:spPr>
        <p:txBody>
          <a:bodyPr/>
          <a:lstStyle/>
          <a:p>
            <a:endParaRPr lang="ru-RU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ru-RU" dirty="0">
                <a:latin typeface="+mj-lt"/>
              </a:rPr>
              <a:t>В первом предударном слоге на месте букв а и о, по нормам орфоэпии русского языка, произносится безударный звук [Л]. От ударного [а] его отличает меньшая продолжительность и меньшая активность артикуляции: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>
                <a:latin typeface="+mj-lt"/>
              </a:rPr>
              <a:t>глаза-</a:t>
            </a:r>
            <a:r>
              <a:rPr lang="ru-RU" dirty="0" err="1">
                <a:latin typeface="+mj-lt"/>
              </a:rPr>
              <a:t>гл</a:t>
            </a:r>
            <a:r>
              <a:rPr lang="ru-RU" dirty="0">
                <a:latin typeface="+mj-lt"/>
              </a:rPr>
              <a:t>[Л]за, дарить - д[Л]</a:t>
            </a:r>
            <a:r>
              <a:rPr lang="ru-RU" dirty="0" err="1">
                <a:latin typeface="+mj-lt"/>
              </a:rPr>
              <a:t>рить</a:t>
            </a:r>
            <a:r>
              <a:rPr lang="ru-RU" dirty="0">
                <a:latin typeface="+mj-lt"/>
              </a:rPr>
              <a:t>, настольный - н[Л]стольный, Париж - п[Л]</a:t>
            </a:r>
            <a:r>
              <a:rPr lang="ru-RU" dirty="0" err="1">
                <a:latin typeface="+mj-lt"/>
              </a:rPr>
              <a:t>риж</a:t>
            </a:r>
            <a:r>
              <a:rPr lang="ru-RU" dirty="0">
                <a:latin typeface="+mj-lt"/>
              </a:rPr>
              <a:t>, Марлинский - м[Л]</a:t>
            </a:r>
            <a:r>
              <a:rPr lang="ru-RU" dirty="0" err="1">
                <a:latin typeface="+mj-lt"/>
              </a:rPr>
              <a:t>рлинский</a:t>
            </a:r>
            <a:r>
              <a:rPr lang="ru-RU" dirty="0">
                <a:latin typeface="+mj-lt"/>
              </a:rPr>
              <a:t>, Рабле - р[Л]</a:t>
            </a:r>
            <a:r>
              <a:rPr lang="ru-RU" dirty="0" err="1">
                <a:latin typeface="+mj-lt"/>
              </a:rPr>
              <a:t>бле</a:t>
            </a:r>
            <a:r>
              <a:rPr lang="ru-RU" dirty="0">
                <a:latin typeface="+mj-lt"/>
              </a:rPr>
              <a:t>; сосна - с[Л]сна, большой - б[Л]</a:t>
            </a:r>
            <a:r>
              <a:rPr lang="ru-RU" dirty="0" err="1">
                <a:latin typeface="+mj-lt"/>
              </a:rPr>
              <a:t>льшой</a:t>
            </a:r>
            <a:r>
              <a:rPr lang="ru-RU" dirty="0">
                <a:latin typeface="+mj-lt"/>
              </a:rPr>
              <a:t>, носить - н[Л]</a:t>
            </a:r>
            <a:r>
              <a:rPr lang="ru-RU" dirty="0" err="1">
                <a:latin typeface="+mj-lt"/>
              </a:rPr>
              <a:t>сить</a:t>
            </a:r>
            <a:r>
              <a:rPr lang="ru-RU" dirty="0">
                <a:latin typeface="+mj-lt"/>
              </a:rPr>
              <a:t>, Вогезы - в[Л]гезы, Сорбонна - с[Л]</a:t>
            </a:r>
            <a:r>
              <a:rPr lang="ru-RU" dirty="0" err="1">
                <a:latin typeface="+mj-lt"/>
              </a:rPr>
              <a:t>рбонна</a:t>
            </a:r>
            <a:r>
              <a:rPr lang="ru-RU" dirty="0">
                <a:latin typeface="+mj-lt"/>
              </a:rPr>
              <a:t>, Сократ - с[Л]крат, Софокл - с[Л]</a:t>
            </a:r>
            <a:r>
              <a:rPr lang="ru-RU" dirty="0" err="1">
                <a:latin typeface="+mj-lt"/>
              </a:rPr>
              <a:t>фокл</a:t>
            </a:r>
            <a:r>
              <a:rPr lang="ru-RU" dirty="0">
                <a:latin typeface="+mj-lt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99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A6625-EE84-4946-AD8F-B2F4B020E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83974"/>
          </a:xfrm>
        </p:spPr>
        <p:txBody>
          <a:bodyPr>
            <a:noAutofit/>
          </a:bodyPr>
          <a:lstStyle/>
          <a:p>
            <a:r>
              <a:rPr lang="ru-RU" sz="3600" dirty="0"/>
              <a:t>Произношение редуцированных А и О</a:t>
            </a:r>
            <a:br>
              <a:rPr lang="ru-RU" sz="3600" dirty="0"/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F8D40-18D3-4FBE-9DBE-A8F7C0281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63757"/>
            <a:ext cx="9601200" cy="460844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b="0" i="0" dirty="0">
                <a:solidFill>
                  <a:srgbClr val="404040"/>
                </a:solidFill>
                <a:effectLst/>
              </a:rPr>
              <a:t>В остальных неударяемых слогах на месте </a:t>
            </a:r>
            <a:r>
              <a:rPr lang="ru-RU" b="1" i="0" dirty="0">
                <a:solidFill>
                  <a:srgbClr val="404040"/>
                </a:solidFill>
                <a:effectLst/>
              </a:rPr>
              <a:t>а</a:t>
            </a:r>
            <a:r>
              <a:rPr lang="ru-RU" b="0" i="0" dirty="0">
                <a:solidFill>
                  <a:srgbClr val="404040"/>
                </a:solidFill>
                <a:effectLst/>
              </a:rPr>
              <a:t> и </a:t>
            </a:r>
            <a:r>
              <a:rPr lang="ru-RU" b="1" i="0" dirty="0">
                <a:solidFill>
                  <a:srgbClr val="404040"/>
                </a:solidFill>
                <a:effectLst/>
              </a:rPr>
              <a:t>о</a:t>
            </a:r>
            <a:r>
              <a:rPr lang="ru-RU" b="0" i="0" dirty="0">
                <a:solidFill>
                  <a:srgbClr val="404040"/>
                </a:solidFill>
                <a:effectLst/>
              </a:rPr>
              <a:t> произносится краткий звук, нечто среднее между [ы] и [а]. Его условно обозначают [ъ]: </a:t>
            </a:r>
          </a:p>
          <a:p>
            <a:pPr>
              <a:lnSpc>
                <a:spcPct val="150000"/>
              </a:lnSpc>
            </a:pPr>
            <a:endParaRPr lang="ru-RU" dirty="0">
              <a:solidFill>
                <a:srgbClr val="40404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b="0" i="0" dirty="0">
                <a:solidFill>
                  <a:srgbClr val="404040"/>
                </a:solidFill>
                <a:effectLst/>
              </a:rPr>
              <a:t>начинать - н[ъ]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чинать</a:t>
            </a:r>
            <a:r>
              <a:rPr lang="ru-RU" b="0" i="0" dirty="0">
                <a:solidFill>
                  <a:srgbClr val="404040"/>
                </a:solidFill>
                <a:effectLst/>
              </a:rPr>
              <a:t>, травяной - 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тр</a:t>
            </a:r>
            <a:r>
              <a:rPr lang="ru-RU" b="0" i="0" dirty="0">
                <a:solidFill>
                  <a:srgbClr val="404040"/>
                </a:solidFill>
                <a:effectLst/>
              </a:rPr>
              <a:t>[ъ]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вяндй</a:t>
            </a:r>
            <a:r>
              <a:rPr lang="ru-RU" b="0" i="0" dirty="0">
                <a:solidFill>
                  <a:srgbClr val="404040"/>
                </a:solidFill>
                <a:effectLst/>
              </a:rPr>
              <a:t>, школа - школ[ъ], Наманган - н[ъ]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манган</a:t>
            </a:r>
            <a:r>
              <a:rPr lang="ru-RU" b="0" i="0" dirty="0">
                <a:solidFill>
                  <a:srgbClr val="404040"/>
                </a:solidFill>
                <a:effectLst/>
              </a:rPr>
              <a:t>, Тула - 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тул</a:t>
            </a:r>
            <a:r>
              <a:rPr lang="ru-RU" b="0" i="0" dirty="0">
                <a:solidFill>
                  <a:srgbClr val="404040"/>
                </a:solidFill>
                <a:effectLst/>
              </a:rPr>
              <a:t>[ъ]; попросить - п[ъ]просить, полевой - п[ъ]левой, радость - рад[ъ]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сть</a:t>
            </a:r>
            <a:r>
              <a:rPr lang="ru-RU" b="0" i="0" dirty="0">
                <a:solidFill>
                  <a:srgbClr val="404040"/>
                </a:solidFill>
                <a:effectLst/>
              </a:rPr>
              <a:t>, Повенец - п[ъ]венец, Вологда - вол[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ъгдъ</a:t>
            </a:r>
            <a:r>
              <a:rPr lang="ru-RU" b="0" i="0" dirty="0">
                <a:solidFill>
                  <a:srgbClr val="404040"/>
                </a:solidFill>
                <a:effectLst/>
              </a:rPr>
              <a:t>], Сормово - 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сорм</a:t>
            </a:r>
            <a:r>
              <a:rPr lang="ru-RU" b="0" i="0" dirty="0">
                <a:solidFill>
                  <a:srgbClr val="404040"/>
                </a:solidFill>
                <a:effectLst/>
              </a:rPr>
              <a:t>[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ъвъ</a:t>
            </a:r>
            <a:r>
              <a:rPr lang="ru-RU" b="0" i="0" dirty="0">
                <a:solidFill>
                  <a:srgbClr val="404040"/>
                </a:solidFill>
                <a:effectLst/>
              </a:rPr>
              <a:t>].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0207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A6625-EE84-4946-AD8F-B2F4B020E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83974"/>
          </a:xfrm>
        </p:spPr>
        <p:txBody>
          <a:bodyPr>
            <a:noAutofit/>
          </a:bodyPr>
          <a:lstStyle/>
          <a:p>
            <a:r>
              <a:rPr lang="ru-RU" sz="3600" dirty="0"/>
              <a:t>Произношение редуцированных А и О</a:t>
            </a:r>
            <a:br>
              <a:rPr lang="ru-RU" sz="3600" dirty="0"/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F8D40-18D3-4FBE-9DBE-A8F7C0281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63757"/>
            <a:ext cx="9601200" cy="460844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На месте </a:t>
            </a:r>
            <a:r>
              <a:rPr lang="ru-RU" b="1" i="0" dirty="0">
                <a:solidFill>
                  <a:srgbClr val="404040"/>
                </a:solidFill>
                <a:effectLst/>
                <a:latin typeface="+mj-lt"/>
              </a:rPr>
              <a:t>а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 и </a:t>
            </a:r>
            <a:r>
              <a:rPr lang="ru-RU" b="1" i="0" dirty="0">
                <a:solidFill>
                  <a:srgbClr val="404040"/>
                </a:solidFill>
                <a:effectLst/>
                <a:latin typeface="+mj-lt"/>
              </a:rPr>
              <a:t>о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 редукция в безударных слогах не должна приводить к утрате звука. Может произойти не предусмотренная подмена одного слова другим, что приводит к искажению смысла высказывания. В результате выпадения первого гласного слово сторона - 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стъра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]на - начнёт звучать как страна - 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стра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]на, слово паровоз - 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пъра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]воз - как провоз-[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пра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]воз, слово пароход - 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пъра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]ход - как проход - 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пра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]ход, слово голова - 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гъла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ва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 - как глава - 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гла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ва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, слово волочить - 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въла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 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чить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 - как влачить - 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вла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чить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. Более того, в результате утраты гласного могут появиться стилистически окрашенные варианты, в частности, разговорно-просторечные (таково произношение слова голосовать как г[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ъл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]совать вместо г[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ълъ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]совать, слова сутолока как 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сут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ъл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]ка вместо 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сут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ълъ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]ка, слова магазин как [м]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газин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 вместо 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мъ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газин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), что придаст речи ненужную 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разностильность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.</a:t>
            </a:r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25226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A6625-EE84-4946-AD8F-B2F4B020E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83974"/>
          </a:xfrm>
        </p:spPr>
        <p:txBody>
          <a:bodyPr>
            <a:noAutofit/>
          </a:bodyPr>
          <a:lstStyle/>
          <a:p>
            <a:r>
              <a:rPr lang="ru-RU" sz="3600" dirty="0"/>
              <a:t>Произношение редуцированных А и О</a:t>
            </a:r>
            <a:br>
              <a:rPr lang="ru-RU" sz="3600" dirty="0"/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F8D40-18D3-4FBE-9DBE-A8F7C0281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63757"/>
            <a:ext cx="9601200" cy="460844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Очень важно точное 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артикулирование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 безударного звука [ъ]. Вместо звука, среднего между [а] и [ы], не должен звучать гласный [ы]. Это связано, в том числе с информативной стороной. Например слово домовой - д[ъ]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мовой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 начнёт звучать как дымовой - д[ы]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мовой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, слово выжал - 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выж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[ъ]л как выжил - 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выж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[ы]л. Также это связано и со стилистической окраской. Нормативное произношение слов окна - 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окн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[ъ], сантиметр - с [ъ]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нтиметр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 и просторечное 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окн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[ы], с[ы]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нтиметр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. В иноязычных словах, которые хорошо освоены русским языком, произношение безударных [а] и [о] так же, как и в исконно русских словах.</a:t>
            </a:r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38667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A6625-EE84-4946-AD8F-B2F4B020E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83974"/>
          </a:xfrm>
        </p:spPr>
        <p:txBody>
          <a:bodyPr>
            <a:noAutofit/>
          </a:bodyPr>
          <a:lstStyle/>
          <a:p>
            <a:r>
              <a:rPr lang="ru-RU" sz="3600" dirty="0"/>
              <a:t>Произношение редуцированных А и О</a:t>
            </a:r>
            <a:br>
              <a:rPr lang="ru-RU" sz="3600" dirty="0"/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F8D40-18D3-4FBE-9DBE-A8F7C0281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63757"/>
            <a:ext cx="9601200" cy="460844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После твёрдых шипящих [ш] и [ж] в первом предударном слоге звук [а], по нормам орфоэпии, произносится как [л], т.е. в соответствии с написанием: </a:t>
            </a:r>
          </a:p>
          <a:p>
            <a:pPr>
              <a:lnSpc>
                <a:spcPct val="150000"/>
              </a:lnSpc>
            </a:pP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шаги- [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шл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ги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, шалаш- [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шл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лаш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, шалун- [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шл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]лун, Шамиль -[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шл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]миль, 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Шамбор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- [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шл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мбор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, Шампань - [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шл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мпань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; жаркое - [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жл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ркое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, жаргон - [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жл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ргон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, 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Жаклар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 - [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жл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клар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, 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Жанлис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 - [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жл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нлис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Произношение в именах нарицательных на месте гласной буквы </a:t>
            </a:r>
            <a:r>
              <a:rPr lang="ru-RU" sz="1800" b="1" i="0" dirty="0">
                <a:solidFill>
                  <a:srgbClr val="404040"/>
                </a:solidFill>
                <a:effectLst/>
                <a:latin typeface="+mj-lt"/>
              </a:rPr>
              <a:t>а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 звука близкого к [ы] ([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шыэ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ги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, [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шыэ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лаш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, [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жыэ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ркое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), было свойственно старомосковской норме, и сейчас уже вышло из употребления.</a:t>
            </a:r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87931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A6625-EE84-4946-AD8F-B2F4B020E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83974"/>
          </a:xfrm>
        </p:spPr>
        <p:txBody>
          <a:bodyPr>
            <a:noAutofit/>
          </a:bodyPr>
          <a:lstStyle/>
          <a:p>
            <a:r>
              <a:rPr lang="ru-RU" sz="3600" dirty="0"/>
              <a:t>Произношение редуцированных А и О</a:t>
            </a:r>
            <a:br>
              <a:rPr lang="ru-RU" sz="3600" dirty="0"/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F8D40-18D3-4FBE-9DBE-A8F7C0281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63757"/>
            <a:ext cx="9601200" cy="460844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На месте звука </a:t>
            </a:r>
            <a:r>
              <a:rPr lang="ru-RU" b="1" i="0" dirty="0">
                <a:solidFill>
                  <a:srgbClr val="404040"/>
                </a:solidFill>
                <a:effectLst/>
                <a:latin typeface="+mj-lt"/>
              </a:rPr>
              <a:t>а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 в первом предударном слоге после твердых шипящих и [ц] перед мягкими согласными произносится звук, средний между [ы] и [э] - 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ыэ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]. В формах косвенных падежей множественного числа слова </a:t>
            </a:r>
            <a:r>
              <a:rPr lang="ru-RU" b="0" i="1" dirty="0">
                <a:solidFill>
                  <a:srgbClr val="404040"/>
                </a:solidFill>
                <a:effectLst/>
                <a:latin typeface="+mj-lt"/>
              </a:rPr>
              <a:t>лошадь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 - </a:t>
            </a:r>
            <a:r>
              <a:rPr lang="ru-RU" b="0" i="1" dirty="0">
                <a:solidFill>
                  <a:srgbClr val="404040"/>
                </a:solidFill>
                <a:effectLst/>
                <a:latin typeface="+mj-lt"/>
              </a:rPr>
              <a:t>лошадей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, </a:t>
            </a:r>
            <a:r>
              <a:rPr lang="ru-RU" b="0" i="1" dirty="0">
                <a:solidFill>
                  <a:srgbClr val="404040"/>
                </a:solidFill>
                <a:effectLst/>
                <a:latin typeface="+mj-lt"/>
              </a:rPr>
              <a:t>лошадям, лошадями, лошадях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 на месте </a:t>
            </a:r>
            <a:r>
              <a:rPr lang="ru-RU" b="1" i="0" dirty="0" err="1">
                <a:solidFill>
                  <a:srgbClr val="404040"/>
                </a:solidFill>
                <a:effectLst/>
                <a:latin typeface="+mj-lt"/>
              </a:rPr>
              <a:t>ша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 произносится 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шыэ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]; в словах -  </a:t>
            </a:r>
            <a:r>
              <a:rPr lang="ru-RU" b="0" i="1" dirty="0">
                <a:solidFill>
                  <a:srgbClr val="404040"/>
                </a:solidFill>
                <a:effectLst/>
                <a:latin typeface="+mj-lt"/>
              </a:rPr>
              <a:t>жалеть, к сожалению, жакет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 на месте </a:t>
            </a:r>
            <a:r>
              <a:rPr lang="ru-RU" b="1" i="0" dirty="0" err="1">
                <a:solidFill>
                  <a:srgbClr val="404040"/>
                </a:solidFill>
                <a:effectLst/>
                <a:latin typeface="+mj-lt"/>
              </a:rPr>
              <a:t>жа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 произносится 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жыэ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]; в формах косвенных падежей числительных - </a:t>
            </a:r>
            <a:r>
              <a:rPr lang="ru-RU" b="0" i="1" dirty="0">
                <a:solidFill>
                  <a:srgbClr val="404040"/>
                </a:solidFill>
                <a:effectLst/>
                <a:latin typeface="+mj-lt"/>
              </a:rPr>
              <a:t>двадцать, тридцать - двадцати, тридцати, двадцатью, тридцатью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 и т. д. на месте </a:t>
            </a:r>
            <a:r>
              <a:rPr lang="ru-RU" b="1" i="0" dirty="0" err="1">
                <a:solidFill>
                  <a:srgbClr val="404040"/>
                </a:solidFill>
                <a:effectLst/>
                <a:latin typeface="+mj-lt"/>
              </a:rPr>
              <a:t>ца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 произносится 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цыэ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].</a:t>
            </a:r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18593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A6625-EE84-4946-AD8F-B2F4B020E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83974"/>
          </a:xfrm>
        </p:spPr>
        <p:txBody>
          <a:bodyPr>
            <a:noAutofit/>
          </a:bodyPr>
          <a:lstStyle/>
          <a:p>
            <a:r>
              <a:rPr lang="ru-RU" sz="3600" dirty="0"/>
              <a:t>Произношение редуцированных А и О</a:t>
            </a:r>
            <a:br>
              <a:rPr lang="ru-RU" sz="3600" dirty="0"/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F8D40-18D3-4FBE-9DBE-A8F7C0281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63757"/>
            <a:ext cx="9601200" cy="4608443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Произношение в этих словах - </a:t>
            </a:r>
            <a:r>
              <a:rPr lang="ru-RU" b="1" i="0" dirty="0" err="1">
                <a:solidFill>
                  <a:srgbClr val="404040"/>
                </a:solidFill>
                <a:effectLst/>
                <a:latin typeface="+mj-lt"/>
              </a:rPr>
              <a:t>ша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, </a:t>
            </a:r>
            <a:r>
              <a:rPr lang="ru-RU" b="1" i="0" dirty="0" err="1">
                <a:solidFill>
                  <a:srgbClr val="404040"/>
                </a:solidFill>
                <a:effectLst/>
                <a:latin typeface="+mj-lt"/>
              </a:rPr>
              <a:t>жа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, </a:t>
            </a:r>
            <a:r>
              <a:rPr lang="ru-RU" b="1" i="0" dirty="0" err="1">
                <a:solidFill>
                  <a:srgbClr val="404040"/>
                </a:solidFill>
                <a:effectLst/>
                <a:latin typeface="+mj-lt"/>
              </a:rPr>
              <a:t>ца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 с отчетливым гласным [а] не является литературным. В редких случаях гласный звук 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ыэ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 произносится на месте </a:t>
            </a:r>
            <a:r>
              <a:rPr lang="ru-RU" b="1" i="0" dirty="0">
                <a:solidFill>
                  <a:srgbClr val="404040"/>
                </a:solidFill>
                <a:effectLst/>
                <a:latin typeface="+mj-lt"/>
              </a:rPr>
              <a:t>а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 и в положении перед твёрдыми согласными. К примеру в словах </a:t>
            </a:r>
            <a:r>
              <a:rPr lang="ru-RU" b="0" i="1" dirty="0">
                <a:solidFill>
                  <a:srgbClr val="404040"/>
                </a:solidFill>
                <a:effectLst/>
                <a:latin typeface="+mj-lt"/>
              </a:rPr>
              <a:t>ржаной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 - р[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жыэ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]ной, </a:t>
            </a:r>
            <a:r>
              <a:rPr lang="ru-RU" b="0" i="1" dirty="0">
                <a:solidFill>
                  <a:srgbClr val="404040"/>
                </a:solidFill>
                <a:effectLst/>
                <a:latin typeface="+mj-lt"/>
              </a:rPr>
              <a:t>жасмин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 - 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жыэ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смин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.</a:t>
            </a:r>
            <a:br>
              <a:rPr lang="ru-RU" dirty="0">
                <a:latin typeface="+mj-lt"/>
              </a:rPr>
            </a:br>
            <a:br>
              <a:rPr lang="ru-RU" dirty="0">
                <a:latin typeface="+mj-lt"/>
              </a:rPr>
            </a:b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В других безударных слогах после твёрдых шипящих и [ц] вместо [а] произносится редуцированный гласный [ъ]: шаловливый - 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шъ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ловливый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, шаровой - 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шъ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ровой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, крыша - 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кры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шъ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], 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Шакловитый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 - 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шъ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кловитый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, Шаховской - 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шъ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ховской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, Пеша - 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пе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шъ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]; жардиньерка - 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жъ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рдиньерка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, жаровой - 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жъ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ровой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, стража - 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стра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жъ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], 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Жаболенко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 - 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жъ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боленко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, 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Важа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 - 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ва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жъ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]; царедворец - 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цъ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редворец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, синица - сини[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цъ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], Царичанка- 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цъ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ричанка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, 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Петырница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 - 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петырни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цъ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].</a:t>
            </a:r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71743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A6625-EE84-4946-AD8F-B2F4B020E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83974"/>
          </a:xfrm>
        </p:spPr>
        <p:txBody>
          <a:bodyPr>
            <a:noAutofit/>
          </a:bodyPr>
          <a:lstStyle/>
          <a:p>
            <a:r>
              <a:rPr lang="ru-RU" sz="3600" dirty="0"/>
              <a:t>Произношение редуцированных А и О</a:t>
            </a:r>
            <a:br>
              <a:rPr lang="ru-RU" sz="3600" dirty="0"/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F8D40-18D3-4FBE-9DBE-A8F7C0281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69774"/>
            <a:ext cx="9601200" cy="450242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После мягких согласных [ч] и [ш':] (на письме обозначается щ) в первом предударном слоге на месте а произносится звук, средний между [и] и [э] - 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иэ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]: чадить - 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чиэ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дить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, часы - 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чиэ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сы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, щавель - [ш':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иэ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вель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, щадить - [ш':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иэ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дить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. Произношение в этих случаях на месте а гласного [</a:t>
            </a:r>
            <a:r>
              <a:rPr lang="ru-RU" dirty="0">
                <a:solidFill>
                  <a:srgbClr val="404040"/>
                </a:solidFill>
                <a:latin typeface="+mj-lt"/>
              </a:rPr>
              <a:t>Л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]:  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чл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сы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, 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ш’:и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вель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 - есть неправильным. Также недопустимо произношение вместо 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иэ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 звука [и]: 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чи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сы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, [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ш':и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вель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.</a:t>
            </a:r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1447508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1206</TotalTime>
  <Words>1428</Words>
  <Application>Microsoft Office PowerPoint</Application>
  <PresentationFormat>Widescreen</PresentationFormat>
  <Paragraphs>35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Franklin Gothic Book</vt:lpstr>
      <vt:lpstr>Crop</vt:lpstr>
      <vt:lpstr>Фонетика I</vt:lpstr>
      <vt:lpstr>Произношение редуцированных А и О </vt:lpstr>
      <vt:lpstr>Произношение редуцированных А и О </vt:lpstr>
      <vt:lpstr>Произношение редуцированных А и О </vt:lpstr>
      <vt:lpstr>Произношение редуцированных А и О </vt:lpstr>
      <vt:lpstr>Произношение редуцированных А и О </vt:lpstr>
      <vt:lpstr>Произношение редуцированных А и О </vt:lpstr>
      <vt:lpstr>Произношение редуцированных А и О </vt:lpstr>
      <vt:lpstr>Произношение редуцированных А и О </vt:lpstr>
      <vt:lpstr>Произношение редуцированных А и О 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Фонетика II</dc:title>
  <dc:creator>asus</dc:creator>
  <cp:lastModifiedBy>asus</cp:lastModifiedBy>
  <cp:revision>275</cp:revision>
  <dcterms:created xsi:type="dcterms:W3CDTF">2020-03-24T12:01:02Z</dcterms:created>
  <dcterms:modified xsi:type="dcterms:W3CDTF">2020-07-06T10:47:55Z</dcterms:modified>
</cp:coreProperties>
</file>