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2" r:id="rId4"/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B53ABD-40B1-455C-A4B9-94933B9917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28FB527-3A35-4B8B-95B9-250C8D0487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5A137FC-B205-4E0A-9D26-3AFD1D4ED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565D-5D39-4EC0-AB7C-F3D93CCF339B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BC5E7C5-447F-422B-A803-BDDDB7A7D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F065C2E-B417-480C-B0B0-4031862A7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516B5-43EE-4CA8-98E1-CF80B27762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4854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C3D1E7-C99A-4EBA-899F-B869F7EFA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406C6C5-13E3-447B-B560-924AD3DD8C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42A9D26-3874-4729-9B1A-4E72583EA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565D-5D39-4EC0-AB7C-F3D93CCF339B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C477C2A-5A85-4A50-8562-FB9C89FDB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8717C09-2E88-451A-90C9-9D1CCBA29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516B5-43EE-4CA8-98E1-CF80B27762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2259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E367052-990F-4075-BABC-FD3F26D5DB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5E56386-AADF-44D1-BA3C-E6651E0398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C4A884-F5F9-4E48-83A7-2FA949B7E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565D-5D39-4EC0-AB7C-F3D93CCF339B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D7DCB72-021E-4BF8-9681-050E69427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BFC42EC-7F6B-4068-AF85-02A080AA7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516B5-43EE-4CA8-98E1-CF80B27762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6630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C9662F-A430-4E22-8BE2-FAF0B9142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CA8A56-8FB2-403F-8024-BB980FC33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AEF488-13E0-470D-953C-31F053831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565D-5D39-4EC0-AB7C-F3D93CCF339B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1735491-AAF7-4C0A-9CDC-D14251437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A77717-F0BD-42F3-9022-CCE02C2F9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516B5-43EE-4CA8-98E1-CF80B27762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2756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44BAA1-E323-4661-A5BC-927247AA6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D285C28-325F-4ACB-A654-3D1F76EA6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647EF6A-6DE0-4E99-AF2F-E3794C5FE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565D-5D39-4EC0-AB7C-F3D93CCF339B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48DE8CF-FAE3-480A-83E4-D44F05A83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6A8377A-029B-48E7-BFE9-F3CD0E3D3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516B5-43EE-4CA8-98E1-CF80B27762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9971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428B1D-AD7A-4293-872C-880165179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515112-47DB-4DCF-A23B-102C873C03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0A91D6B-2805-44F7-9D1F-E5C2B3A5DB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FC16372-F78E-4E85-9509-A284D98C7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565D-5D39-4EC0-AB7C-F3D93CCF339B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B8B9C03-D9EF-416D-952D-AEE55FB36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38C0A77-88BC-422C-9603-98EF0FC22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516B5-43EE-4CA8-98E1-CF80B27762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768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0DAE68A-2CDC-4DA7-B223-C8E51B7CC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A82C38D-26F0-4618-8A72-14A2031A71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500E3AC-B805-4BAE-AE3C-5A0834AF69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F3207DF5-BA50-4117-BC57-CD7A7541C9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B915032-9131-48F1-A928-8F2D64FCFE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5528F8E9-6CDC-4E3B-937D-0180AC3DF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565D-5D39-4EC0-AB7C-F3D93CCF339B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E5B2F86-3757-48AF-B0B1-6367A985E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F6BAE64-5007-4BD8-9CE3-9A36D33CA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516B5-43EE-4CA8-98E1-CF80B27762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7475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AAAED5D-FABA-4382-9BDE-757250C92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CB12D36-325E-4C7E-B23C-BDACC629E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565D-5D39-4EC0-AB7C-F3D93CCF339B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E3AF12F-0FFE-4566-9114-F7D6D488D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F369136-3BB9-4E97-A943-458D59C02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516B5-43EE-4CA8-98E1-CF80B27762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5178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6A629E5-F0D8-4AB1-9025-00D6F949E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565D-5D39-4EC0-AB7C-F3D93CCF339B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29235DCA-0FFD-452C-A2F3-B741ED5C5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D543E99-34EE-4C37-B79B-D746EBCA4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516B5-43EE-4CA8-98E1-CF80B27762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6227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BD14D5-26AA-4B5D-BAA8-0F347879C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70B047-5F7E-4CB3-BE22-17178777F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34A4B49-A8A4-4768-B45C-0D2C32D830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4604A7E-FCAE-4CA9-91DD-5660038CB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565D-5D39-4EC0-AB7C-F3D93CCF339B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11CDB8E-1305-449E-9478-18AE7F6CF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5A20387-88FE-4A58-93D9-858082647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516B5-43EE-4CA8-98E1-CF80B27762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9656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F37388B-0D7A-4A3F-B11B-BD3E80DC9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524EF77-E830-4502-92F5-A6C67446D2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EFAF12D-2F4E-43FC-A89A-82148E2583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E1E645B-6C23-4C12-B7FA-CAD2236FB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565D-5D39-4EC0-AB7C-F3D93CCF339B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C278F18-E119-4D9B-85FE-BD189E52D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89D6680-40A9-419C-A1A5-73CC39716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516B5-43EE-4CA8-98E1-CF80B27762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2347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A65C375-67C4-4109-B43E-54AC232E2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235E2F7-86AB-44C9-86A7-05D08A1ED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C25B848-2C33-40A9-B8E1-1F76623212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1565D-5D39-4EC0-AB7C-F3D93CCF339B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696AA90-8621-4D7C-BC2B-C3BAE1AA43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171EFCD-EE1A-43C9-AF29-470A61BA2E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516B5-43EE-4CA8-98E1-CF80B27762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9899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869A21-9211-4F81-BA7B-D8B0660224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14148"/>
            <a:ext cx="9144000" cy="1490209"/>
          </a:xfrm>
        </p:spPr>
        <p:txBody>
          <a:bodyPr/>
          <a:lstStyle/>
          <a:p>
            <a:r>
              <a:rPr lang="tr-TR" dirty="0" err="1"/>
              <a:t>Tiroid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3E2543C-E1DA-4FEF-8CC7-688CDC116F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529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67AFEC-8658-4DF4-A234-59D8EE80D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D3E034-7389-4808-8B66-68B39F8C6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Tiroid</a:t>
            </a:r>
            <a:r>
              <a:rPr lang="tr-TR" dirty="0"/>
              <a:t> fonksiyonlarının başlıca değerlendirildiği durumlar</a:t>
            </a:r>
          </a:p>
        </p:txBody>
      </p:sp>
    </p:spTree>
    <p:extLst>
      <p:ext uri="{BB962C8B-B14F-4D97-AF65-F5344CB8AC3E}">
        <p14:creationId xmlns:p14="http://schemas.microsoft.com/office/powerpoint/2010/main" val="879342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259D9F-4792-490D-B3C9-697FAA14E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noProof="0" dirty="0">
                <a:latin typeface="+mj-lt"/>
              </a:rPr>
              <a:t>Taşıyıcı Protein </a:t>
            </a:r>
            <a:br>
              <a:rPr lang="tr-TR" b="1" noProof="0" dirty="0">
                <a:latin typeface="+mj-lt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DD8D0F-7AEA-4F2E-A787-EE6C803C6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rtl="0">
              <a:buFont typeface="Arial" panose="020B0604020202020204" pitchFamily="34" charset="0"/>
              <a:buChar char="•"/>
            </a:pPr>
            <a:r>
              <a:rPr lang="tr-TR" sz="2800" dirty="0"/>
              <a:t>Köpeklerde T3 ve T4, </a:t>
            </a:r>
            <a:r>
              <a:rPr lang="tr-TR" sz="2800" dirty="0" err="1"/>
              <a:t>tirotropin</a:t>
            </a:r>
            <a:r>
              <a:rPr lang="tr-TR" sz="2800" dirty="0"/>
              <a:t> bağlayıcı </a:t>
            </a:r>
            <a:r>
              <a:rPr lang="tr-TR" sz="2800" dirty="0" err="1"/>
              <a:t>globuline</a:t>
            </a:r>
            <a:r>
              <a:rPr lang="tr-TR" sz="2800" dirty="0"/>
              <a:t> (TBG; %60) bağlıdır ve TBG azalırsa serbest T4 artar, serum T4 azalır.</a:t>
            </a:r>
          </a:p>
          <a:p>
            <a:pPr marL="0" lvl="0" rtl="0">
              <a:buFont typeface="Arial" panose="020B0604020202020204" pitchFamily="34" charset="0"/>
              <a:buChar char="•"/>
            </a:pPr>
            <a:r>
              <a:rPr lang="tr-TR" sz="2800" dirty="0"/>
              <a:t> Kedilerde T4 çoğunlukla albümine bağlıdır (%61).</a:t>
            </a:r>
            <a:endParaRPr lang="tr-TR" sz="2800" noProof="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8329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6AA1E-E461-4C75-A231-8D364E791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noProof="0" dirty="0">
                <a:latin typeface="+mj-lt"/>
              </a:rPr>
              <a:t>Büyüme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1D71DD-7958-4E9F-B0AC-8375BF9652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/>
              <a:t>Yavru köpekler veya kedi yavruları daha fazla </a:t>
            </a:r>
            <a:r>
              <a:rPr lang="tr-TR" sz="2800" dirty="0" err="1"/>
              <a:t>iyota</a:t>
            </a:r>
            <a:r>
              <a:rPr lang="tr-TR" sz="2800" dirty="0"/>
              <a:t> ihtiyaç duyar çünkü </a:t>
            </a:r>
            <a:r>
              <a:rPr lang="tr-TR" sz="2800" dirty="0" err="1"/>
              <a:t>tiroid</a:t>
            </a:r>
            <a:r>
              <a:rPr lang="tr-TR" sz="2800" dirty="0"/>
              <a:t> hormonlarının büyümede rolü vardır. Yani genç hayvanların T4 seviyeleri yetişkinlere göre daha yüksektir </a:t>
            </a:r>
            <a:endParaRPr lang="tr-TR" sz="2800" noProof="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1366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BE5DE1-D0D5-4D24-A521-435FD6902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noProof="0" dirty="0">
                <a:latin typeface="+mj-lt"/>
              </a:rPr>
              <a:t>Irk boyutu</a:t>
            </a:r>
            <a:br>
              <a:rPr lang="tr-TR" b="1" noProof="0" dirty="0">
                <a:latin typeface="+mj-lt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4581D4-00BC-4D8E-90DC-938C256C9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/>
              <a:t>Köpeklerde; küçük ırkların T4 düzeyleri büyük ırklara göre daha yüksektir. </a:t>
            </a:r>
            <a:r>
              <a:rPr lang="tr-TR" sz="2800" dirty="0" err="1"/>
              <a:t>Greyhound</a:t>
            </a:r>
            <a:r>
              <a:rPr lang="tr-TR" sz="2800" dirty="0"/>
              <a:t> ve </a:t>
            </a:r>
            <a:r>
              <a:rPr lang="tr-TR" sz="2800" dirty="0" err="1"/>
              <a:t>Huskilerde</a:t>
            </a:r>
            <a:r>
              <a:rPr lang="tr-TR" sz="2800" dirty="0"/>
              <a:t> T3 ve T4 referans aralıkları küçük ırklara göre daha düşüktür. </a:t>
            </a:r>
            <a:endParaRPr lang="tr-TR" sz="2800" noProof="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3161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32A381-E35B-4221-A6DB-CFBD981FC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noProof="0" dirty="0">
                <a:latin typeface="+mj-lt"/>
              </a:rPr>
              <a:t>Irk duyarlılığı</a:t>
            </a:r>
            <a:br>
              <a:rPr lang="tr-TR" b="1" noProof="0" dirty="0">
                <a:latin typeface="+mj-lt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0C42DC-AD56-414A-9D41-D97B78634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rtl="0">
              <a:buFont typeface="Arial" panose="020B0604020202020204" pitchFamily="34" charset="0"/>
              <a:buChar char="•"/>
            </a:pPr>
            <a:r>
              <a:rPr lang="tr-TR" sz="2800" dirty="0"/>
              <a:t>Golden </a:t>
            </a:r>
            <a:r>
              <a:rPr lang="tr-TR" sz="2800" dirty="0" err="1"/>
              <a:t>Retriever</a:t>
            </a:r>
            <a:r>
              <a:rPr lang="tr-TR" sz="2800" dirty="0"/>
              <a:t> ve </a:t>
            </a:r>
            <a:r>
              <a:rPr lang="tr-TR" sz="2800" dirty="0" err="1"/>
              <a:t>Dobermann</a:t>
            </a:r>
            <a:r>
              <a:rPr lang="tr-TR" sz="2800" dirty="0"/>
              <a:t> </a:t>
            </a:r>
            <a:r>
              <a:rPr lang="tr-TR" sz="2800" dirty="0" err="1"/>
              <a:t>Pinscher</a:t>
            </a:r>
            <a:r>
              <a:rPr lang="tr-TR" sz="2800" dirty="0"/>
              <a:t> </a:t>
            </a:r>
            <a:r>
              <a:rPr lang="tr-TR" sz="2800" dirty="0" err="1"/>
              <a:t>hipotiroidizme</a:t>
            </a:r>
            <a:r>
              <a:rPr lang="tr-TR" sz="2800" dirty="0"/>
              <a:t> yatkın ırklardır </a:t>
            </a:r>
            <a:endParaRPr lang="tr-TR" sz="2800" noProof="0" dirty="0"/>
          </a:p>
          <a:p>
            <a:pPr marL="0" lvl="0"/>
            <a:r>
              <a:rPr lang="tr-TR" sz="2800" dirty="0"/>
              <a:t>Malta </a:t>
            </a:r>
            <a:r>
              <a:rPr lang="tr-TR" sz="2800" dirty="0" err="1"/>
              <a:t>Teriyeri</a:t>
            </a:r>
            <a:r>
              <a:rPr lang="tr-TR" sz="2800" dirty="0"/>
              <a:t>, </a:t>
            </a:r>
            <a:r>
              <a:rPr lang="tr-TR" sz="2800" dirty="0" err="1"/>
              <a:t>Dalmaçyalı</a:t>
            </a:r>
            <a:r>
              <a:rPr lang="tr-TR" sz="2800" dirty="0"/>
              <a:t>, </a:t>
            </a:r>
            <a:r>
              <a:rPr lang="tr-TR" sz="2800" dirty="0" err="1"/>
              <a:t>Schnauzer</a:t>
            </a:r>
            <a:r>
              <a:rPr lang="tr-TR" sz="2800" dirty="0"/>
              <a:t>, </a:t>
            </a:r>
            <a:r>
              <a:rPr lang="tr-TR" sz="2800" dirty="0" err="1"/>
              <a:t>Setter</a:t>
            </a:r>
            <a:r>
              <a:rPr lang="tr-TR" sz="2800" dirty="0"/>
              <a:t> ve Çoban Köpeklerinde de </a:t>
            </a:r>
            <a:r>
              <a:rPr lang="tr-TR" sz="2800" dirty="0" err="1"/>
              <a:t>hipotiroide</a:t>
            </a:r>
            <a:r>
              <a:rPr lang="tr-TR" sz="2800" dirty="0"/>
              <a:t> yatkınlık vardır. Sebebi </a:t>
            </a:r>
            <a:r>
              <a:rPr lang="tr-TR" sz="2800" dirty="0" err="1"/>
              <a:t>Tiroglobulin</a:t>
            </a:r>
            <a:r>
              <a:rPr lang="tr-TR" sz="2800" dirty="0"/>
              <a:t> </a:t>
            </a:r>
            <a:r>
              <a:rPr lang="tr-TR" sz="2800" dirty="0" err="1"/>
              <a:t>otoantikorlarıdır</a:t>
            </a:r>
            <a:r>
              <a:rPr lang="tr-TR" sz="2800" dirty="0"/>
              <a:t>.</a:t>
            </a:r>
            <a:endParaRPr lang="tr-TR" sz="2800" noProof="0" dirty="0"/>
          </a:p>
          <a:p>
            <a:pPr marL="0" lvl="0"/>
            <a:r>
              <a:rPr lang="tr-TR" sz="2800" dirty="0" err="1"/>
              <a:t>Beagle</a:t>
            </a:r>
            <a:r>
              <a:rPr lang="tr-TR" sz="2800" dirty="0"/>
              <a:t> ve </a:t>
            </a:r>
            <a:r>
              <a:rPr lang="tr-TR" sz="2800" dirty="0" err="1"/>
              <a:t>Borzoi'lerde</a:t>
            </a:r>
            <a:r>
              <a:rPr lang="tr-TR" sz="2800" dirty="0"/>
              <a:t> </a:t>
            </a:r>
            <a:r>
              <a:rPr lang="tr-TR" sz="2800" dirty="0" err="1"/>
              <a:t>lenfositik</a:t>
            </a:r>
            <a:r>
              <a:rPr lang="tr-TR" sz="2800" dirty="0"/>
              <a:t> </a:t>
            </a:r>
            <a:r>
              <a:rPr lang="tr-TR" sz="2800" dirty="0" err="1"/>
              <a:t>tiroidit</a:t>
            </a:r>
            <a:r>
              <a:rPr lang="tr-TR" sz="2800" dirty="0"/>
              <a:t> vardır ve bu ırklar için genetik bir hastalıktır </a:t>
            </a:r>
            <a:endParaRPr lang="tr-TR" sz="2800" noProof="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6420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75034F-5652-4998-B714-882BA0F26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E851DD-3D19-42F4-9638-B716A468E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rtl="0">
              <a:buFont typeface="Arial" panose="020B0604020202020204" pitchFamily="34" charset="0"/>
              <a:buChar char="•"/>
            </a:pPr>
            <a:r>
              <a:rPr lang="tr-TR" sz="2800" dirty="0"/>
              <a:t>Hamilelik ve </a:t>
            </a:r>
            <a:r>
              <a:rPr lang="tr-TR" sz="2800" dirty="0" err="1"/>
              <a:t>obezite</a:t>
            </a:r>
            <a:r>
              <a:rPr lang="tr-TR" sz="2800" dirty="0"/>
              <a:t> T4 düzeyini artırır ancak serbest T4 etkilenmez. Kilo kaybı T4 seviyesini azaltır</a:t>
            </a:r>
            <a:r>
              <a:rPr lang="tr-TR" sz="2800" b="0" i="0" noProof="0" dirty="0"/>
              <a:t> </a:t>
            </a:r>
            <a:endParaRPr lang="tr-TR" sz="2800" noProof="0" dirty="0"/>
          </a:p>
          <a:p>
            <a:pPr marL="0" lvl="0"/>
            <a:r>
              <a:rPr lang="tr-TR" sz="2800" dirty="0"/>
              <a:t>Yorucu egzersiz TSH düzeylerini azaltır ve T4 düzeylerini artırır ancak serbest T4 düzeyine etkisi yoktur</a:t>
            </a:r>
            <a:endParaRPr lang="tr-TR" sz="2800" noProof="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9553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176</Words>
  <Application>Microsoft Office PowerPoint</Application>
  <PresentationFormat>Geniş ekran</PresentationFormat>
  <Paragraphs>15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Tiroid</vt:lpstr>
      <vt:lpstr>PowerPoint Sunusu</vt:lpstr>
      <vt:lpstr>Taşıyıcı Protein  </vt:lpstr>
      <vt:lpstr>Büyüme </vt:lpstr>
      <vt:lpstr>Irk boyutu </vt:lpstr>
      <vt:lpstr>Irk duyarlılığı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Tiroid</dc:title>
  <dc:creator>Efe Kurtdede</dc:creator>
  <cp:lastModifiedBy>Efe Kurtdede</cp:lastModifiedBy>
  <cp:revision>1</cp:revision>
  <dcterms:created xsi:type="dcterms:W3CDTF">2025-07-10T10:11:35Z</dcterms:created>
  <dcterms:modified xsi:type="dcterms:W3CDTF">2025-07-10T10:13:39Z</dcterms:modified>
</cp:coreProperties>
</file>