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8" r:id="rId4"/>
    <p:sldId id="275" r:id="rId5"/>
    <p:sldId id="276" r:id="rId6"/>
    <p:sldId id="277" r:id="rId7"/>
    <p:sldId id="258" r:id="rId8"/>
    <p:sldId id="259"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0" d="100"/>
          <a:sy n="40" d="100"/>
        </p:scale>
        <p:origin x="-108" y="-672"/>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514967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238464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1889909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212677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3141512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4776529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912335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30043704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10319621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399964135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E8A2A036-C763-4837-B2DC-5C5CAFB80D8D}" type="datetimeFigureOut">
              <a:rPr lang="tr-TR" smtClean="0"/>
              <a:pPr/>
              <a:t>23.12.2017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31281371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A2A036-C763-4837-B2DC-5C5CAFB80D8D}" type="datetimeFigureOut">
              <a:rPr lang="tr-TR" smtClean="0"/>
              <a:pPr/>
              <a:t>23.12.2017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F8753-6B14-4E18-BAAD-927CA834E7A1}" type="slidenum">
              <a:rPr lang="tr-TR" smtClean="0"/>
              <a:pPr/>
              <a:t>‹#›</a:t>
            </a:fld>
            <a:endParaRPr lang="tr-TR"/>
          </a:p>
        </p:txBody>
      </p:sp>
    </p:spTree>
    <p:extLst>
      <p:ext uri="{BB962C8B-B14F-4D97-AF65-F5344CB8AC3E}">
        <p14:creationId xmlns="" xmlns:p14="http://schemas.microsoft.com/office/powerpoint/2010/main" val="3469923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657621"/>
            <a:ext cx="9144000" cy="3275325"/>
          </a:xfrm>
        </p:spPr>
        <p:txBody>
          <a:bodyPr>
            <a:normAutofit fontScale="90000"/>
          </a:bodyPr>
          <a:lstStyle/>
          <a:p>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dirty="0" smtClean="0"/>
              <a:t/>
            </a:r>
            <a:br>
              <a:rPr lang="tr-TR" dirty="0" smtClean="0"/>
            </a:br>
            <a:r>
              <a:rPr lang="tr-TR" sz="4400" dirty="0" smtClean="0"/>
              <a:t>Ankara </a:t>
            </a:r>
            <a:r>
              <a:rPr lang="tr-TR" sz="4400" dirty="0" smtClean="0"/>
              <a:t>Üniversitesi </a:t>
            </a:r>
            <a:br>
              <a:rPr lang="tr-TR" sz="4400" dirty="0" smtClean="0"/>
            </a:br>
            <a:r>
              <a:rPr lang="tr-TR" sz="4400" dirty="0" smtClean="0"/>
              <a:t>Sağlık Bilimleri Fakültesi</a:t>
            </a:r>
            <a:br>
              <a:rPr lang="tr-TR" sz="4400" dirty="0" smtClean="0"/>
            </a:br>
            <a:r>
              <a:rPr lang="tr-TR" sz="4400" dirty="0" smtClean="0"/>
              <a:t>Sosyal Hizmet </a:t>
            </a:r>
            <a:r>
              <a:rPr lang="tr-TR" sz="4400" dirty="0" smtClean="0"/>
              <a:t>Bölümü</a:t>
            </a:r>
            <a:br>
              <a:rPr lang="tr-TR" sz="4400" dirty="0" smtClean="0"/>
            </a:br>
            <a:r>
              <a:rPr lang="tr-TR" sz="4400" dirty="0" smtClean="0"/>
              <a:t/>
            </a:r>
            <a:br>
              <a:rPr lang="tr-TR" sz="4400" dirty="0" smtClean="0"/>
            </a:br>
            <a:r>
              <a:rPr lang="tr-TR" sz="4400" dirty="0" smtClean="0"/>
              <a:t/>
            </a:r>
            <a:br>
              <a:rPr lang="tr-TR" sz="4400" dirty="0" smtClean="0"/>
            </a:br>
            <a:endParaRPr lang="tr-TR" sz="4400" dirty="0"/>
          </a:p>
        </p:txBody>
      </p:sp>
      <p:sp>
        <p:nvSpPr>
          <p:cNvPr id="3" name="Alt Başlık 2"/>
          <p:cNvSpPr>
            <a:spLocks noGrp="1"/>
          </p:cNvSpPr>
          <p:nvPr>
            <p:ph type="subTitle" idx="1"/>
          </p:nvPr>
        </p:nvSpPr>
        <p:spPr>
          <a:xfrm>
            <a:off x="1524000" y="4271111"/>
            <a:ext cx="9144000" cy="1655762"/>
          </a:xfrm>
        </p:spPr>
        <p:txBody>
          <a:bodyPr>
            <a:noAutofit/>
          </a:bodyPr>
          <a:lstStyle/>
          <a:p>
            <a:pPr algn="just"/>
            <a:r>
              <a:rPr lang="tr-TR" sz="3200" dirty="0" smtClean="0"/>
              <a:t>Dersin Adı: Klinik Sosyal </a:t>
            </a:r>
            <a:r>
              <a:rPr lang="tr-TR" sz="3200" dirty="0" smtClean="0"/>
              <a:t>Hizmet</a:t>
            </a:r>
          </a:p>
          <a:p>
            <a:pPr algn="just"/>
            <a:r>
              <a:rPr lang="tr-TR" sz="3200" dirty="0" smtClean="0">
                <a:latin typeface="Calibri" pitchFamily="34" charset="0"/>
                <a:cs typeface="Calibri" pitchFamily="34" charset="0"/>
              </a:rPr>
              <a:t>Sorumlu Öğretim Üyesi: Prof. Dr. Veli DUYAN</a:t>
            </a:r>
          </a:p>
          <a:p>
            <a:pPr algn="just"/>
            <a:r>
              <a:rPr lang="tr-TR" sz="3200" dirty="0" smtClean="0">
                <a:latin typeface="Calibri" pitchFamily="34" charset="0"/>
                <a:cs typeface="Calibri" pitchFamily="34" charset="0"/>
              </a:rPr>
              <a:t>Konu</a:t>
            </a:r>
            <a:r>
              <a:rPr lang="tr-TR" sz="3200" dirty="0" smtClean="0">
                <a:latin typeface="Calibri" pitchFamily="34" charset="0"/>
                <a:cs typeface="Calibri" pitchFamily="34" charset="0"/>
              </a:rPr>
              <a:t>: </a:t>
            </a:r>
            <a:r>
              <a:rPr lang="tr-TR" sz="3200" dirty="0" smtClean="0"/>
              <a:t>Ünite 1 KLİNİK SOSYAL HİZMET KAPSAMI</a:t>
            </a:r>
            <a:endParaRPr lang="tr-TR" sz="3200" dirty="0" smtClean="0"/>
          </a:p>
        </p:txBody>
      </p:sp>
    </p:spTree>
    <p:extLst>
      <p:ext uri="{BB962C8B-B14F-4D97-AF65-F5344CB8AC3E}">
        <p14:creationId xmlns="" xmlns:p14="http://schemas.microsoft.com/office/powerpoint/2010/main" val="32460062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Klinik Sosyal Hizmet</a:t>
            </a:r>
            <a:endParaRPr lang="tr-TR" dirty="0"/>
          </a:p>
        </p:txBody>
      </p:sp>
      <p:sp>
        <p:nvSpPr>
          <p:cNvPr id="3" name="2 İçerik Yer Tutucusu"/>
          <p:cNvSpPr>
            <a:spLocks noGrp="1"/>
          </p:cNvSpPr>
          <p:nvPr>
            <p:ph idx="1"/>
          </p:nvPr>
        </p:nvSpPr>
        <p:spPr/>
        <p:txBody>
          <a:bodyPr>
            <a:normAutofit/>
          </a:bodyPr>
          <a:lstStyle/>
          <a:p>
            <a:pPr>
              <a:lnSpc>
                <a:spcPct val="150000"/>
              </a:lnSpc>
            </a:pPr>
            <a:r>
              <a:rPr lang="tr-TR" sz="4000" dirty="0" smtClean="0"/>
              <a:t>Klinik sosyal hizmet son yıllarda önemli derecede değişime uğramıştır. </a:t>
            </a:r>
          </a:p>
          <a:p>
            <a:pPr>
              <a:lnSpc>
                <a:spcPct val="150000"/>
              </a:lnSpc>
            </a:pPr>
            <a:r>
              <a:rPr lang="tr-TR" sz="4000" dirty="0" smtClean="0"/>
              <a:t>Sosyal hizmet uzmanları hızla değişen dünyada uygulamalarını yapmaktadırlar.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20000"/>
          </a:bodyPr>
          <a:lstStyle/>
          <a:p>
            <a:pPr algn="just">
              <a:lnSpc>
                <a:spcPct val="150000"/>
              </a:lnSpc>
            </a:pPr>
            <a:r>
              <a:rPr lang="tr-TR" dirty="0" smtClean="0"/>
              <a:t>Klinik alanda çalışan sosyal hizmet uzmanlarından genelci uygulamanın ötesine geçerek, daha yüksek sorumluluk ve uzmanlık düzeyi ile bağımsız çalışmalar yapmaları beklenmektedir. </a:t>
            </a:r>
          </a:p>
          <a:p>
            <a:pPr algn="just">
              <a:lnSpc>
                <a:spcPct val="150000"/>
              </a:lnSpc>
            </a:pPr>
            <a:r>
              <a:rPr lang="tr-TR" dirty="0" smtClean="0"/>
              <a:t>Bu şu anlama gelmektedir, genelci uygulama bilgisine ek olarak ileri düzeyde uygulama yapanlar genelci düzeyde uygulama yapanlardan farklılaşmaktadır, bundan dolayı onlardan uygulamayı etkileyen ve tanımlayan temel güncel konulara ilişkin daha üst düzeyde uygulama yapmaları beklenmektedir</a:t>
            </a:r>
          </a:p>
          <a:p>
            <a:pPr algn="just">
              <a:lnSpc>
                <a:spcPct val="150000"/>
              </a:lnSpc>
            </a:pP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r>
              <a:rPr lang="tr-TR" dirty="0" smtClean="0"/>
              <a:t>Güncel ve gelişen sosyal hizmet uygulamasında tanımlanan konular ve yenilikler vardır:</a:t>
            </a:r>
          </a:p>
          <a:p>
            <a:pPr marL="514350" indent="-514350">
              <a:buAutoNum type="arabicPeriod"/>
            </a:pPr>
            <a:r>
              <a:rPr lang="tr-TR" dirty="0" smtClean="0"/>
              <a:t>Genelci ve ekolojik yaklaşım gibi sistem-temelli yaklaşımlar, aile ve grup metotlarının yanı sıra vaka yönetimi ve </a:t>
            </a:r>
            <a:r>
              <a:rPr lang="tr-TR" dirty="0" err="1" smtClean="0"/>
              <a:t>informal</a:t>
            </a:r>
            <a:r>
              <a:rPr lang="tr-TR" dirty="0" smtClean="0"/>
              <a:t> destek sistemlerinden daha fazla yararlanılarak kullanılır</a:t>
            </a:r>
          </a:p>
          <a:p>
            <a:pPr marL="514350" lvl="0" indent="-514350">
              <a:buFont typeface="Arial" panose="020B0604020202020204" pitchFamily="34" charset="0"/>
              <a:buAutoNum type="arabicPeriod"/>
            </a:pPr>
            <a:r>
              <a:rPr lang="tr-TR" dirty="0" smtClean="0"/>
              <a:t>Sosyal hizmet uzmanlarının genelci yaklaşıma ilave olarak teknik ve metotların eklektik ve geniş bilgisini bütünleştiren daha yetkin uygulayıcılar olmaları sağlanır.</a:t>
            </a:r>
          </a:p>
          <a:p>
            <a:pPr marL="514350" indent="-514350">
              <a:buAutoNum type="arabicPeriod"/>
            </a:pPr>
            <a:endParaRPr lang="tr-TR" dirty="0" smtClean="0"/>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buNone/>
            </a:pPr>
            <a:r>
              <a:rPr lang="tr-TR" dirty="0" smtClean="0"/>
              <a:t>3. Araştırmalar tüm uygulamalara zemin oluşturduğundan onlara büyük ölçüde güvenilmektedir.</a:t>
            </a:r>
          </a:p>
          <a:p>
            <a:pPr lvl="0">
              <a:buNone/>
            </a:pPr>
            <a:r>
              <a:rPr lang="tr-TR" dirty="0" smtClean="0"/>
              <a:t>4. Müracaatçılarda var olan kültürel, etnik, ırksal, cinsiyet ve cinsel alanlara duyarlılığı içeren </a:t>
            </a:r>
            <a:r>
              <a:rPr lang="tr-TR" dirty="0" err="1" smtClean="0"/>
              <a:t>Diversity</a:t>
            </a:r>
            <a:r>
              <a:rPr lang="tr-TR" dirty="0" smtClean="0"/>
              <a:t> (çeşitlilik) temel bir meseledir. İleri ve klinik düzeyde uygulama yapanlar, farklı müracaatçı grupların davranış, tutum ve duygularındaki önemli farklılıklara duyarlı ve bu konularda bilgili olmalılardır. Klinik alanda çalışan bir sosyal hizmet uzmanı ya da ileri düzeydeki bir </a:t>
            </a:r>
            <a:r>
              <a:rPr lang="tr-TR" dirty="0" err="1" smtClean="0"/>
              <a:t>klinisyen</a:t>
            </a:r>
            <a:r>
              <a:rPr lang="tr-TR" dirty="0" smtClean="0"/>
              <a:t>, başarılı bir sonuç elde etmek için müracaatçının perspektifine uygun bir anlayış kazanmalı ve kalıp yargıların ötesine geçmelidir. Irk, cinsiyet, yaş, din, cinsel yönelim, eğitim ve diğerleri, hizmet sunulan bireylere yardım etme sürecinde göz önünde bulundurulmalıdır. </a:t>
            </a:r>
          </a:p>
          <a:p>
            <a:endParaRPr lang="tr-TR" dirty="0" smtClean="0"/>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lvl="0">
              <a:buNone/>
            </a:pPr>
            <a:r>
              <a:rPr lang="tr-TR" dirty="0" smtClean="0"/>
              <a:t>5. Etik ve değerler özellikle risk altındaki grupların sosyal ve ekonomik hak konuları ile ilişkili olarak,  uygulamada gerekli olan unsurlardır. Davranışsal ve etik normların bireysel ve profesyonel standartlarını anlamak sosyal hizmet uzmanlarının karşılaştığı birçok farklı durum için gereklidir. </a:t>
            </a:r>
          </a:p>
          <a:p>
            <a:pPr>
              <a:buNone/>
            </a:pPr>
            <a:r>
              <a:rPr lang="tr-TR" dirty="0" smtClean="0"/>
              <a:t>6. Güçlendirme ve güçler perspektifi neredeyse tüm yardım metotlarının temel bileşenleridir. </a:t>
            </a:r>
          </a:p>
          <a:p>
            <a:pPr>
              <a:buNone/>
            </a:pP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algn="just"/>
            <a:r>
              <a:rPr lang="tr-TR" sz="3200" dirty="0" smtClean="0"/>
              <a:t>Klinik sosyal hizmet uygulaması; karmaşık ve sofistike seviyede sistemlerin müdahaleleriyle sürekli entegre eden, halen geniş, genelci bir yaklaşımı gerektiriyormuş görünmektedir. </a:t>
            </a:r>
          </a:p>
          <a:p>
            <a:pPr algn="just"/>
            <a:endParaRPr lang="tr-TR" sz="3200" dirty="0" smtClean="0"/>
          </a:p>
          <a:p>
            <a:pPr algn="just"/>
            <a:r>
              <a:rPr lang="tr-TR" sz="3200" dirty="0" smtClean="0"/>
              <a:t>Meydan okuma; klinik sosyal hizmet uzmanlarının bir çok müracaatçıların zor ve karmaşık sorunlarını tanıyacak şekilde, geniş, genelci perspektif ve oryantasyonları dengeleyici ve entegre edici olmaktadır</a:t>
            </a:r>
            <a:endParaRPr lang="tr-TR" sz="3200" dirty="0"/>
          </a:p>
        </p:txBody>
      </p:sp>
    </p:spTree>
    <p:extLst>
      <p:ext uri="{BB962C8B-B14F-4D97-AF65-F5344CB8AC3E}">
        <p14:creationId xmlns="" xmlns:p14="http://schemas.microsoft.com/office/powerpoint/2010/main" val="27229695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Klinik Alanda Çalışan Sosyal Hizmet Uzmanları</a:t>
            </a:r>
            <a:endParaRPr lang="tr-TR" dirty="0"/>
          </a:p>
        </p:txBody>
      </p:sp>
      <p:sp>
        <p:nvSpPr>
          <p:cNvPr id="3" name="İçerik Yer Tutucusu 2"/>
          <p:cNvSpPr>
            <a:spLocks noGrp="1"/>
          </p:cNvSpPr>
          <p:nvPr>
            <p:ph idx="1"/>
          </p:nvPr>
        </p:nvSpPr>
        <p:spPr/>
        <p:txBody>
          <a:bodyPr>
            <a:normAutofit fontScale="92500" lnSpcReduction="20000"/>
          </a:bodyPr>
          <a:lstStyle/>
          <a:p>
            <a:pPr algn="just">
              <a:lnSpc>
                <a:spcPct val="150000"/>
              </a:lnSpc>
            </a:pPr>
            <a:r>
              <a:rPr lang="tr-TR" sz="3000" dirty="0" smtClean="0"/>
              <a:t>Klinik alanda çalışan sosyal hizmet uzmanları; ihtiyaçlar, istekler, öneriler ve düşüncelerle nasıl, ne zaman ve nerede bireylerle iletişime geçileceğini bilmeye ihtiyaç duyarlar.</a:t>
            </a:r>
          </a:p>
          <a:p>
            <a:pPr algn="just">
              <a:lnSpc>
                <a:spcPct val="150000"/>
              </a:lnSpc>
            </a:pPr>
            <a:r>
              <a:rPr lang="tr-TR" sz="3000" dirty="0" smtClean="0"/>
              <a:t>Tedavi becerileri ve klinik bilgi, gerekli ve önemlidir. Ancak; sosyal hizmet uzmanları, müracaatçılarının sorun ve ihtiyaçlarını baskılayan, zayıflatan veya görmezden gelenlere meydan okuyan değişmez savunucular ve liderlerdir.</a:t>
            </a:r>
          </a:p>
          <a:p>
            <a:pPr algn="just">
              <a:buNone/>
            </a:pPr>
            <a:endParaRPr lang="tr-TR" dirty="0" smtClean="0"/>
          </a:p>
          <a:p>
            <a:pPr algn="just"/>
            <a:endParaRPr lang="tr-TR" dirty="0"/>
          </a:p>
        </p:txBody>
      </p:sp>
    </p:spTree>
    <p:extLst>
      <p:ext uri="{BB962C8B-B14F-4D97-AF65-F5344CB8AC3E}">
        <p14:creationId xmlns="" xmlns:p14="http://schemas.microsoft.com/office/powerpoint/2010/main" val="2000628984"/>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60</TotalTime>
  <Words>454</Words>
  <Application>Microsoft Office PowerPoint</Application>
  <PresentationFormat>Özel</PresentationFormat>
  <Paragraphs>22</Paragraphs>
  <Slides>8</Slides>
  <Notes>0</Notes>
  <HiddenSlides>0</HiddenSlides>
  <MMClips>0</MMClips>
  <ScaleCrop>false</ScaleCrop>
  <HeadingPairs>
    <vt:vector size="4" baseType="variant">
      <vt:variant>
        <vt:lpstr>Tema</vt:lpstr>
      </vt:variant>
      <vt:variant>
        <vt:i4>1</vt:i4>
      </vt:variant>
      <vt:variant>
        <vt:lpstr>Slayt Başlıkları</vt:lpstr>
      </vt:variant>
      <vt:variant>
        <vt:i4>8</vt:i4>
      </vt:variant>
    </vt:vector>
  </HeadingPairs>
  <TitlesOfParts>
    <vt:vector size="9" baseType="lpstr">
      <vt:lpstr>Office Teması</vt:lpstr>
      <vt:lpstr>          Ankara Üniversitesi  Sağlık Bilimleri Fakültesi Sosyal Hizmet Bölümü   </vt:lpstr>
      <vt:lpstr>Klinik Sosyal Hizmet</vt:lpstr>
      <vt:lpstr>Slayt 3</vt:lpstr>
      <vt:lpstr>Slayt 4</vt:lpstr>
      <vt:lpstr>Slayt 5</vt:lpstr>
      <vt:lpstr>Slayt 6</vt:lpstr>
      <vt:lpstr>Slayt 7</vt:lpstr>
      <vt:lpstr>Klinik Alanda Çalışan Sosyal Hizmet Uzmanları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 301 GRUPLARLA SOSYAL HİZMET Ünite 10 Gruplarda Çatışma ve Sorun Çözme</dc:title>
  <dc:creator>Ezgi</dc:creator>
  <cp:lastModifiedBy>toshiba pc</cp:lastModifiedBy>
  <cp:revision>6</cp:revision>
  <dcterms:created xsi:type="dcterms:W3CDTF">2016-12-04T13:02:32Z</dcterms:created>
  <dcterms:modified xsi:type="dcterms:W3CDTF">2017-12-23T13:44:21Z</dcterms:modified>
</cp:coreProperties>
</file>