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3" r:id="rId2"/>
    <p:sldId id="374" r:id="rId3"/>
    <p:sldId id="375" r:id="rId4"/>
    <p:sldId id="376" r:id="rId5"/>
    <p:sldId id="377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660"/>
  </p:normalViewPr>
  <p:slideViewPr>
    <p:cSldViewPr snapToGrid="0">
      <p:cViewPr varScale="1">
        <p:scale>
          <a:sx n="91" d="100"/>
          <a:sy n="91" d="100"/>
        </p:scale>
        <p:origin x="3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489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78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07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0264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9045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149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216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44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18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51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248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555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programlama-30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dirty="0"/>
              <a:t>Kıyaslama Operatörleri</a:t>
            </a:r>
          </a:p>
          <a:p>
            <a:pPr marL="0" indent="0">
              <a:buNone/>
            </a:pPr>
            <a:r>
              <a:rPr lang="tr-TR" dirty="0"/>
              <a:t>Bu tür operatörler ikiye ayrılır. İlişkisel ve mantıksal operatörlerdir.</a:t>
            </a:r>
          </a:p>
          <a:p>
            <a:pPr marL="0" indent="0">
              <a:buNone/>
            </a:pPr>
            <a:r>
              <a:rPr lang="tr-TR" b="1" dirty="0"/>
              <a:t>İlişkisel Operatörler</a:t>
            </a:r>
          </a:p>
          <a:p>
            <a:pPr marL="0" indent="0">
              <a:buNone/>
            </a:pPr>
            <a:r>
              <a:rPr lang="tr-TR" dirty="0"/>
              <a:t>Aynı türden herhangi iki A ve B verileri için birbirlerine göre durumları incelenir. A&gt;B, A=B, A&lt;B gibi durumlar olabilir. Değişken, sabit ve aradaki operatör işaretinin bütününe ifade denilir. </a:t>
            </a:r>
          </a:p>
          <a:p>
            <a:pPr marL="0" indent="0">
              <a:buNone/>
            </a:pPr>
            <a:r>
              <a:rPr lang="tr-TR" u="sng" dirty="0"/>
              <a:t>İlişkisel operatörler</a:t>
            </a:r>
            <a:r>
              <a:rPr lang="tr-TR" dirty="0"/>
              <a:t>	</a:t>
            </a:r>
            <a:r>
              <a:rPr lang="tr-TR" u="sng" dirty="0" smtClean="0"/>
              <a:t>Matematikte</a:t>
            </a:r>
            <a:r>
              <a:rPr lang="tr-TR" dirty="0"/>
              <a:t>	</a:t>
            </a:r>
            <a:r>
              <a:rPr lang="tr-TR" u="sng" dirty="0"/>
              <a:t>V.Basicde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Küçüktür		</a:t>
            </a:r>
            <a:r>
              <a:rPr lang="tr-TR" dirty="0" smtClean="0"/>
              <a:t>&lt;</a:t>
            </a:r>
            <a:r>
              <a:rPr lang="tr-TR" dirty="0"/>
              <a:t>		&lt;</a:t>
            </a:r>
          </a:p>
          <a:p>
            <a:pPr marL="0" indent="0">
              <a:buNone/>
            </a:pPr>
            <a:r>
              <a:rPr lang="tr-TR" dirty="0"/>
              <a:t>Büyüktür		</a:t>
            </a:r>
            <a:r>
              <a:rPr lang="tr-TR" dirty="0" smtClean="0"/>
              <a:t>&gt;</a:t>
            </a:r>
            <a:r>
              <a:rPr lang="tr-TR" dirty="0"/>
              <a:t>		&gt;</a:t>
            </a:r>
          </a:p>
          <a:p>
            <a:pPr marL="0" indent="0">
              <a:buNone/>
            </a:pPr>
            <a:r>
              <a:rPr lang="tr-TR" dirty="0"/>
              <a:t>Büyük veya eşit		</a:t>
            </a:r>
            <a:r>
              <a:rPr lang="tr-TR" dirty="0">
                <a:sym typeface="Symbol" panose="05050102010706020507" pitchFamily="18" charset="2"/>
              </a:rPr>
              <a:t></a:t>
            </a:r>
            <a:r>
              <a:rPr lang="tr-TR" dirty="0"/>
              <a:t>		&gt;=</a:t>
            </a:r>
          </a:p>
          <a:p>
            <a:pPr marL="0" indent="0">
              <a:buNone/>
            </a:pPr>
            <a:r>
              <a:rPr lang="tr-TR" dirty="0"/>
              <a:t>Küçük veya eşit		</a:t>
            </a:r>
            <a:r>
              <a:rPr lang="tr-TR" dirty="0">
                <a:sym typeface="Symbol" panose="05050102010706020507" pitchFamily="18" charset="2"/>
              </a:rPr>
              <a:t></a:t>
            </a:r>
            <a:r>
              <a:rPr lang="tr-TR" dirty="0"/>
              <a:t>		&lt;=</a:t>
            </a:r>
          </a:p>
          <a:p>
            <a:pPr marL="0" indent="0">
              <a:buNone/>
            </a:pPr>
            <a:r>
              <a:rPr lang="tr-TR" dirty="0"/>
              <a:t>Eşittir			</a:t>
            </a:r>
            <a:r>
              <a:rPr lang="tr-TR" dirty="0" smtClean="0"/>
              <a:t>=</a:t>
            </a:r>
            <a:r>
              <a:rPr lang="tr-TR" dirty="0"/>
              <a:t>		=</a:t>
            </a:r>
          </a:p>
          <a:p>
            <a:pPr marL="0" indent="0">
              <a:buNone/>
            </a:pPr>
            <a:r>
              <a:rPr lang="tr-TR" dirty="0"/>
              <a:t>Eşit Değildir		</a:t>
            </a:r>
            <a:r>
              <a:rPr lang="tr-TR" dirty="0" smtClean="0">
                <a:sym typeface="Symbol" panose="05050102010706020507" pitchFamily="18" charset="2"/>
              </a:rPr>
              <a:t></a:t>
            </a:r>
            <a:r>
              <a:rPr lang="tr-TR" dirty="0"/>
              <a:t>		&lt;&gt;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1109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programlama-31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Kıyaslama Operatörleri</a:t>
            </a:r>
          </a:p>
          <a:p>
            <a:pPr marL="0" indent="0">
              <a:buNone/>
            </a:pPr>
            <a:r>
              <a:rPr lang="tr-TR" b="1" dirty="0"/>
              <a:t>Mantıksal Operatörler</a:t>
            </a:r>
          </a:p>
          <a:p>
            <a:pPr marL="0" indent="0">
              <a:buNone/>
            </a:pPr>
            <a:r>
              <a:rPr lang="tr-TR" dirty="0"/>
              <a:t>Mantıksal ifadeleri birleştirmek için kullanılır. AND. OR ve NOT dır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Sonucun True olması için, AND de her iki tarafın True olması, OR da ise bir tanesinin TRUE olması gerekiyor.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487186"/>
              </p:ext>
            </p:extLst>
          </p:nvPr>
        </p:nvGraphicFramePr>
        <p:xfrm>
          <a:off x="1429404" y="3310757"/>
          <a:ext cx="7615536" cy="13453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9256">
                  <a:extLst>
                    <a:ext uri="{9D8B030D-6E8A-4147-A177-3AD203B41FA5}">
                      <a16:colId xmlns:a16="http://schemas.microsoft.com/office/drawing/2014/main" val="2100276993"/>
                    </a:ext>
                  </a:extLst>
                </a:gridCol>
                <a:gridCol w="1269256">
                  <a:extLst>
                    <a:ext uri="{9D8B030D-6E8A-4147-A177-3AD203B41FA5}">
                      <a16:colId xmlns:a16="http://schemas.microsoft.com/office/drawing/2014/main" val="3122930678"/>
                    </a:ext>
                  </a:extLst>
                </a:gridCol>
                <a:gridCol w="1269256">
                  <a:extLst>
                    <a:ext uri="{9D8B030D-6E8A-4147-A177-3AD203B41FA5}">
                      <a16:colId xmlns:a16="http://schemas.microsoft.com/office/drawing/2014/main" val="146633714"/>
                    </a:ext>
                  </a:extLst>
                </a:gridCol>
                <a:gridCol w="1269256">
                  <a:extLst>
                    <a:ext uri="{9D8B030D-6E8A-4147-A177-3AD203B41FA5}">
                      <a16:colId xmlns:a16="http://schemas.microsoft.com/office/drawing/2014/main" val="94006451"/>
                    </a:ext>
                  </a:extLst>
                </a:gridCol>
                <a:gridCol w="1269256">
                  <a:extLst>
                    <a:ext uri="{9D8B030D-6E8A-4147-A177-3AD203B41FA5}">
                      <a16:colId xmlns:a16="http://schemas.microsoft.com/office/drawing/2014/main" val="2476879846"/>
                    </a:ext>
                  </a:extLst>
                </a:gridCol>
                <a:gridCol w="1269256">
                  <a:extLst>
                    <a:ext uri="{9D8B030D-6E8A-4147-A177-3AD203B41FA5}">
                      <a16:colId xmlns:a16="http://schemas.microsoft.com/office/drawing/2014/main" val="3289061010"/>
                    </a:ext>
                  </a:extLst>
                </a:gridCol>
              </a:tblGrid>
              <a:tr h="2690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A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 and B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 or B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Not A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Not B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532802"/>
                  </a:ext>
                </a:extLst>
              </a:tr>
              <a:tr h="2690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False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False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False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False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True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True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2295778"/>
                  </a:ext>
                </a:extLst>
              </a:tr>
              <a:tr h="2690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False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True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False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True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True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False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078306"/>
                  </a:ext>
                </a:extLst>
              </a:tr>
              <a:tr h="2690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True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False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False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True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False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True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3456657"/>
                  </a:ext>
                </a:extLst>
              </a:tr>
              <a:tr h="2690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True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True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True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True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False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False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3311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723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programlama-32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Kontrol Yapıları</a:t>
            </a:r>
          </a:p>
          <a:p>
            <a:pPr marL="0" indent="0">
              <a:buNone/>
            </a:pPr>
            <a:r>
              <a:rPr lang="tr-TR" b="1" dirty="0"/>
              <a:t>IF Blokları</a:t>
            </a:r>
          </a:p>
          <a:p>
            <a:pPr marL="0" indent="0">
              <a:buNone/>
            </a:pPr>
            <a:r>
              <a:rPr lang="tr-TR" dirty="0"/>
              <a:t>If blokları koşul içerir. Eğer koşul sağlanırsa yapılacaklar yazılır, sağlanmaz ise de yapılacaklar yazılır.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IF koşul THEN</a:t>
            </a:r>
          </a:p>
          <a:p>
            <a:pPr marL="0" indent="0">
              <a:buNone/>
            </a:pPr>
            <a:r>
              <a:rPr lang="tr-TR" dirty="0"/>
              <a:t>--</a:t>
            </a:r>
          </a:p>
          <a:p>
            <a:pPr marL="0" indent="0">
              <a:buNone/>
            </a:pPr>
            <a:r>
              <a:rPr lang="tr-TR" dirty="0"/>
              <a:t>--</a:t>
            </a:r>
          </a:p>
          <a:p>
            <a:pPr marL="0" indent="0">
              <a:buNone/>
            </a:pPr>
            <a:r>
              <a:rPr lang="tr-TR" dirty="0"/>
              <a:t>END IF</a:t>
            </a:r>
          </a:p>
          <a:p>
            <a:pPr marL="0" indent="0">
              <a:buNone/>
            </a:pPr>
            <a:r>
              <a:rPr lang="tr-TR" dirty="0"/>
              <a:t>Temel gösterim budur.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448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programlama-33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Eğer koşul sağlanmaz ise </a:t>
            </a:r>
          </a:p>
          <a:p>
            <a:pPr marL="0" indent="0">
              <a:buNone/>
            </a:pPr>
            <a:r>
              <a:rPr lang="tr-TR" dirty="0"/>
              <a:t>IF koşul THEN</a:t>
            </a:r>
          </a:p>
          <a:p>
            <a:pPr marL="0" indent="0">
              <a:buNone/>
            </a:pPr>
            <a:r>
              <a:rPr lang="tr-TR" dirty="0"/>
              <a:t>--</a:t>
            </a:r>
          </a:p>
          <a:p>
            <a:pPr marL="0" indent="0">
              <a:buNone/>
            </a:pPr>
            <a:r>
              <a:rPr lang="tr-TR" dirty="0"/>
              <a:t>--</a:t>
            </a:r>
          </a:p>
          <a:p>
            <a:pPr marL="0" indent="0">
              <a:buNone/>
            </a:pPr>
            <a:r>
              <a:rPr lang="tr-TR" dirty="0"/>
              <a:t>ELSE</a:t>
            </a:r>
          </a:p>
          <a:p>
            <a:pPr marL="0" indent="0">
              <a:buNone/>
            </a:pPr>
            <a:r>
              <a:rPr lang="tr-TR" dirty="0"/>
              <a:t>--</a:t>
            </a:r>
          </a:p>
          <a:p>
            <a:pPr marL="0" indent="0">
              <a:buNone/>
            </a:pPr>
            <a:r>
              <a:rPr lang="tr-TR" dirty="0"/>
              <a:t>--</a:t>
            </a:r>
          </a:p>
          <a:p>
            <a:pPr marL="0" indent="0">
              <a:buNone/>
            </a:pPr>
            <a:r>
              <a:rPr lang="tr-TR" dirty="0"/>
              <a:t>END IF</a:t>
            </a:r>
          </a:p>
          <a:p>
            <a:pPr marL="0" indent="0">
              <a:buNone/>
            </a:pPr>
            <a:r>
              <a:rPr lang="tr-TR" dirty="0"/>
              <a:t>şeklindedir. IF blokları görüldüğü gibi tek koşula bağlıdır. Bir Koşul, birden fazla mantıksal ifade sonucu oluşmuş olabilir.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38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programlama-34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/>
              <a:t>Birden fazla koşul varsa IF blokları aşağıdaki gibi yazılır</a:t>
            </a:r>
          </a:p>
          <a:p>
            <a:pPr marL="0" indent="0">
              <a:buNone/>
            </a:pPr>
            <a:r>
              <a:rPr lang="tr-TR" dirty="0"/>
              <a:t>IF kosul1 THEN</a:t>
            </a:r>
          </a:p>
          <a:p>
            <a:pPr marL="0" indent="0">
              <a:buNone/>
            </a:pPr>
            <a:r>
              <a:rPr lang="tr-TR" dirty="0"/>
              <a:t>--</a:t>
            </a:r>
          </a:p>
          <a:p>
            <a:pPr marL="0" indent="0">
              <a:buNone/>
            </a:pPr>
            <a:r>
              <a:rPr lang="tr-TR" dirty="0"/>
              <a:t>--</a:t>
            </a:r>
          </a:p>
          <a:p>
            <a:pPr marL="0" indent="0">
              <a:buNone/>
            </a:pPr>
            <a:r>
              <a:rPr lang="tr-TR" dirty="0"/>
              <a:t>ELSEIF kosul2 THEN</a:t>
            </a:r>
          </a:p>
          <a:p>
            <a:pPr marL="0" indent="0">
              <a:buNone/>
            </a:pPr>
            <a:r>
              <a:rPr lang="tr-TR" dirty="0"/>
              <a:t>--</a:t>
            </a:r>
          </a:p>
          <a:p>
            <a:pPr marL="0" indent="0">
              <a:buNone/>
            </a:pPr>
            <a:r>
              <a:rPr lang="tr-TR" dirty="0"/>
              <a:t>...</a:t>
            </a:r>
          </a:p>
          <a:p>
            <a:pPr marL="0" indent="0">
              <a:buNone/>
            </a:pPr>
            <a:r>
              <a:rPr lang="tr-TR" dirty="0"/>
              <a:t>...</a:t>
            </a:r>
          </a:p>
          <a:p>
            <a:pPr marL="0" indent="0">
              <a:buNone/>
            </a:pPr>
            <a:r>
              <a:rPr lang="tr-TR" dirty="0"/>
              <a:t>ELSE</a:t>
            </a:r>
          </a:p>
          <a:p>
            <a:pPr marL="0" indent="0">
              <a:buNone/>
            </a:pPr>
            <a:r>
              <a:rPr lang="tr-TR" dirty="0"/>
              <a:t>---</a:t>
            </a:r>
          </a:p>
          <a:p>
            <a:pPr marL="0" indent="0">
              <a:buNone/>
            </a:pPr>
            <a:r>
              <a:rPr lang="tr-TR" dirty="0"/>
              <a:t>---</a:t>
            </a:r>
          </a:p>
          <a:p>
            <a:pPr marL="0" indent="0">
              <a:buNone/>
            </a:pPr>
            <a:r>
              <a:rPr lang="tr-TR" dirty="0"/>
              <a:t>END IF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248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222</Words>
  <Application>Microsoft Office PowerPoint</Application>
  <PresentationFormat>Widescreen</PresentationFormat>
  <Paragraphs>83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Times New Roman</vt:lpstr>
      <vt:lpstr>Office Theme</vt:lpstr>
      <vt:lpstr>V.Basic ve programlama-30</vt:lpstr>
      <vt:lpstr>V.Basic ve programlama-31</vt:lpstr>
      <vt:lpstr>V.Basic ve programlama-32</vt:lpstr>
      <vt:lpstr>V.Basic ve programlama-33</vt:lpstr>
      <vt:lpstr>V.Basic ve programlama-34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AST205 Bilgisayar Programlama</dc:title>
  <dc:creator>Yahya</dc:creator>
  <cp:lastModifiedBy>Yahya</cp:lastModifiedBy>
  <cp:revision>129</cp:revision>
  <dcterms:created xsi:type="dcterms:W3CDTF">2018-03-21T13:03:14Z</dcterms:created>
  <dcterms:modified xsi:type="dcterms:W3CDTF">2018-05-11T13:59:58Z</dcterms:modified>
</cp:coreProperties>
</file>