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282" r:id="rId3"/>
    <p:sldId id="305" r:id="rId4"/>
    <p:sldId id="306" r:id="rId5"/>
    <p:sldId id="307" r:id="rId6"/>
    <p:sldId id="318" r:id="rId7"/>
    <p:sldId id="319" r:id="rId8"/>
    <p:sldId id="320" r:id="rId9"/>
    <p:sldId id="32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0C8E"/>
    <a:srgbClr val="000099"/>
    <a:srgbClr val="FF0066"/>
    <a:srgbClr val="006600"/>
    <a:srgbClr val="800000"/>
    <a:srgbClr val="66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chor="ctr"/>
          <a:lstStyle/>
          <a:p>
            <a:r>
              <a:rPr lang="tr-TR" sz="4800" dirty="0" smtClean="0">
                <a:solidFill>
                  <a:schemeClr val="bg1">
                    <a:lumMod val="95000"/>
                  </a:schemeClr>
                </a:solidFill>
                <a:effectLst>
                  <a:outerShdw blurRad="38100" dist="38100" dir="2700000" algn="tl">
                    <a:srgbClr val="000000">
                      <a:alpha val="43137"/>
                    </a:srgbClr>
                  </a:outerShdw>
                </a:effectLst>
              </a:rPr>
              <a:t>Üretim ve Maliyetler - 2</a:t>
            </a:r>
            <a:endParaRPr lang="tr-TR" sz="48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dirty="0" smtClean="0">
                <a:solidFill>
                  <a:schemeClr val="tx2"/>
                </a:solidFill>
              </a:rPr>
              <a:t>Üretici Dengesi ve Değişen Faktörlerin Optimal Bileşimi </a:t>
            </a:r>
            <a:endParaRPr lang="tr-TR" sz="2800" b="1" dirty="0">
              <a:solidFill>
                <a:schemeClr val="tx2"/>
              </a:solidFill>
            </a:endParaRPr>
          </a:p>
        </p:txBody>
      </p:sp>
      <p:sp>
        <p:nvSpPr>
          <p:cNvPr id="3" name="2 İçerik Yer Tutucusu"/>
          <p:cNvSpPr>
            <a:spLocks noGrp="1"/>
          </p:cNvSpPr>
          <p:nvPr>
            <p:ph idx="1"/>
          </p:nvPr>
        </p:nvSpPr>
        <p:spPr/>
        <p:txBody>
          <a:bodyPr>
            <a:normAutofit fontScale="92500" lnSpcReduction="100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Üretimi </a:t>
            </a:r>
            <a:r>
              <a:rPr lang="tr-TR" sz="2400" b="1" dirty="0" smtClean="0">
                <a:latin typeface="+mj-lt"/>
              </a:rPr>
              <a:t>gerçekleştiren firmalar birden fazla girdi kullanarak belli bir ürün elde ederler.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Üretici</a:t>
            </a:r>
            <a:r>
              <a:rPr lang="tr-TR" sz="2400" b="1" dirty="0" smtClean="0">
                <a:latin typeface="+mj-lt"/>
              </a:rPr>
              <a:t> üretimi  gerçekleştirirken  amacı  kar  maksimizasyonunu  (karın  en  çoklaştırılması)  sağlamaktır.  </a:t>
            </a:r>
          </a:p>
          <a:p>
            <a:pPr marL="187325" indent="0" algn="just">
              <a:buClr>
                <a:srgbClr val="FF0000"/>
              </a:buClr>
              <a:buSzPct val="100000"/>
            </a:pPr>
            <a:r>
              <a:rPr lang="tr-TR" sz="2400" b="1" dirty="0" smtClean="0">
                <a:latin typeface="+mj-lt"/>
              </a:rPr>
              <a:t>Bunun için  </a:t>
            </a:r>
            <a:r>
              <a:rPr lang="tr-TR" sz="2400" b="1" dirty="0" smtClean="0">
                <a:effectLst>
                  <a:outerShdw blurRad="38100" dist="38100" dir="2700000" algn="tl">
                    <a:srgbClr val="000000">
                      <a:alpha val="43137"/>
                    </a:srgbClr>
                  </a:outerShdw>
                </a:effectLst>
                <a:latin typeface="+mj-lt"/>
              </a:rPr>
              <a:t>üretimin  maliyetini </a:t>
            </a:r>
            <a:r>
              <a:rPr lang="tr-TR" sz="2400" b="1" dirty="0" smtClean="0">
                <a:latin typeface="+mj-lt"/>
              </a:rPr>
              <a:t> mümkün  olan  en  düşük  seviyede  tutmalıdır  (maliyetin  </a:t>
            </a:r>
            <a:r>
              <a:rPr lang="tr-TR" sz="2400" b="1" dirty="0" err="1" smtClean="0">
                <a:latin typeface="+mj-lt"/>
              </a:rPr>
              <a:t>minimizasyonu</a:t>
            </a:r>
            <a:r>
              <a:rPr lang="tr-TR" sz="2400" b="1" dirty="0" smtClean="0">
                <a:latin typeface="+mj-lt"/>
              </a:rPr>
              <a:t>). Çünkü kar, hasılat ile maliyet arasındaki farktır. </a:t>
            </a:r>
          </a:p>
          <a:p>
            <a:pPr marL="187325" indent="0" algn="just">
              <a:buClr>
                <a:srgbClr val="FF0000"/>
              </a:buClr>
              <a:buSzPct val="100000"/>
            </a:pPr>
            <a:r>
              <a:rPr lang="tr-TR" sz="2400" b="1" dirty="0" smtClean="0">
                <a:latin typeface="+mj-lt"/>
              </a:rPr>
              <a:t> Firma girdileri öyle bir araya getirmelidir ki maliyet en düşük olsun. Dolayısıyla maliyetin asgari (en düşük) olması için firmanın girdilerin her biri için ödediği son liranın sağladığı ürün miktarı birbirine eşit olmalıdır. </a:t>
            </a:r>
          </a:p>
          <a:p>
            <a:pPr marL="187325" indent="0" algn="just">
              <a:buClr>
                <a:srgbClr val="FF0000"/>
              </a:buClr>
              <a:buSzPct val="100000"/>
              <a:buNone/>
            </a:pPr>
            <a:endParaRPr lang="tr-TR" sz="2400" b="1" dirty="0" smtClean="0"/>
          </a:p>
          <a:p>
            <a:pPr marL="187325" indent="0" algn="just">
              <a:buClr>
                <a:srgbClr val="FF0000"/>
              </a:buClr>
              <a:buSzPct val="100000"/>
              <a:buNone/>
            </a:pPr>
            <a:endParaRPr lang="tr-TR" sz="2400" b="1" i="1" dirty="0" smtClean="0">
              <a:latin typeface="+mj-lt"/>
            </a:endParaRPr>
          </a:p>
          <a:p>
            <a:pPr marL="187325" indent="0" algn="just">
              <a:buClr>
                <a:srgbClr val="FF0000"/>
              </a:buClr>
              <a:buSzPct val="100000"/>
              <a:buNone/>
            </a:pPr>
            <a:endParaRPr lang="tr-TR" sz="32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dirty="0" smtClean="0">
                <a:solidFill>
                  <a:schemeClr val="tx2"/>
                </a:solidFill>
              </a:rPr>
              <a:t>Üretici Dengesi ve Değişen Faktörlerin Optimal Bileşimi </a:t>
            </a:r>
            <a:endParaRPr lang="tr-TR" sz="2800" b="1" dirty="0">
              <a:solidFill>
                <a:schemeClr val="tx2"/>
              </a:solidFill>
            </a:endParaRPr>
          </a:p>
        </p:txBody>
      </p:sp>
      <p:sp>
        <p:nvSpPr>
          <p:cNvPr id="3" name="2 İçerik Yer Tutucusu"/>
          <p:cNvSpPr>
            <a:spLocks noGrp="1"/>
          </p:cNvSpPr>
          <p:nvPr>
            <p:ph idx="1"/>
          </p:nvPr>
        </p:nvSpPr>
        <p:spPr/>
        <p:txBody>
          <a:bodyPr>
            <a:normAutofit fontScale="92500"/>
          </a:bodyPr>
          <a:lstStyle/>
          <a:p>
            <a:pPr marL="187325" indent="0" algn="just">
              <a:buClr>
                <a:srgbClr val="FF0000"/>
              </a:buClr>
              <a:buSzPct val="100000"/>
              <a:buBlip>
                <a:blip r:embed="rId2"/>
              </a:buBlip>
            </a:pPr>
            <a:r>
              <a:rPr lang="tr-TR" sz="2400" b="1" i="1" dirty="0" smtClean="0">
                <a:solidFill>
                  <a:srgbClr val="A40C8E"/>
                </a:solidFill>
              </a:rPr>
              <a:t> </a:t>
            </a:r>
            <a:r>
              <a:rPr lang="tr-TR" sz="2400" b="1" i="1" dirty="0" smtClean="0">
                <a:latin typeface="+mj-lt"/>
              </a:rPr>
              <a:t>Firma, sermaye ve emek gibi iki faktör kullanarak ekmek ürettiğinde bu girdileri satın almak için bir bedel ödemek zorundadır. Firmanın faktörün bir birimine ödediği bedel o faktörün fiyatıdır. Bir birim daha  fazla  faktör  kullanmanın  firmaya  getirdiği  ise  üründe  meydana  gelen  artış  veya  o  faktörün marjinal fiziki ürünüdür.</a:t>
            </a:r>
            <a:endParaRPr lang="tr-TR" sz="2400" b="1" i="1" dirty="0" smtClean="0">
              <a:solidFill>
                <a:srgbClr val="A40C8E"/>
              </a:solidFill>
              <a:latin typeface="+mj-lt"/>
            </a:endParaRPr>
          </a:p>
          <a:p>
            <a:pPr marL="187325" indent="0" algn="just">
              <a:buClr>
                <a:srgbClr val="FF0000"/>
              </a:buClr>
              <a:buSzPct val="100000"/>
            </a:pPr>
            <a:endParaRPr lang="tr-TR" sz="2400" b="1" i="1" dirty="0" smtClean="0">
              <a:solidFill>
                <a:srgbClr val="A40C8E"/>
              </a:solidFill>
              <a:latin typeface="+mj-lt"/>
            </a:endParaRPr>
          </a:p>
          <a:p>
            <a:pPr marL="187325" indent="0" algn="just">
              <a:buClr>
                <a:srgbClr val="FF0000"/>
              </a:buClr>
              <a:buSzPct val="100000"/>
            </a:pPr>
            <a:r>
              <a:rPr lang="tr-TR" sz="2400" b="1" dirty="0" smtClean="0">
                <a:latin typeface="+mj-lt"/>
              </a:rPr>
              <a:t>Üretimi  en  düşük  maliyetle  gerçekleştirmek  demek  faktörlere  harcanan  belli  bir  para karşılığında  mümkün  olan  en  yüksek  ürün  miktarının  elde  edilmesidir. </a:t>
            </a:r>
          </a:p>
          <a:p>
            <a:pPr marL="187325" indent="0" algn="just">
              <a:buClr>
                <a:srgbClr val="FF0000"/>
              </a:buClr>
              <a:buSzPct val="100000"/>
              <a:buNone/>
            </a:pPr>
            <a:r>
              <a:rPr lang="tr-TR" sz="2400" b="1" dirty="0" smtClean="0">
                <a:latin typeface="+mj-lt"/>
              </a:rPr>
              <a:t>(formül)</a:t>
            </a:r>
          </a:p>
          <a:p>
            <a:pPr marL="187325" indent="0" algn="just">
              <a:buClr>
                <a:srgbClr val="FF0000"/>
              </a:buClr>
              <a:buSzPct val="100000"/>
              <a:buNone/>
            </a:pPr>
            <a:endParaRPr lang="tr-TR" sz="24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Üretimin Maliyeti </a:t>
            </a:r>
            <a:endParaRPr lang="tr-TR" sz="3600" b="1" dirty="0">
              <a:solidFill>
                <a:schemeClr val="tx2"/>
              </a:solidFill>
            </a:endParaRPr>
          </a:p>
        </p:txBody>
      </p:sp>
      <p:sp>
        <p:nvSpPr>
          <p:cNvPr id="3" name="2 İçerik Yer Tutucusu"/>
          <p:cNvSpPr>
            <a:spLocks noGrp="1"/>
          </p:cNvSpPr>
          <p:nvPr>
            <p:ph idx="1"/>
          </p:nvPr>
        </p:nvSpPr>
        <p:spPr/>
        <p:txBody>
          <a:bodyPr>
            <a:normAutofit fontScale="92500"/>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Üreticiler üretimlerini gerçekleştirmek için üretim faktörlerine belli bir bedel ödemek durumundalar. </a:t>
            </a:r>
          </a:p>
          <a:p>
            <a:pPr marL="187325" indent="0" algn="just">
              <a:buClr>
                <a:srgbClr val="FF0000"/>
              </a:buClr>
              <a:buSzPct val="100000"/>
            </a:pPr>
            <a:r>
              <a:rPr lang="tr-TR" sz="2400" b="1" dirty="0" smtClean="0">
                <a:latin typeface="+mj-lt"/>
              </a:rPr>
              <a:t>Bu bedel firmanın maliyetlerini oluştururken, faktör sahiplerinin de gelirlerini oluşturur.</a:t>
            </a:r>
          </a:p>
          <a:p>
            <a:pPr marL="187325" indent="0" algn="just">
              <a:buClr>
                <a:srgbClr val="FF0000"/>
              </a:buClr>
              <a:buSzPct val="100000"/>
            </a:pPr>
            <a:r>
              <a:rPr lang="tr-TR" sz="2400" b="1" dirty="0" smtClean="0">
                <a:latin typeface="+mj-lt"/>
              </a:rPr>
              <a:t> Üretici olarak firmaların piyasaya ne kadar mal arz edeceklerini, mal ve hizmetlerin fiyatlarıyla maliyetlerinin arasındaki ilişki belirler. </a:t>
            </a:r>
          </a:p>
          <a:p>
            <a:pPr marL="187325" indent="0" algn="just">
              <a:buClr>
                <a:srgbClr val="FF0000"/>
              </a:buClr>
              <a:buSzPct val="100000"/>
            </a:pPr>
            <a:r>
              <a:rPr lang="tr-TR" sz="2400" b="1" dirty="0" smtClean="0">
                <a:latin typeface="+mj-lt"/>
              </a:rPr>
              <a:t>Öte yandan firma üretimde kullanacağı girdilerin fiyatlarını belirleme gücüne sahip değildir. </a:t>
            </a:r>
          </a:p>
          <a:p>
            <a:pPr marL="187325" indent="0" algn="just">
              <a:buClr>
                <a:srgbClr val="FF0000"/>
              </a:buClr>
              <a:buSzPct val="100000"/>
            </a:pPr>
            <a:r>
              <a:rPr lang="tr-TR" sz="2400" b="1" dirty="0" smtClean="0">
                <a:latin typeface="+mj-lt"/>
              </a:rPr>
              <a:t>Dolayısıyla karını maksimize etmek isteyen firma maliyetini mümkün olduğunca düşük düzeyde tutmaya çalışır. </a:t>
            </a:r>
          </a:p>
          <a:p>
            <a:pPr marL="187325" indent="0" algn="just">
              <a:buClr>
                <a:srgbClr val="FF0000"/>
              </a:buClr>
              <a:buSzPct val="100000"/>
              <a:buNone/>
            </a:pPr>
            <a:endParaRPr lang="tr-TR" sz="2400" b="1" dirty="0" smtClean="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Çeşitli Maliyet Kavramları </a:t>
            </a:r>
            <a:endParaRPr lang="tr-TR" sz="3600" b="1" dirty="0">
              <a:solidFill>
                <a:schemeClr val="tx2"/>
              </a:solidFill>
            </a:endParaRPr>
          </a:p>
        </p:txBody>
      </p:sp>
      <p:sp>
        <p:nvSpPr>
          <p:cNvPr id="3" name="2 İçerik Yer Tutucusu"/>
          <p:cNvSpPr>
            <a:spLocks noGrp="1"/>
          </p:cNvSpPr>
          <p:nvPr>
            <p:ph idx="1"/>
          </p:nvPr>
        </p:nvSpPr>
        <p:spPr>
          <a:xfrm>
            <a:off x="457200" y="2000240"/>
            <a:ext cx="7239000" cy="4455496"/>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Firma açısından önemli bir yeri olan maliyetin muhasebeciler ve ekonomistler açısından ele alınışı farklıdır. Bu farkın temel nedeni, fırsat maliyetleridir. </a:t>
            </a:r>
          </a:p>
          <a:p>
            <a:pPr marL="187325" indent="0" algn="just">
              <a:buClr>
                <a:srgbClr val="FF0000"/>
              </a:buClr>
              <a:buSzPct val="100000"/>
              <a:buNone/>
            </a:pPr>
            <a:endParaRPr lang="tr-TR" sz="2400" b="1" dirty="0" smtClean="0">
              <a:latin typeface="+mj-lt"/>
            </a:endParaRPr>
          </a:p>
          <a:p>
            <a:pPr marL="187325" indent="0" algn="just">
              <a:buClr>
                <a:srgbClr val="FF0000"/>
              </a:buClr>
              <a:buSzPct val="100000"/>
            </a:pPr>
            <a:r>
              <a:rPr lang="tr-TR" sz="2400" b="1" dirty="0" smtClean="0">
                <a:latin typeface="+mj-lt"/>
              </a:rPr>
              <a:t>Herhangi  bir  faaliyetin  </a:t>
            </a:r>
            <a:r>
              <a:rPr lang="tr-TR" sz="2400" b="1" i="1" dirty="0" smtClean="0">
                <a:solidFill>
                  <a:srgbClr val="FF0000"/>
                </a:solidFill>
                <a:latin typeface="+mj-lt"/>
              </a:rPr>
              <a:t>fırsat  maliyeti</a:t>
            </a:r>
            <a:r>
              <a:rPr lang="tr-TR" sz="2400" b="1" dirty="0" smtClean="0">
                <a:latin typeface="+mj-lt"/>
              </a:rPr>
              <a:t>,  o  faaliyeti  yapmaktan  dolayı  vazgeçmek zorunda kalınan en yakın alternatifi ifade eder. </a:t>
            </a:r>
          </a:p>
          <a:p>
            <a:pPr marL="187325" indent="0" algn="just">
              <a:buClr>
                <a:srgbClr val="FF0000"/>
              </a:buClr>
              <a:buSzPct val="100000"/>
              <a:buNone/>
            </a:pPr>
            <a:endParaRPr lang="tr-TR" sz="2400" b="1" dirty="0" smtClean="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a:bodyPr>
          <a:lstStyle/>
          <a:p>
            <a:pPr marL="187325" indent="0">
              <a:buClr>
                <a:srgbClr val="FF0000"/>
              </a:buClr>
              <a:buSzPct val="100000"/>
              <a:buNone/>
            </a:pPr>
            <a:r>
              <a:rPr lang="tr-TR" sz="2400" b="1" dirty="0" smtClean="0">
                <a:solidFill>
                  <a:srgbClr val="FF0000"/>
                </a:solidFill>
              </a:rPr>
              <a:t>Açık ve Zımni (Örtük) Maliyetler </a:t>
            </a:r>
          </a:p>
          <a:p>
            <a:pPr marL="187325" indent="0">
              <a:buClr>
                <a:srgbClr val="FF0000"/>
              </a:buClr>
              <a:buSzPct val="100000"/>
              <a:buNone/>
            </a:pPr>
            <a:endParaRPr lang="tr-TR" sz="2400" b="1" dirty="0" smtClean="0">
              <a:solidFill>
                <a:srgbClr val="FF0000"/>
              </a:solidFill>
            </a:endParaRP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Açık  maliyetler  </a:t>
            </a:r>
            <a:r>
              <a:rPr lang="tr-TR" sz="2400" b="1" dirty="0" smtClean="0">
                <a:latin typeface="+mj-lt"/>
              </a:rPr>
              <a:t>üreticiler  tarafından  üretim  faktörlerine  ücret,  faiz,  rant,  ya  da  ara mallarına fiyat şeklinde yapılan ödemeleri içerir. </a:t>
            </a:r>
          </a:p>
          <a:p>
            <a:pPr marL="187325" indent="0" algn="just">
              <a:buClr>
                <a:srgbClr val="FF0000"/>
              </a:buClr>
              <a:buSzPct val="100000"/>
            </a:pPr>
            <a:r>
              <a:rPr lang="tr-TR" sz="2400" b="1" dirty="0" smtClean="0">
                <a:latin typeface="+mj-lt"/>
              </a:rPr>
              <a:t> Eğer firma üretim faktörlerini kiralıyor ya da satın alıyorsa, üretim faktörlerine yapacağı bu ödemeleri  muhasebe  hesaplarına  yansıtır. Muhasebe  hesaplarına  yansıtılan bu  maliyetler açık maliyetlerdir. Açık maliyetler muhasebeleştirilen maliyet olarak da isimlendirilir.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fontScale="92500" lnSpcReduction="20000"/>
          </a:bodyPr>
          <a:lstStyle/>
          <a:p>
            <a:pPr marL="187325" indent="0" algn="just">
              <a:buClr>
                <a:srgbClr val="FF0000"/>
              </a:buClr>
              <a:buSzPct val="100000"/>
            </a:pPr>
            <a:endParaRPr lang="tr-TR" sz="2400" b="1" dirty="0" smtClean="0">
              <a:latin typeface="+mj-lt"/>
            </a:endParaRPr>
          </a:p>
          <a:p>
            <a:pPr marL="187325" indent="0" algn="just">
              <a:buClr>
                <a:srgbClr val="FF0000"/>
              </a:buClr>
              <a:buSzPct val="100000"/>
              <a:buBlip>
                <a:blip r:embed="rId2"/>
              </a:buBlip>
            </a:pPr>
            <a:r>
              <a:rPr lang="tr-TR" sz="2400" b="1" i="1" dirty="0" smtClean="0">
                <a:latin typeface="+mj-lt"/>
              </a:rPr>
              <a:t>Örneğin, bir bilgisayar şirketi üretim yapabilmek için emek kiralamak, enerji satın almak ve bina kiralamak zorundadır. </a:t>
            </a:r>
          </a:p>
          <a:p>
            <a:pPr marL="187325" indent="0" algn="just">
              <a:buClr>
                <a:srgbClr val="FF0000"/>
              </a:buClr>
              <a:buSzPct val="100000"/>
              <a:buBlip>
                <a:blip r:embed="rId2"/>
              </a:buBlip>
            </a:pPr>
            <a:r>
              <a:rPr lang="tr-TR" sz="2400" b="1" i="1" dirty="0" smtClean="0">
                <a:latin typeface="+mj-lt"/>
              </a:rPr>
              <a:t> Firmalar sahip oldukları üretim faktörlerini, kendi üretim süreçlerine dahil ettiklerinde bunları kiraya vermek ya da satmaktan dolayı, elde edecekleri gelirden vazgeçmiş olurlar. Kısacası bir fırsat maliyeti yüklenirler. İşte bu maliyetler firma için örtük (zımni ya da görünmeyen) maliyetlerdir. </a:t>
            </a:r>
          </a:p>
          <a:p>
            <a:pPr marL="187325" indent="0" algn="just">
              <a:buClr>
                <a:srgbClr val="FF0000"/>
              </a:buClr>
              <a:buSzPct val="100000"/>
              <a:buBlip>
                <a:blip r:embed="rId2"/>
              </a:buBlip>
            </a:pPr>
            <a:r>
              <a:rPr lang="tr-TR" sz="2400" b="1" i="1" dirty="0" smtClean="0">
                <a:latin typeface="+mj-lt"/>
              </a:rPr>
              <a:t>  Aynı  bilgisayar  şirketinde  şirket  sahibinin  kendi  emeğini  ve  sermayesini  üretim  sürecine dahil ettiğini düşünelim. Şirket sahibi kendi emeğine ve sermayesine ödeme yapmaz. Ancak bu üretim faktörlerini kiraya vermediği veya satmadığı için bir fırsat maliyeti yüklenir. Çünkü bilgisayar eğitimi almış olan firma sahibi başka bir firmada çalışsaydı bu emeği karşılığında gelir elde edecekti. </a:t>
            </a:r>
          </a:p>
          <a:p>
            <a:pPr marL="187325" indent="0" algn="just">
              <a:buClr>
                <a:srgbClr val="FF0000"/>
              </a:buClr>
              <a:buSzPct val="100000"/>
              <a:buNone/>
            </a:pPr>
            <a:endParaRPr lang="tr-TR" sz="2400" b="1" dirty="0" smtClean="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a:bodyPr>
          <a:lstStyle/>
          <a:p>
            <a:pPr marL="187325" indent="0" algn="just">
              <a:buClr>
                <a:srgbClr val="FF0000"/>
              </a:buClr>
              <a:buSzPct val="100000"/>
            </a:pPr>
            <a:endParaRPr lang="tr-TR" sz="2400" b="1" dirty="0" smtClean="0">
              <a:latin typeface="+mj-lt"/>
            </a:endParaRPr>
          </a:p>
          <a:p>
            <a:pPr marL="187325" indent="0" algn="just">
              <a:buClr>
                <a:srgbClr val="FF0000"/>
              </a:buClr>
              <a:buSzPct val="100000"/>
            </a:pPr>
            <a:r>
              <a:rPr lang="tr-TR" sz="2400" b="1" dirty="0" smtClean="0">
                <a:latin typeface="+mj-lt"/>
              </a:rPr>
              <a:t>Ekonomistler maliyet hesaplarına bu örtük (zımni görünmeyen) maliyeti de dahil ederler. </a:t>
            </a:r>
          </a:p>
          <a:p>
            <a:pPr marL="187325" indent="0" algn="just">
              <a:buClr>
                <a:srgbClr val="FF0000"/>
              </a:buClr>
              <a:buSzPct val="100000"/>
              <a:buNone/>
            </a:pPr>
            <a:endParaRPr lang="tr-TR" sz="2400" b="1" dirty="0" smtClean="0">
              <a:latin typeface="+mj-lt"/>
            </a:endParaRPr>
          </a:p>
          <a:p>
            <a:pPr marL="187325" indent="0" algn="just">
              <a:buClr>
                <a:srgbClr val="FF0000"/>
              </a:buClr>
              <a:buSzPct val="100000"/>
            </a:pPr>
            <a:r>
              <a:rPr lang="tr-TR" sz="2400" b="1" dirty="0" smtClean="0">
                <a:latin typeface="+mj-lt"/>
              </a:rPr>
              <a:t> </a:t>
            </a:r>
            <a:r>
              <a:rPr lang="tr-TR" sz="2400" b="1" dirty="0" smtClean="0">
                <a:solidFill>
                  <a:srgbClr val="FF0000"/>
                </a:solidFill>
                <a:effectLst>
                  <a:outerShdw blurRad="38100" dist="38100" dir="2700000" algn="tl">
                    <a:srgbClr val="000000">
                      <a:alpha val="43137"/>
                    </a:srgbClr>
                  </a:outerShdw>
                </a:effectLst>
                <a:latin typeface="+mj-lt"/>
              </a:rPr>
              <a:t>Örtük  (zımni  -  görünmeyen)  maliyetler</a:t>
            </a:r>
            <a:r>
              <a:rPr lang="tr-TR" sz="2400" b="1" dirty="0" smtClean="0">
                <a:latin typeface="+mj-lt"/>
              </a:rPr>
              <a:t>,  gerçekte  ödeme  yapılayan,  ancak  bir alternatiften  vazgeçilmesi  nedeniyle  oluşan  maliyettir.  </a:t>
            </a:r>
          </a:p>
          <a:p>
            <a:pPr marL="187325" indent="0" algn="just">
              <a:buClr>
                <a:srgbClr val="FF0000"/>
              </a:buClr>
              <a:buSzPct val="100000"/>
            </a:pPr>
            <a:endParaRPr lang="tr-TR" sz="2400" b="1" dirty="0" smtClean="0">
              <a:latin typeface="+mj-lt"/>
            </a:endParaRPr>
          </a:p>
          <a:p>
            <a:pPr marL="187325" indent="0" algn="just">
              <a:buClr>
                <a:srgbClr val="FF0000"/>
              </a:buClr>
              <a:buSzPct val="100000"/>
            </a:pPr>
            <a:r>
              <a:rPr lang="tr-TR" sz="2400" b="1" dirty="0" smtClean="0">
                <a:latin typeface="+mj-lt"/>
              </a:rPr>
              <a:t>Örtük  maliyetler muhasebeleştirilmeyen maliyetlerdir.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err="1" smtClean="0"/>
              <a:t>Ankuzem</a:t>
            </a:r>
            <a:r>
              <a:rPr lang="tr-TR" smtClean="0"/>
              <a:t> modül.</a:t>
            </a:r>
            <a:endParaRPr lang="tr-TR"/>
          </a:p>
        </p:txBody>
      </p:sp>
    </p:spTree>
    <p:extLst>
      <p:ext uri="{BB962C8B-B14F-4D97-AF65-F5344CB8AC3E}">
        <p14:creationId xmlns:p14="http://schemas.microsoft.com/office/powerpoint/2010/main" val="22186080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1134</TotalTime>
  <Words>532</Words>
  <Application>Microsoft Office PowerPoint</Application>
  <PresentationFormat>Ekran Gösterisi (4:3)</PresentationFormat>
  <Paragraphs>38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Üretim ve Maliyetler - 2</vt:lpstr>
      <vt:lpstr>Üretici Dengesi ve Değişen Faktörlerin Optimal Bileşimi </vt:lpstr>
      <vt:lpstr>Üretici Dengesi ve Değişen Faktörlerin Optimal Bileşimi </vt:lpstr>
      <vt:lpstr>Üretimin Maliyeti </vt:lpstr>
      <vt:lpstr>Çeşitli Maliyet Kavramları </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127</cp:revision>
  <dcterms:created xsi:type="dcterms:W3CDTF">2014-10-03T13:39:49Z</dcterms:created>
  <dcterms:modified xsi:type="dcterms:W3CDTF">2019-11-20T18:39:42Z</dcterms:modified>
</cp:coreProperties>
</file>