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9" r:id="rId1"/>
  </p:sldMasterIdLst>
  <p:notesMasterIdLst>
    <p:notesMasterId r:id="rId16"/>
  </p:notesMasterIdLst>
  <p:sldIdLst>
    <p:sldId id="256" r:id="rId2"/>
    <p:sldId id="394" r:id="rId3"/>
    <p:sldId id="386" r:id="rId4"/>
    <p:sldId id="387" r:id="rId5"/>
    <p:sldId id="315" r:id="rId6"/>
    <p:sldId id="257" r:id="rId7"/>
    <p:sldId id="383" r:id="rId8"/>
    <p:sldId id="310" r:id="rId9"/>
    <p:sldId id="307" r:id="rId10"/>
    <p:sldId id="369" r:id="rId11"/>
    <p:sldId id="308" r:id="rId12"/>
    <p:sldId id="396" r:id="rId13"/>
    <p:sldId id="365" r:id="rId14"/>
    <p:sldId id="39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4"/>
    <p:restoredTop sz="93108"/>
  </p:normalViewPr>
  <p:slideViewPr>
    <p:cSldViewPr snapToGrid="0" snapToObjects="1">
      <p:cViewPr varScale="1">
        <p:scale>
          <a:sx n="130" d="100"/>
          <a:sy n="130" d="100"/>
        </p:scale>
        <p:origin x="23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0C07A-A44E-C94A-A4D3-4C691CA94468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23195-117E-9447-BD0E-1111F08CA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08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9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2510-41CA-554B-821E-D06E17A2CB1B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AE2A-3979-234C-9D31-D9987F43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34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2510-41CA-554B-821E-D06E17A2CB1B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AE2A-3979-234C-9D31-D9987F43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14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2510-41CA-554B-821E-D06E17A2CB1B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AE2A-3979-234C-9D31-D9987F4324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8524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2510-41CA-554B-821E-D06E17A2CB1B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AE2A-3979-234C-9D31-D9987F43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7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2510-41CA-554B-821E-D06E17A2CB1B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AE2A-3979-234C-9D31-D9987F43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6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2510-41CA-554B-821E-D06E17A2CB1B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AE2A-3979-234C-9D31-D9987F43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28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2510-41CA-554B-821E-D06E17A2CB1B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AE2A-3979-234C-9D31-D9987F43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97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2510-41CA-554B-821E-D06E17A2CB1B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AE2A-3979-234C-9D31-D9987F43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6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2510-41CA-554B-821E-D06E17A2CB1B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AE2A-3979-234C-9D31-D9987F43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0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0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2510-41CA-554B-821E-D06E17A2CB1B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AE2A-3979-234C-9D31-D9987F43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99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2510-41CA-554B-821E-D06E17A2CB1B}" type="datetimeFigureOut">
              <a:rPr lang="en-US" smtClean="0"/>
              <a:t>12/6/17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AE2A-3979-234C-9D31-D9987F43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297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2510-41CA-554B-821E-D06E17A2CB1B}" type="datetimeFigureOut">
              <a:rPr lang="en-US" smtClean="0"/>
              <a:t>12/6/17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AE2A-3979-234C-9D31-D9987F43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5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2510-41CA-554B-821E-D06E17A2CB1B}" type="datetimeFigureOut">
              <a:rPr lang="en-US" smtClean="0"/>
              <a:t>12/6/17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AE2A-3979-234C-9D31-D9987F43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14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2510-41CA-554B-821E-D06E17A2CB1B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AE2A-3979-234C-9D31-D9987F43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893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22510-41CA-554B-821E-D06E17A2CB1B}" type="datetimeFigureOut">
              <a:rPr lang="en-US" smtClean="0"/>
              <a:t>12/6/17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EAE2A-3979-234C-9D31-D9987F43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4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9A22510-41CA-554B-821E-D06E17A2CB1B}" type="datetimeFigureOut">
              <a:rPr lang="en-US" smtClean="0"/>
              <a:t>12/6/17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FFEAE2A-3979-234C-9D31-D9987F43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404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  <p:sldLayoutId id="2147484214" r:id="rId15"/>
    <p:sldLayoutId id="2147484215" r:id="rId16"/>
    <p:sldLayoutId id="2147484216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Relationship Id="rId3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19" y="2359508"/>
            <a:ext cx="7970520" cy="216677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latin typeface="Comic Sans MS"/>
                <a:cs typeface="Comic Sans MS"/>
              </a:rPr>
              <a:t>YENİ TANI YÖNTEMLERİ:</a:t>
            </a:r>
            <a:br>
              <a:rPr lang="en-US" sz="4000" b="1" dirty="0" smtClean="0">
                <a:latin typeface="Comic Sans MS"/>
                <a:cs typeface="Comic Sans MS"/>
              </a:rPr>
            </a:br>
            <a:r>
              <a:rPr lang="en-US" sz="4000" b="1" dirty="0" smtClean="0">
                <a:latin typeface="Comic Sans MS"/>
                <a:cs typeface="Comic Sans MS"/>
              </a:rPr>
              <a:t>MİKRODİZİNLERDEN YENİ NESİL </a:t>
            </a:r>
            <a:br>
              <a:rPr lang="en-US" sz="4000" b="1" dirty="0" smtClean="0">
                <a:latin typeface="Comic Sans MS"/>
                <a:cs typeface="Comic Sans MS"/>
              </a:rPr>
            </a:br>
            <a:r>
              <a:rPr lang="en-US" sz="4000" b="1" dirty="0" smtClean="0">
                <a:latin typeface="Comic Sans MS"/>
                <a:cs typeface="Comic Sans MS"/>
              </a:rPr>
              <a:t>SEKANSLAMA TEKNOLOJİSİNE</a:t>
            </a:r>
            <a:br>
              <a:rPr lang="en-US" sz="4000" b="1" dirty="0" smtClean="0">
                <a:latin typeface="Comic Sans MS"/>
                <a:cs typeface="Comic Sans MS"/>
              </a:rPr>
            </a:br>
            <a:endParaRPr lang="en-US" sz="4000" b="1" dirty="0"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075" y="3833110"/>
            <a:ext cx="6858000" cy="1565082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 smtClean="0">
                <a:latin typeface="Comic Sans MS"/>
                <a:cs typeface="Comic Sans MS"/>
              </a:rPr>
              <a:t>Prof. Dr. </a:t>
            </a:r>
            <a:r>
              <a:rPr lang="en-US" sz="1600" b="1" dirty="0" err="1" smtClean="0">
                <a:latin typeface="Comic Sans MS"/>
                <a:cs typeface="Comic Sans MS"/>
              </a:rPr>
              <a:t>Hilal</a:t>
            </a:r>
            <a:r>
              <a:rPr lang="en-US" sz="1600" b="1" dirty="0" smtClean="0">
                <a:latin typeface="Comic Sans MS"/>
                <a:cs typeface="Comic Sans MS"/>
              </a:rPr>
              <a:t> </a:t>
            </a:r>
            <a:r>
              <a:rPr lang="en-US" sz="1600" b="1" dirty="0" err="1" smtClean="0">
                <a:latin typeface="Comic Sans MS"/>
                <a:cs typeface="Comic Sans MS"/>
              </a:rPr>
              <a:t>Özdağ</a:t>
            </a:r>
            <a:endParaRPr lang="en-US" sz="1600" b="1" dirty="0" smtClean="0">
              <a:latin typeface="Comic Sans MS"/>
              <a:cs typeface="Comic Sans MS"/>
            </a:endParaRPr>
          </a:p>
          <a:p>
            <a:pPr algn="ctr"/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44" y="5507862"/>
            <a:ext cx="3491070" cy="984040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1130557" y="74664"/>
            <a:ext cx="7143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tr-TR" altLang="en-US" sz="2700" dirty="0"/>
              <a:t>Hafta </a:t>
            </a:r>
            <a:r>
              <a:rPr lang="tr-TR" altLang="en-US" sz="2700" dirty="0" smtClean="0"/>
              <a:t>XIV</a:t>
            </a:r>
            <a:endParaRPr lang="tr-TR" altLang="en-US" sz="27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tr-TR" altLang="en-US" sz="2700" dirty="0"/>
              <a:t>PCR Temelli Genetik Analiz Yaklaşımları</a:t>
            </a:r>
          </a:p>
        </p:txBody>
      </p:sp>
    </p:spTree>
    <p:extLst>
      <p:ext uri="{BB962C8B-B14F-4D97-AF65-F5344CB8AC3E}">
        <p14:creationId xmlns:p14="http://schemas.microsoft.com/office/powerpoint/2010/main" val="247330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658" y="384791"/>
            <a:ext cx="9065342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Yeni</a:t>
            </a:r>
            <a:r>
              <a:rPr lang="en-US" sz="36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Nesil</a:t>
            </a:r>
            <a:r>
              <a:rPr lang="en-US" sz="36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Sekanslama</a:t>
            </a:r>
            <a: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pH </a:t>
            </a:r>
            <a:r>
              <a:rPr lang="en-US" sz="3600" b="1" dirty="0" err="1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Temelli_Ion</a:t>
            </a:r>
            <a: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 Torrent</a:t>
            </a:r>
            <a:endParaRPr lang="en-US" sz="3600" b="1" dirty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174" y="0"/>
            <a:ext cx="1592826" cy="19186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6" y="2067540"/>
            <a:ext cx="7426837" cy="46253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0503" y="1884270"/>
            <a:ext cx="159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smtClean="0">
                <a:latin typeface="Comic Sans MS" charset="0"/>
                <a:ea typeface="Comic Sans MS" charset="0"/>
                <a:cs typeface="Comic Sans MS" charset="0"/>
              </a:rPr>
              <a:t>Jonathan Rothberg</a:t>
            </a:r>
          </a:p>
        </p:txBody>
      </p:sp>
    </p:spTree>
    <p:extLst>
      <p:ext uri="{BB962C8B-B14F-4D97-AF65-F5344CB8AC3E}">
        <p14:creationId xmlns:p14="http://schemas.microsoft.com/office/powerpoint/2010/main" val="173469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272922" y="28575"/>
            <a:ext cx="8110666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Yeni</a:t>
            </a:r>
            <a:r>
              <a:rPr lang="en-US" sz="36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Nesil</a:t>
            </a:r>
            <a:r>
              <a:rPr lang="en-US" sz="36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Sekanslama</a:t>
            </a:r>
            <a: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Sequencing by </a:t>
            </a:r>
            <a:r>
              <a:rPr lang="en-US" sz="3600" b="1" dirty="0" err="1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synthesis_Illumina</a:t>
            </a:r>
            <a:endParaRPr lang="en-US" sz="3600" b="1" dirty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Content Placeholder 3" descr="Z:\ppt\pics\ilumina_bridge_am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22" y="1598318"/>
            <a:ext cx="8736744" cy="312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272922" y="28575"/>
            <a:ext cx="8110666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Yeni</a:t>
            </a:r>
            <a:r>
              <a:rPr lang="en-US" sz="36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Nesil</a:t>
            </a:r>
            <a:r>
              <a:rPr lang="en-US" sz="36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Sekanslama</a:t>
            </a:r>
            <a: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Sequencing by </a:t>
            </a:r>
            <a:r>
              <a:rPr lang="en-US" sz="3600" b="1" dirty="0" err="1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synthesis_Illumina</a:t>
            </a:r>
            <a:endParaRPr lang="en-US" sz="3600" b="1" dirty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Animasyon_İllumina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8427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56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2697" y="78658"/>
            <a:ext cx="3945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Comic Sans MS" charset="0"/>
                <a:ea typeface="Comic Sans MS" charset="0"/>
                <a:cs typeface="Comic Sans MS" charset="0"/>
              </a:rPr>
              <a:t>OXFORD NANOPORE</a:t>
            </a:r>
            <a:endParaRPr lang="en-US" sz="2800" b="1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28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2697" y="78658"/>
            <a:ext cx="3945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Comic Sans MS" charset="0"/>
                <a:ea typeface="Comic Sans MS" charset="0"/>
                <a:cs typeface="Comic Sans MS" charset="0"/>
              </a:rPr>
              <a:t>OXFORD NANOPORE</a:t>
            </a:r>
            <a:endParaRPr lang="en-US" sz="2800" b="1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6516" y="1976284"/>
            <a:ext cx="2327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Animasyon_Nanopore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51" y="-160475"/>
            <a:ext cx="7886700" cy="1325563"/>
          </a:xfrm>
        </p:spPr>
        <p:txBody>
          <a:bodyPr/>
          <a:lstStyle/>
          <a:p>
            <a:pPr algn="ctr"/>
            <a:r>
              <a:rPr lang="en-US" b="1" dirty="0" err="1" smtClean="0"/>
              <a:t>Soru</a:t>
            </a:r>
            <a:r>
              <a:rPr lang="en-US" b="1" dirty="0" smtClean="0"/>
              <a:t>, </a:t>
            </a:r>
            <a:r>
              <a:rPr lang="en-US" b="1" dirty="0" err="1" smtClean="0"/>
              <a:t>Paradigma</a:t>
            </a:r>
            <a:r>
              <a:rPr lang="en-US" b="1" dirty="0" smtClean="0"/>
              <a:t>, </a:t>
            </a:r>
            <a:r>
              <a:rPr lang="en-US" b="1" dirty="0" err="1" smtClean="0"/>
              <a:t>Genetik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56" y="1446916"/>
            <a:ext cx="3151077" cy="1882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5240" y="989121"/>
            <a:ext cx="20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Tek</a:t>
            </a:r>
            <a:r>
              <a:rPr lang="en-US" dirty="0" smtClean="0"/>
              <a:t> Gen </a:t>
            </a:r>
            <a:r>
              <a:rPr lang="en-US" dirty="0" err="1" smtClean="0"/>
              <a:t>Hastalıkları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003" y="1580078"/>
            <a:ext cx="3050722" cy="2689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6401" y="1049418"/>
            <a:ext cx="3728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Multifaktöryel</a:t>
            </a:r>
            <a:r>
              <a:rPr lang="en-US" dirty="0" smtClean="0"/>
              <a:t>, </a:t>
            </a:r>
            <a:r>
              <a:rPr lang="en-US" dirty="0" err="1" smtClean="0"/>
              <a:t>Multigenik</a:t>
            </a:r>
            <a:r>
              <a:rPr lang="en-US" dirty="0" smtClean="0"/>
              <a:t> </a:t>
            </a:r>
            <a:r>
              <a:rPr lang="en-US" dirty="0" err="1" smtClean="0"/>
              <a:t>Hastalıklar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297" y="4424842"/>
            <a:ext cx="3157288" cy="2359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29" y="3637356"/>
            <a:ext cx="3241221" cy="242807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95993" y="-26986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Şahsi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Kronoloji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570" y="323546"/>
            <a:ext cx="8229600" cy="595926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omic Sans MS"/>
                <a:cs typeface="Comic Sans MS"/>
              </a:rPr>
              <a:t>1993 </a:t>
            </a:r>
            <a:r>
              <a:rPr lang="en-US" sz="1400" dirty="0" err="1" smtClean="0">
                <a:latin typeface="Comic Sans MS"/>
                <a:cs typeface="Comic Sans MS"/>
              </a:rPr>
              <a:t>Yüksek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latin typeface="Comic Sans MS"/>
                <a:cs typeface="Comic Sans MS"/>
              </a:rPr>
              <a:t>Lisans</a:t>
            </a:r>
            <a:endParaRPr lang="en-US" sz="1400" dirty="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</a:pPr>
            <a:r>
              <a:rPr lang="en-US" sz="1400" dirty="0" smtClean="0">
                <a:latin typeface="Comic Sans MS"/>
                <a:cs typeface="Comic Sans MS"/>
              </a:rPr>
              <a:t>PCR</a:t>
            </a:r>
          </a:p>
          <a:p>
            <a:pPr lvl="1">
              <a:lnSpc>
                <a:spcPct val="100000"/>
              </a:lnSpc>
            </a:pPr>
            <a:r>
              <a:rPr lang="en-US" sz="1400" dirty="0" err="1" smtClean="0">
                <a:latin typeface="Comic Sans MS"/>
                <a:cs typeface="Comic Sans MS"/>
              </a:rPr>
              <a:t>Radyoaktif</a:t>
            </a:r>
            <a:r>
              <a:rPr lang="en-US" sz="1400" dirty="0" smtClean="0">
                <a:latin typeface="Comic Sans MS"/>
                <a:cs typeface="Comic Sans MS"/>
              </a:rPr>
              <a:t> Sanger </a:t>
            </a:r>
            <a:r>
              <a:rPr lang="en-US" sz="1400" dirty="0" err="1" smtClean="0">
                <a:latin typeface="Comic Sans MS"/>
                <a:cs typeface="Comic Sans MS"/>
              </a:rPr>
              <a:t>Sekanslama</a:t>
            </a:r>
            <a:endParaRPr lang="en-US" sz="1400" dirty="0" smtClean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Comic Sans MS"/>
                <a:cs typeface="Comic Sans MS"/>
              </a:rPr>
              <a:t>1995 </a:t>
            </a:r>
            <a:r>
              <a:rPr lang="en-US" sz="1400" dirty="0" err="1" smtClean="0">
                <a:latin typeface="Comic Sans MS"/>
                <a:cs typeface="Comic Sans MS"/>
              </a:rPr>
              <a:t>Doktora</a:t>
            </a:r>
            <a:endParaRPr lang="en-US" sz="1400" dirty="0" smtClean="0">
              <a:latin typeface="Comic Sans MS"/>
              <a:cs typeface="Comic Sans MS"/>
            </a:endParaRPr>
          </a:p>
          <a:p>
            <a:pPr lvl="1" algn="just">
              <a:lnSpc>
                <a:spcPct val="100000"/>
              </a:lnSpc>
            </a:pPr>
            <a:r>
              <a:rPr lang="en-US" sz="1400" dirty="0" err="1" smtClean="0">
                <a:latin typeface="Comic Sans MS"/>
                <a:cs typeface="Comic Sans MS"/>
              </a:rPr>
              <a:t>Otomatik</a:t>
            </a:r>
            <a:r>
              <a:rPr lang="en-US" sz="1400" dirty="0" smtClean="0">
                <a:latin typeface="Comic Sans MS"/>
                <a:cs typeface="Comic Sans MS"/>
              </a:rPr>
              <a:t> DNA </a:t>
            </a:r>
            <a:r>
              <a:rPr lang="en-US" sz="1400" dirty="0" err="1" smtClean="0">
                <a:latin typeface="Comic Sans MS"/>
                <a:cs typeface="Comic Sans MS"/>
              </a:rPr>
              <a:t>Dizi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latin typeface="Comic Sans MS"/>
                <a:cs typeface="Comic Sans MS"/>
              </a:rPr>
              <a:t>Analizi</a:t>
            </a:r>
            <a:r>
              <a:rPr lang="en-US" sz="1400" dirty="0" smtClean="0">
                <a:latin typeface="Comic Sans MS"/>
                <a:cs typeface="Comic Sans MS"/>
              </a:rPr>
              <a:t> (36 </a:t>
            </a:r>
            <a:r>
              <a:rPr lang="en-US" sz="1400" dirty="0" err="1" smtClean="0">
                <a:latin typeface="Comic Sans MS"/>
                <a:cs typeface="Comic Sans MS"/>
              </a:rPr>
              <a:t>kuyulu</a:t>
            </a:r>
            <a:r>
              <a:rPr lang="en-US" sz="1400" dirty="0" smtClean="0">
                <a:latin typeface="Comic Sans MS"/>
                <a:cs typeface="Comic Sans MS"/>
              </a:rPr>
              <a:t> ABI 377, 1 </a:t>
            </a:r>
            <a:r>
              <a:rPr lang="en-US" sz="1400" dirty="0" err="1" smtClean="0">
                <a:latin typeface="Comic Sans MS"/>
                <a:cs typeface="Comic Sans MS"/>
              </a:rPr>
              <a:t>kapillerli</a:t>
            </a:r>
            <a:r>
              <a:rPr lang="en-US" sz="1400" dirty="0" smtClean="0">
                <a:latin typeface="Comic Sans MS"/>
                <a:cs typeface="Comic Sans MS"/>
              </a:rPr>
              <a:t> ABI 310)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Comic Sans MS"/>
                <a:cs typeface="Comic Sans MS"/>
              </a:rPr>
              <a:t>2000 Postdoc</a:t>
            </a:r>
          </a:p>
          <a:p>
            <a:pPr lvl="1">
              <a:lnSpc>
                <a:spcPct val="100000"/>
              </a:lnSpc>
            </a:pPr>
            <a:r>
              <a:rPr lang="en-US" sz="1400" dirty="0" err="1" smtClean="0">
                <a:latin typeface="Comic Sans MS"/>
                <a:cs typeface="Comic Sans MS"/>
              </a:rPr>
              <a:t>Otomatik</a:t>
            </a:r>
            <a:r>
              <a:rPr lang="en-US" sz="1400" dirty="0" smtClean="0">
                <a:latin typeface="Comic Sans MS"/>
                <a:cs typeface="Comic Sans MS"/>
              </a:rPr>
              <a:t> DNA </a:t>
            </a:r>
            <a:r>
              <a:rPr lang="en-US" sz="1400" dirty="0" err="1" smtClean="0">
                <a:latin typeface="Comic Sans MS"/>
                <a:cs typeface="Comic Sans MS"/>
              </a:rPr>
              <a:t>Dizi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latin typeface="Comic Sans MS"/>
                <a:cs typeface="Comic Sans MS"/>
              </a:rPr>
              <a:t>Analizi</a:t>
            </a:r>
            <a:r>
              <a:rPr lang="en-US" sz="1400" dirty="0" smtClean="0">
                <a:latin typeface="Comic Sans MS"/>
                <a:cs typeface="Comic Sans MS"/>
              </a:rPr>
              <a:t> (96 </a:t>
            </a:r>
            <a:r>
              <a:rPr lang="en-US" sz="1400" dirty="0" err="1" smtClean="0">
                <a:latin typeface="Comic Sans MS"/>
                <a:cs typeface="Comic Sans MS"/>
              </a:rPr>
              <a:t>kuyulu</a:t>
            </a:r>
            <a:r>
              <a:rPr lang="en-US" sz="1400" dirty="0" smtClean="0">
                <a:latin typeface="Comic Sans MS"/>
                <a:cs typeface="Comic Sans MS"/>
              </a:rPr>
              <a:t> ABI 377, 16 </a:t>
            </a:r>
            <a:r>
              <a:rPr lang="en-US" sz="1400" dirty="0" err="1" smtClean="0">
                <a:latin typeface="Comic Sans MS"/>
                <a:cs typeface="Comic Sans MS"/>
              </a:rPr>
              <a:t>kapillerli</a:t>
            </a:r>
            <a:r>
              <a:rPr lang="en-US" sz="1400" dirty="0" smtClean="0">
                <a:latin typeface="Comic Sans MS"/>
                <a:cs typeface="Comic Sans MS"/>
              </a:rPr>
              <a:t> ABI 3100)</a:t>
            </a:r>
          </a:p>
          <a:p>
            <a:pPr lvl="1">
              <a:lnSpc>
                <a:spcPct val="100000"/>
              </a:lnSpc>
            </a:pPr>
            <a:r>
              <a:rPr lang="en-US" sz="1400" dirty="0" smtClean="0">
                <a:latin typeface="Comic Sans MS"/>
                <a:cs typeface="Comic Sans MS"/>
              </a:rPr>
              <a:t>Cancer Research UK_ cDNA </a:t>
            </a:r>
            <a:r>
              <a:rPr lang="en-US" sz="1400" dirty="0" err="1" smtClean="0">
                <a:latin typeface="Comic Sans MS"/>
                <a:cs typeface="Comic Sans MS"/>
              </a:rPr>
              <a:t>mikroarrayleri</a:t>
            </a:r>
            <a:endParaRPr lang="en-US" sz="1400" dirty="0" smtClean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Comic Sans MS"/>
                <a:cs typeface="Comic Sans MS"/>
              </a:rPr>
              <a:t>2005 Yard. </a:t>
            </a:r>
            <a:r>
              <a:rPr lang="en-US" sz="1400" dirty="0" err="1" smtClean="0">
                <a:latin typeface="Comic Sans MS"/>
                <a:cs typeface="Comic Sans MS"/>
              </a:rPr>
              <a:t>Doç</a:t>
            </a:r>
            <a:r>
              <a:rPr lang="en-US" sz="1400" dirty="0" smtClean="0">
                <a:latin typeface="Comic Sans MS"/>
                <a:cs typeface="Comic Sans MS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400" dirty="0" err="1" smtClean="0">
                <a:latin typeface="Comic Sans MS"/>
                <a:cs typeface="Comic Sans MS"/>
              </a:rPr>
              <a:t>Affymetrix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latin typeface="Comic Sans MS"/>
                <a:cs typeface="Comic Sans MS"/>
              </a:rPr>
              <a:t>Mikroarray</a:t>
            </a:r>
            <a:endParaRPr lang="en-US" sz="1400" dirty="0" smtClean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Comic Sans MS"/>
                <a:cs typeface="Comic Sans MS"/>
              </a:rPr>
              <a:t>2006 </a:t>
            </a:r>
            <a:r>
              <a:rPr lang="en-US" sz="1400" dirty="0" err="1" smtClean="0">
                <a:latin typeface="Comic Sans MS"/>
                <a:cs typeface="Comic Sans MS"/>
              </a:rPr>
              <a:t>Doç</a:t>
            </a:r>
            <a:r>
              <a:rPr lang="en-US" sz="1400" dirty="0" smtClean="0">
                <a:latin typeface="Comic Sans MS"/>
                <a:cs typeface="Comic Sans MS"/>
              </a:rPr>
              <a:t>.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Comic Sans MS"/>
                <a:cs typeface="Comic Sans MS"/>
              </a:rPr>
              <a:t>Roche GS-FLX Genome Sequencer (100 </a:t>
            </a:r>
            <a:r>
              <a:rPr lang="en-US" sz="1400" dirty="0" err="1">
                <a:latin typeface="Comic Sans MS"/>
                <a:cs typeface="Comic Sans MS"/>
              </a:rPr>
              <a:t>milyon</a:t>
            </a:r>
            <a:r>
              <a:rPr lang="en-US" sz="1400" dirty="0">
                <a:latin typeface="Comic Sans MS"/>
                <a:cs typeface="Comic Sans MS"/>
              </a:rPr>
              <a:t> </a:t>
            </a:r>
            <a:r>
              <a:rPr lang="en-US" sz="1400" dirty="0" err="1">
                <a:latin typeface="Comic Sans MS"/>
                <a:cs typeface="Comic Sans MS"/>
              </a:rPr>
              <a:t>bç</a:t>
            </a:r>
            <a:r>
              <a:rPr lang="en-US" sz="1400" dirty="0">
                <a:latin typeface="Comic Sans MS"/>
                <a:cs typeface="Comic Sans MS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Comic Sans MS"/>
                <a:cs typeface="Comic Sans MS"/>
              </a:rPr>
              <a:t>500 </a:t>
            </a:r>
            <a:r>
              <a:rPr lang="en-US" sz="1400" dirty="0" err="1">
                <a:latin typeface="Comic Sans MS"/>
                <a:cs typeface="Comic Sans MS"/>
              </a:rPr>
              <a:t>milyon</a:t>
            </a:r>
            <a:r>
              <a:rPr lang="en-US" sz="1400" dirty="0">
                <a:latin typeface="Comic Sans MS"/>
                <a:cs typeface="Comic Sans MS"/>
              </a:rPr>
              <a:t> </a:t>
            </a:r>
            <a:r>
              <a:rPr lang="en-US" sz="1400" dirty="0" err="1">
                <a:latin typeface="Comic Sans MS"/>
                <a:cs typeface="Comic Sans MS"/>
              </a:rPr>
              <a:t>bç</a:t>
            </a:r>
            <a:endParaRPr lang="en-US" sz="1400" dirty="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Comic Sans MS"/>
                <a:cs typeface="Comic Sans MS"/>
              </a:rPr>
              <a:t>1 </a:t>
            </a:r>
            <a:r>
              <a:rPr lang="en-US" sz="1400" dirty="0" err="1">
                <a:latin typeface="Comic Sans MS"/>
                <a:cs typeface="Comic Sans MS"/>
              </a:rPr>
              <a:t>milyar</a:t>
            </a:r>
            <a:r>
              <a:rPr lang="en-US" sz="1400" dirty="0">
                <a:latin typeface="Comic Sans MS"/>
                <a:cs typeface="Comic Sans MS"/>
              </a:rPr>
              <a:t> </a:t>
            </a:r>
            <a:r>
              <a:rPr lang="en-US" sz="1400" dirty="0" err="1">
                <a:latin typeface="Comic Sans MS"/>
                <a:cs typeface="Comic Sans MS"/>
              </a:rPr>
              <a:t>bç</a:t>
            </a:r>
            <a:endParaRPr lang="en-US" sz="1400"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Comic Sans MS"/>
                <a:cs typeface="Comic Sans MS"/>
              </a:rPr>
              <a:t>2013 Prof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Comic Sans MS"/>
                <a:cs typeface="Comic Sans MS"/>
              </a:rPr>
              <a:t>Illumina </a:t>
            </a:r>
            <a:r>
              <a:rPr lang="en-US" sz="1400" dirty="0" err="1">
                <a:latin typeface="Comic Sans MS"/>
                <a:cs typeface="Comic Sans MS"/>
              </a:rPr>
              <a:t>MySeq</a:t>
            </a:r>
            <a:r>
              <a:rPr lang="en-US" sz="1400" dirty="0">
                <a:latin typeface="Comic Sans MS"/>
                <a:cs typeface="Comic Sans MS"/>
              </a:rPr>
              <a:t> 15 </a:t>
            </a:r>
            <a:r>
              <a:rPr lang="en-US" sz="1400" dirty="0" err="1">
                <a:latin typeface="Comic Sans MS"/>
                <a:cs typeface="Comic Sans MS"/>
              </a:rPr>
              <a:t>milyar</a:t>
            </a:r>
            <a:r>
              <a:rPr lang="en-US" sz="1400" dirty="0">
                <a:latin typeface="Comic Sans MS"/>
                <a:cs typeface="Comic Sans MS"/>
              </a:rPr>
              <a:t> </a:t>
            </a:r>
            <a:r>
              <a:rPr lang="en-US" sz="1400" dirty="0" err="1">
                <a:latin typeface="Comic Sans MS"/>
                <a:cs typeface="Comic Sans MS"/>
              </a:rPr>
              <a:t>bç</a:t>
            </a:r>
            <a:endParaRPr lang="en-US" sz="1400" dirty="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Comic Sans MS"/>
                <a:cs typeface="Comic Sans MS"/>
              </a:rPr>
              <a:t>Illumina </a:t>
            </a:r>
            <a:r>
              <a:rPr lang="en-US" sz="1400" dirty="0" err="1">
                <a:latin typeface="Comic Sans MS"/>
                <a:cs typeface="Comic Sans MS"/>
              </a:rPr>
              <a:t>HiSeq</a:t>
            </a:r>
            <a:r>
              <a:rPr lang="en-US" sz="1400" dirty="0">
                <a:latin typeface="Comic Sans MS"/>
                <a:cs typeface="Comic Sans MS"/>
              </a:rPr>
              <a:t> 2500 </a:t>
            </a:r>
            <a:r>
              <a:rPr lang="en-US" sz="1400" dirty="0" smtClean="0">
                <a:latin typeface="Comic Sans MS"/>
                <a:cs typeface="Comic Sans MS"/>
              </a:rPr>
              <a:t>176GB/40saat</a:t>
            </a:r>
          </a:p>
          <a:p>
            <a:pPr>
              <a:lnSpc>
                <a:spcPct val="100000"/>
              </a:lnSpc>
            </a:pPr>
            <a:r>
              <a:rPr lang="en-US" sz="1400" dirty="0" smtClean="0">
                <a:latin typeface="Comic Sans MS"/>
                <a:cs typeface="Comic Sans MS"/>
              </a:rPr>
              <a:t>2017</a:t>
            </a:r>
          </a:p>
          <a:p>
            <a:pPr lvl="1">
              <a:lnSpc>
                <a:spcPct val="100000"/>
              </a:lnSpc>
            </a:pPr>
            <a:r>
              <a:rPr lang="en-US" sz="1400" dirty="0" smtClean="0">
                <a:latin typeface="Comic Sans MS"/>
                <a:cs typeface="Comic Sans MS"/>
              </a:rPr>
              <a:t>İllumina </a:t>
            </a:r>
            <a:r>
              <a:rPr lang="en-US" sz="1400" dirty="0" err="1" smtClean="0">
                <a:latin typeface="Comic Sans MS"/>
                <a:cs typeface="Comic Sans MS"/>
              </a:rPr>
              <a:t>NovaSeq</a:t>
            </a:r>
            <a:r>
              <a:rPr lang="en-US" sz="1400" dirty="0" smtClean="0">
                <a:latin typeface="Comic Sans MS"/>
                <a:cs typeface="Comic Sans MS"/>
              </a:rPr>
              <a:t> 6000 3000 GB (3x10</a:t>
            </a:r>
            <a:r>
              <a:rPr lang="en-US" sz="1400" baseline="30000" dirty="0" smtClean="0">
                <a:latin typeface="Comic Sans MS"/>
                <a:cs typeface="Comic Sans MS"/>
              </a:rPr>
              <a:t>12 </a:t>
            </a:r>
            <a:r>
              <a:rPr lang="en-US" sz="1400" dirty="0" err="1" smtClean="0">
                <a:latin typeface="Comic Sans MS"/>
                <a:cs typeface="Comic Sans MS"/>
              </a:rPr>
              <a:t>bp</a:t>
            </a:r>
            <a:r>
              <a:rPr lang="en-US" sz="1400" dirty="0" smtClean="0">
                <a:latin typeface="Comic Sans MS"/>
                <a:cs typeface="Comic Sans MS"/>
              </a:rPr>
              <a:t>)</a:t>
            </a:r>
          </a:p>
          <a:p>
            <a:pPr lvl="1">
              <a:lnSpc>
                <a:spcPct val="100000"/>
              </a:lnSpc>
            </a:pPr>
            <a:endParaRPr lang="en-US" sz="1400" dirty="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</a:pPr>
            <a:endParaRPr lang="en-US" sz="1400" dirty="0" smtClean="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</a:pPr>
            <a:endParaRPr lang="en-US" sz="1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44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86813" y="365126"/>
            <a:ext cx="8740877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n-US" altLang="en-US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SORU: </a:t>
            </a:r>
            <a:r>
              <a:rPr lang="en-US" altLang="en-US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Heterojen</a:t>
            </a:r>
            <a:r>
              <a:rPr lang="en-US" altLang="en-US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bir</a:t>
            </a:r>
            <a:r>
              <a:rPr lang="en-US" altLang="en-US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hastalığı</a:t>
            </a:r>
            <a:r>
              <a:rPr lang="en-US" altLang="en-US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tanımak</a:t>
            </a:r>
            <a:r>
              <a:rPr lang="en-US" altLang="en-US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altLang="en-US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tanımlamak</a:t>
            </a:r>
            <a:r>
              <a:rPr lang="en-US" altLang="en-US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altLang="en-US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tedavi</a:t>
            </a:r>
            <a:r>
              <a:rPr lang="en-US" altLang="en-US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en-US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etmek</a:t>
            </a:r>
            <a:endParaRPr lang="en-US" altLang="en-US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653" y="1894451"/>
            <a:ext cx="8506637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Kanser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heterojen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hastalıklara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bir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örnek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Herhangi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bir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kanser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türünü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(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Kolorektal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, meme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vb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)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tek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bir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hastalık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olarak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görmek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ve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tedavi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etmeye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kalkışmak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başarısızlığa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mahkum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olmak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demek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pPr algn="just"/>
            <a:endParaRPr lang="en-US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Diagnostik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prognostik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terapötik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moleküler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belirteçlerin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tespiti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hatta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teranostik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belirteçlerin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ortaya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çıkarılması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doğru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teşhis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ve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tedavi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, “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hassas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tıp” (precision medicine)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uygulamaları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için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son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derece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önemli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pPr algn="just"/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  <a:p>
            <a:pPr algn="just"/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Bu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çerçevede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hastalığın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kimlik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kartı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hastalığın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etki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ettiği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doku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ve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/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veya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organın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moleküler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yapısında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dirty="0" err="1" smtClean="0">
                <a:latin typeface="Comic Sans MS" charset="0"/>
                <a:ea typeface="Comic Sans MS" charset="0"/>
                <a:cs typeface="Comic Sans MS" charset="0"/>
              </a:rPr>
              <a:t>gizli</a:t>
            </a:r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.</a:t>
            </a:r>
          </a:p>
          <a:p>
            <a:pPr algn="just"/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848" y="0"/>
            <a:ext cx="8730694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MİKRODİZİN’den</a:t>
            </a:r>
            <a:r>
              <a:rPr lang="en-US" sz="3600" dirty="0" smtClean="0">
                <a:solidFill>
                  <a:srgbClr val="FFFF00"/>
                </a:solidFill>
                <a:latin typeface="Comic Sans MS"/>
                <a:cs typeface="Comic Sans MS"/>
              </a:rPr>
              <a:t> SONRASI: YENİ NESİL DİZİLEME </a:t>
            </a:r>
            <a:r>
              <a:rPr lang="en-US" sz="3600" dirty="0" err="1" smtClean="0">
                <a:solidFill>
                  <a:srgbClr val="FFFF00"/>
                </a:solidFill>
                <a:latin typeface="Comic Sans MS"/>
                <a:cs typeface="Comic Sans MS"/>
              </a:rPr>
              <a:t>ile</a:t>
            </a:r>
            <a:r>
              <a:rPr lang="en-US" sz="3600" dirty="0" smtClean="0">
                <a:solidFill>
                  <a:srgbClr val="FFFF00"/>
                </a:solidFill>
                <a:latin typeface="Comic Sans MS"/>
                <a:cs typeface="Comic Sans MS"/>
              </a:rPr>
              <a:t> OMİK ANALİZLER		</a:t>
            </a:r>
            <a:endParaRPr lang="en-US" sz="3600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48" y="2351934"/>
            <a:ext cx="1695471" cy="2577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7091" r="17180"/>
          <a:stretch/>
        </p:blipFill>
        <p:spPr>
          <a:xfrm>
            <a:off x="2752656" y="2351934"/>
            <a:ext cx="2003414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914" y="4852409"/>
            <a:ext cx="1749665" cy="1749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013" y="1488141"/>
            <a:ext cx="1534367" cy="1534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5998" y="4041962"/>
            <a:ext cx="1923845" cy="2693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9519" y="2255345"/>
            <a:ext cx="1606957" cy="1928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7669" y="1127718"/>
            <a:ext cx="1154457" cy="15180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9643" y="4388457"/>
            <a:ext cx="1600899" cy="20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273" y="4473860"/>
            <a:ext cx="6858000" cy="119465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Yeni</a:t>
            </a:r>
            <a:r>
              <a:rPr lang="en-US" sz="4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Nesil</a:t>
            </a:r>
            <a:r>
              <a:rPr lang="en-US" sz="4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Sekanslama</a:t>
            </a:r>
            <a:r>
              <a:rPr lang="en-US" sz="4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>Teknolojileri</a:t>
            </a:r>
            <a:r>
              <a:rPr lang="en-US" sz="4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en-US" sz="4400" b="1" dirty="0" smtClean="0">
                <a:solidFill>
                  <a:srgbClr val="FFFF00"/>
                </a:solidFill>
                <a:latin typeface="Comic Sans MS" charset="0"/>
                <a:ea typeface="Comic Sans MS" charset="0"/>
                <a:cs typeface="Comic Sans MS" charset="0"/>
              </a:rPr>
            </a:br>
            <a:endParaRPr lang="en-US" sz="4400" b="1" dirty="0">
              <a:solidFill>
                <a:srgbClr val="FFFF0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73" y="3751220"/>
            <a:ext cx="6858000" cy="61782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PCR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152169"/>
            <a:ext cx="4700172" cy="447299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8658" y="99656"/>
            <a:ext cx="9065342" cy="1325563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Yeni</a:t>
            </a:r>
            <a:r>
              <a:rPr lang="en-US" sz="36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Nesil</a:t>
            </a:r>
            <a:r>
              <a:rPr lang="en-US" sz="36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Sekanslama</a:t>
            </a:r>
            <a: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Pyrosequencing </a:t>
            </a:r>
            <a:r>
              <a:rPr lang="en-US" sz="3600" b="1" dirty="0" err="1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Temelli_Roche</a:t>
            </a:r>
            <a: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 GS-FLX</a:t>
            </a:r>
            <a:b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</a:br>
            <a:endParaRPr lang="en-US" sz="3600" b="1" dirty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193" y="4542503"/>
            <a:ext cx="1592826" cy="1918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3522" y="6426773"/>
            <a:ext cx="159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smtClean="0">
                <a:latin typeface="Comic Sans MS" charset="0"/>
                <a:ea typeface="Comic Sans MS" charset="0"/>
                <a:cs typeface="Comic Sans MS" charset="0"/>
              </a:rPr>
              <a:t>Jonathan Rothberg</a:t>
            </a:r>
          </a:p>
        </p:txBody>
      </p:sp>
    </p:spTree>
    <p:extLst>
      <p:ext uri="{BB962C8B-B14F-4D97-AF65-F5344CB8AC3E}">
        <p14:creationId xmlns:p14="http://schemas.microsoft.com/office/powerpoint/2010/main" val="3092992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78658" y="384791"/>
            <a:ext cx="9065342" cy="1325563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Yeni</a:t>
            </a:r>
            <a:r>
              <a:rPr lang="en-US" sz="36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Nesil</a:t>
            </a:r>
            <a:r>
              <a:rPr lang="en-US" sz="3600" b="1" dirty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Sekanslama</a:t>
            </a:r>
            <a: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/>
            </a:r>
            <a:b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Pyrosequencing </a:t>
            </a:r>
            <a:r>
              <a:rPr lang="en-US" sz="3600" b="1" dirty="0" err="1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Temelli_Roche</a:t>
            </a:r>
            <a: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  <a:t> GS-FLX</a:t>
            </a:r>
            <a:br>
              <a:rPr lang="en-US" sz="3600" b="1" dirty="0" smtClean="0">
                <a:solidFill>
                  <a:srgbClr val="FFFFFF"/>
                </a:solidFill>
                <a:latin typeface="Comic Sans MS" charset="0"/>
                <a:ea typeface="Comic Sans MS" charset="0"/>
                <a:cs typeface="Comic Sans MS" charset="0"/>
              </a:rPr>
            </a:br>
            <a:endParaRPr lang="en-US" sz="3600" b="1" dirty="0">
              <a:solidFill>
                <a:srgbClr val="FFFFFF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" name="Picture 2" descr="emPC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47" y="2029542"/>
            <a:ext cx="7080249" cy="34770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2394</TotalTime>
  <Words>252</Words>
  <Application>Microsoft Macintosh PowerPoint</Application>
  <PresentationFormat>On-screen Show (4:3)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Corbel</vt:lpstr>
      <vt:lpstr>ＭＳ Ｐゴシック</vt:lpstr>
      <vt:lpstr>Arial</vt:lpstr>
      <vt:lpstr>Calibri</vt:lpstr>
      <vt:lpstr>Comic Sans MS</vt:lpstr>
      <vt:lpstr>Depth</vt:lpstr>
      <vt:lpstr>YENİ TANI YÖNTEMLERİ: MİKRODİZİNLERDEN YENİ NESİL  SEKANSLAMA TEKNOLOJİSİNE </vt:lpstr>
      <vt:lpstr>Soru, Paradigma, Genetik</vt:lpstr>
      <vt:lpstr>Şahsi Kronoloji</vt:lpstr>
      <vt:lpstr>PowerPoint Presentation</vt:lpstr>
      <vt:lpstr>SORU: Heterojen bir hastalığı tanımak, tanımlamak, tedavi etmek</vt:lpstr>
      <vt:lpstr>MİKRODİZİN’den SONRASI: YENİ NESİL DİZİLEME ile OMİK ANALİZLER  </vt:lpstr>
      <vt:lpstr>Yeni Nesil Sekanslama Teknolojileri </vt:lpstr>
      <vt:lpstr>Yeni Nesil Sekanslama Pyrosequencing Temelli_Roche GS-FLX </vt:lpstr>
      <vt:lpstr>Yeni Nesil Sekanslama Pyrosequencing Temelli_Roche GS-FLX </vt:lpstr>
      <vt:lpstr>Yeni Nesil Sekanslama pH Temelli_Ion Torrent</vt:lpstr>
      <vt:lpstr>Yeni Nesil Sekanslama Sequencing by synthesis_Illumina</vt:lpstr>
      <vt:lpstr>Yeni Nesil Sekanslama Sequencing by synthesis_Illumina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TÜM GENOM DİZİ ANALİZLERİ: NEDEN GEREKLİ? KULLANIM ALANLARI</dc:title>
  <dc:creator>HILAL OZDAG</dc:creator>
  <cp:lastModifiedBy>Hilal Özdağ</cp:lastModifiedBy>
  <cp:revision>45</cp:revision>
  <dcterms:created xsi:type="dcterms:W3CDTF">2012-10-13T08:50:56Z</dcterms:created>
  <dcterms:modified xsi:type="dcterms:W3CDTF">2017-12-06T12:44:53Z</dcterms:modified>
</cp:coreProperties>
</file>