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96" r:id="rId2"/>
    <p:sldId id="297" r:id="rId3"/>
    <p:sldId id="298" r:id="rId4"/>
    <p:sldId id="299" r:id="rId5"/>
    <p:sldId id="300" r:id="rId6"/>
    <p:sldId id="301" r:id="rId7"/>
    <p:sldId id="302" r:id="rId8"/>
    <p:sldId id="303" r:id="rId9"/>
    <p:sldId id="30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365761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Arial Narrow" panose="020B0606020202030204" pitchFamily="34" charset="0"/>
              </a:rPr>
              <a:t>TARIM İŞLETMELERİNDE ENVANTER, SAYIM VE DEĞERLEME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876424" y="1029293"/>
            <a:ext cx="342722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Tarımsal İnşaat varlığı envanteri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19290"/>
              </p:ext>
            </p:extLst>
          </p:nvPr>
        </p:nvGraphicFramePr>
        <p:xfrm>
          <a:off x="1743455" y="2237264"/>
          <a:ext cx="7973568" cy="35623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8805"/>
                <a:gridCol w="1177027"/>
                <a:gridCol w="914727"/>
                <a:gridCol w="1320628"/>
                <a:gridCol w="1176196"/>
                <a:gridCol w="1059158"/>
                <a:gridCol w="1177027"/>
              </a:tblGrid>
              <a:tr h="81731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Bina ve İnşaatın Nevi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Yapıldığı veya Alındığı Yıl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Maliyet Bedeli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Daha Kaç Yıl Kullanıldığı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Yıllık Amortisman Payı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2010 Dönem Başı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2010 Dönem Sonu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  <a:tr h="2724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İkametgah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  <a:tr h="2724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Ahır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2008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20000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19600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19192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  <a:tr h="2724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Ağıl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  <a:tr h="2724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Samanlık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  <a:tr h="2724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Otluk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  <a:tr h="2724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Garaj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  <a:tr h="2724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Kümes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  <a:tr h="5448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Bahçe Duvarı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  <a:tr h="2724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Teraslar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69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365761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Arial Narrow" panose="020B0606020202030204" pitchFamily="34" charset="0"/>
              </a:rPr>
              <a:t>TARIM İŞLETMELERİNDE ENVANTER, SAYIM VE DEĞERLEME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876424" y="1170432"/>
            <a:ext cx="351891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Bitki ve tarla demirbaşı envanteri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2106755"/>
              </p:ext>
            </p:extLst>
          </p:nvPr>
        </p:nvGraphicFramePr>
        <p:xfrm>
          <a:off x="1876424" y="1975103"/>
          <a:ext cx="6320155" cy="28895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9225"/>
                <a:gridCol w="899795"/>
                <a:gridCol w="899795"/>
                <a:gridCol w="900430"/>
                <a:gridCol w="900430"/>
                <a:gridCol w="650240"/>
                <a:gridCol w="650240"/>
              </a:tblGrid>
              <a:tr h="285629">
                <a:tc row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Nevi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2009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2010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8562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DB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Değer (₺)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Değer (₺)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Değer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562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Kışlık Buğday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200 da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50000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150 da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35000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200 da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65000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562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Kışlık Arpa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 da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8000 da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8 da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562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Nadas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300 da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5000 da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5000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300 da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75000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0447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Toprağa Atılmış Gübre, Tohum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2000 da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35000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562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Meyve Ağacı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562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Kiraz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562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Toplam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125000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113000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179000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884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365761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Arial Narrow" panose="020B0606020202030204" pitchFamily="34" charset="0"/>
              </a:rPr>
              <a:t>TARIM İŞLETMELERİNDE ENVANTER, SAYIM VE DEĞERLEME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729214" y="1170432"/>
            <a:ext cx="307648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Alet makine varlığı envanteri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634488"/>
              </p:ext>
            </p:extLst>
          </p:nvPr>
        </p:nvGraphicFramePr>
        <p:xfrm>
          <a:off x="1011936" y="2482934"/>
          <a:ext cx="7449313" cy="14312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7789"/>
                <a:gridCol w="508490"/>
                <a:gridCol w="711454"/>
                <a:gridCol w="609613"/>
                <a:gridCol w="712173"/>
                <a:gridCol w="914421"/>
                <a:gridCol w="915138"/>
                <a:gridCol w="508490"/>
                <a:gridCol w="915138"/>
                <a:gridCol w="966607"/>
              </a:tblGrid>
              <a:tr h="69405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Nevi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Adet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Satın Alındığı Yıl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Maliyet Bedeli (₺)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Ortalama Ömrü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Birikmiş Amortisman (₺)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Yıllık Amortisman (₺) 2008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2009 DS (₺)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Yıllık Amortisman Payı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2010 DS (₺)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Traktör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2003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15000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7500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1500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7500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750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6750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Pulluk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Mibzer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219169" y="2483411"/>
            <a:ext cx="10911554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0334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365761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Arial Narrow" panose="020B0606020202030204" pitchFamily="34" charset="0"/>
              </a:rPr>
              <a:t>TARIM İŞLETMELERİNDE ENVANTER, SAYIM VE DEĞERLEME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876424" y="1170432"/>
            <a:ext cx="2646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</a:rPr>
              <a:t>Hayvan varlığı envanteri</a:t>
            </a: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533942"/>
              </p:ext>
            </p:extLst>
          </p:nvPr>
        </p:nvGraphicFramePr>
        <p:xfrm>
          <a:off x="2353056" y="1706877"/>
          <a:ext cx="7473699" cy="45720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2272"/>
                <a:gridCol w="282464"/>
                <a:gridCol w="471219"/>
                <a:gridCol w="471219"/>
                <a:gridCol w="188089"/>
                <a:gridCol w="398775"/>
                <a:gridCol w="498468"/>
                <a:gridCol w="438652"/>
                <a:gridCol w="282464"/>
                <a:gridCol w="398775"/>
                <a:gridCol w="498468"/>
                <a:gridCol w="358897"/>
                <a:gridCol w="309050"/>
                <a:gridCol w="471219"/>
                <a:gridCol w="498468"/>
                <a:gridCol w="309050"/>
                <a:gridCol w="471219"/>
                <a:gridCol w="564931"/>
              </a:tblGrid>
              <a:tr h="4001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 dirty="0">
                          <a:effectLst/>
                        </a:rPr>
                        <a:t> </a:t>
                      </a:r>
                      <a:endParaRPr lang="tr-T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Sene Başı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Satın Alınan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Doğan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Satılan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Ölen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Kesilen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 dirty="0">
                          <a:effectLst/>
                        </a:rPr>
                        <a:t>Sene Sonu</a:t>
                      </a:r>
                      <a:endParaRPr lang="tr-T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4628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Hayvanlar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Baş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Birim Fiyat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Toplam Tutar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Baş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Birim Fiyat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Toplam Tutar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Baş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Baş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Birim Fiyat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Toplam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Baş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Baş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Birim Fiyat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Toplam Tutar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Baş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Birim Fiyat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Toplam Tutar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</a:tr>
              <a:tr h="4001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Boğa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1500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1500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1500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1500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1500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1500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</a:tr>
              <a:tr h="41943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İnek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20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1000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20000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1000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1000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4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1000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4000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20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1000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20000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</a:tr>
              <a:tr h="4001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Düve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4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800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3200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6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800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48000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</a:tr>
              <a:tr h="4001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Tosun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800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800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2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800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1600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</a:tr>
              <a:tr h="4001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Erkek Dana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2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600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1200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3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600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1800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</a:tr>
              <a:tr h="4001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Dişi Dana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6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600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3600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 dirty="0">
                          <a:effectLst/>
                        </a:rPr>
                        <a:t> </a:t>
                      </a:r>
                      <a:endParaRPr lang="tr-T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4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600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2400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</a:tr>
              <a:tr h="4001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Erkek Buzağı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3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200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600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6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5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200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1000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</a:tr>
              <a:tr h="4692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Dişi Buzağı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4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200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800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6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6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200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1200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</a:tr>
              <a:tr h="41943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Toplam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41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12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5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2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47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>
                          <a:effectLst/>
                        </a:rPr>
                        <a:t> </a:t>
                      </a:r>
                      <a:endParaRPr lang="tr-T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500" dirty="0">
                          <a:effectLst/>
                        </a:rPr>
                        <a:t> </a:t>
                      </a:r>
                      <a:endParaRPr lang="tr-T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16" marR="44816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760788" y="22494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1361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365761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Arial Narrow" panose="020B0606020202030204" pitchFamily="34" charset="0"/>
              </a:rPr>
              <a:t>TARIM İŞLETMELERİNDE ENVANTER, SAYIM VE DEĞERLEME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048000" y="1720840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Kontrol Formülü = (Sene Başı+ Satın Alınan+ Doğan)= (Sene Sonu+ Ölen+ Satılan+ Kesilen)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Kontrol Formülü = (SB + SA + D) = (SS + Ö + Satılan + Kesilen)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41 + 1 + 12	= 47 + 2 + 5 + 0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	54	= 	54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PDKA = (SS + Satılan + Kesilen) – (SB + SA)	=&gt;	- masraf, + gelir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901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365761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Arial Narrow" panose="020B0606020202030204" pitchFamily="34" charset="0"/>
              </a:rPr>
              <a:t>TARIM İŞLETMELERİNDE ENVANTER, SAYIM VE DEĞERLEME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818370" y="1170432"/>
            <a:ext cx="480131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Malzeme ve mühimmat varlığı envanteri(Stok)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7428" y="1678263"/>
            <a:ext cx="6657143" cy="4726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3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365761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Arial Narrow" panose="020B0606020202030204" pitchFamily="34" charset="0"/>
              </a:rPr>
              <a:t>TARIM İŞLETMELERİNDE ENVANTER, SAYIM VE DEĞERLEME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195689" y="1257038"/>
            <a:ext cx="3850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</a:rPr>
              <a:t>Ev eşyası ve diğer varlıklar envanteri</a:t>
            </a: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404717"/>
              </p:ext>
            </p:extLst>
          </p:nvPr>
        </p:nvGraphicFramePr>
        <p:xfrm>
          <a:off x="2304288" y="1950720"/>
          <a:ext cx="6887231" cy="38470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8479"/>
                <a:gridCol w="1027264"/>
                <a:gridCol w="1147872"/>
                <a:gridCol w="1147872"/>
                <a:gridCol w="1147872"/>
                <a:gridCol w="1147872"/>
              </a:tblGrid>
              <a:tr h="110386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Demirbaşın Nevi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DB (₺)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Yıllık Amortisman Payı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DS (₺)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Yıllık Amortisman Payı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DS (₺)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  <a:tr h="2724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Halı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1500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150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1350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150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1200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  <a:tr h="2724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Kilim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  <a:tr h="2724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Yatak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  <a:tr h="2724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Çul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  <a:tr h="2724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Kazan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  <a:tr h="2724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Tencere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  <a:tr h="2724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Kişisel Eşyalar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  <a:tr h="2724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Elbise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  <a:tr h="2724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Radyo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  <a:tr h="2724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Dikiş Makinası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110" marR="6811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997200" y="22367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5773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365761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Arial Narrow" panose="020B0606020202030204" pitchFamily="34" charset="0"/>
              </a:rPr>
              <a:t>TARIM İŞLETMELERİNDE ENVANTER, SAYIM VE DEĞERLEME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563559" y="1170432"/>
            <a:ext cx="289572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Borç Alacak Envanteri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746175"/>
              </p:ext>
            </p:extLst>
          </p:nvPr>
        </p:nvGraphicFramePr>
        <p:xfrm>
          <a:off x="1365504" y="2133602"/>
          <a:ext cx="8827007" cy="33955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6076"/>
                <a:gridCol w="2206977"/>
                <a:gridCol w="2206977"/>
                <a:gridCol w="2206977"/>
              </a:tblGrid>
              <a:tr h="308682">
                <a:tc row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Nevi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2009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2010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868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DB (₺)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DS (₺)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DS (₺)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868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Alacak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40000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60000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100000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868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Bankadaki Mevduat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868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Kredi Koop. Alacağı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868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Kasa Nakit Mevcut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868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Borçlar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868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Banka Borçları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868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Koop. Borçları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868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İpotek Borçları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868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Vergi Borçları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879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76424" y="365761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dirty="0">
                <a:latin typeface="Arial Narrow" panose="020B0606020202030204" pitchFamily="34" charset="0"/>
              </a:rPr>
              <a:t>TARIM İŞLETMELERİNDE ENVANTER, SAYIM VE DEĞERLEME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847" y="1365504"/>
            <a:ext cx="5161905" cy="482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4288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TM04033919[[fn=Devre]]</Template>
  <TotalTime>159</TotalTime>
  <Words>479</Words>
  <Application>Microsoft Office PowerPoint</Application>
  <PresentationFormat>Geniş ekran</PresentationFormat>
  <Paragraphs>485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Arial Narrow</vt:lpstr>
      <vt:lpstr>Calibri</vt:lpstr>
      <vt:lpstr>Times New Roman</vt:lpstr>
      <vt:lpstr>Trebuchet MS</vt:lpstr>
      <vt:lpstr>Tw Cen MT</vt:lpstr>
      <vt:lpstr>Devre</vt:lpstr>
      <vt:lpstr>TARIM İŞLETMELERİNDE ENVANTER, SAYIM VE DEĞERLEME</vt:lpstr>
      <vt:lpstr>TARIM İŞLETMELERİNDE ENVANTER, SAYIM VE DEĞERLEME</vt:lpstr>
      <vt:lpstr>TARIM İŞLETMELERİNDE ENVANTER, SAYIM VE DEĞERLEME</vt:lpstr>
      <vt:lpstr>TARIM İŞLETMELERİNDE ENVANTER, SAYIM VE DEĞERLEME</vt:lpstr>
      <vt:lpstr>TARIM İŞLETMELERİNDE ENVANTER, SAYIM VE DEĞERLEME</vt:lpstr>
      <vt:lpstr>TARIM İŞLETMELERİNDE ENVANTER, SAYIM VE DEĞERLEME</vt:lpstr>
      <vt:lpstr>TARIM İŞLETMELERİNDE ENVANTER, SAYIM VE DEĞERLEME</vt:lpstr>
      <vt:lpstr>TARIM İŞLETMELERİNDE ENVANTER, SAYIM VE DEĞERLEME</vt:lpstr>
      <vt:lpstr>TARIM İŞLETMELERİNDE ENVANTER, SAYIM VE DEĞERLEME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Muhasebe Kavramı ve Önemİ Muhasebenİn TarİHçesİ</dc:title>
  <dc:creator>halil fidan</dc:creator>
  <cp:lastModifiedBy>halil fidan</cp:lastModifiedBy>
  <cp:revision>51</cp:revision>
  <dcterms:created xsi:type="dcterms:W3CDTF">2018-11-13T06:25:23Z</dcterms:created>
  <dcterms:modified xsi:type="dcterms:W3CDTF">2018-11-13T09:04:42Z</dcterms:modified>
</cp:coreProperties>
</file>