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8"/>
  </p:notesMasterIdLst>
  <p:handoutMasterIdLst>
    <p:handoutMasterId r:id="rId19"/>
  </p:handoutMasterIdLst>
  <p:sldIdLst>
    <p:sldId id="257" r:id="rId2"/>
    <p:sldId id="309" r:id="rId3"/>
    <p:sldId id="282" r:id="rId4"/>
    <p:sldId id="279" r:id="rId5"/>
    <p:sldId id="280" r:id="rId6"/>
    <p:sldId id="308" r:id="rId7"/>
    <p:sldId id="283" r:id="rId8"/>
    <p:sldId id="285" r:id="rId9"/>
    <p:sldId id="286" r:id="rId10"/>
    <p:sldId id="287" r:id="rId11"/>
    <p:sldId id="288" r:id="rId12"/>
    <p:sldId id="293" r:id="rId13"/>
    <p:sldId id="303" r:id="rId14"/>
    <p:sldId id="307" r:id="rId15"/>
    <p:sldId id="319" r:id="rId16"/>
    <p:sldId id="320" r:id="rId17"/>
  </p:sldIdLst>
  <p:sldSz cx="9144000" cy="6858000" type="screen4x3"/>
  <p:notesSz cx="9144000" cy="6858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B917"/>
    <a:srgbClr val="CCF18F"/>
    <a:srgbClr val="73D9ED"/>
    <a:srgbClr val="E6FAFE"/>
    <a:srgbClr val="4ED8F4"/>
    <a:srgbClr val="2DA1C1"/>
    <a:srgbClr val="9CE4F2"/>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5295" autoAdjust="0"/>
  </p:normalViewPr>
  <p:slideViewPr>
    <p:cSldViewPr>
      <p:cViewPr varScale="1">
        <p:scale>
          <a:sx n="115" d="100"/>
          <a:sy n="115" d="100"/>
        </p:scale>
        <p:origin x="142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8B903AA3-F1C1-4882-AA5B-720FA30481B4}" type="datetimeFigureOut">
              <a:rPr lang="tr-TR" smtClean="0"/>
              <a:t>25.12.2019</a:t>
            </a:fld>
            <a:endParaRPr lang="tr-TR"/>
          </a:p>
        </p:txBody>
      </p:sp>
      <p:sp>
        <p:nvSpPr>
          <p:cNvPr id="4" name="Altbilgi Yer Tutucusu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68807FDC-B808-457D-8568-3DB53DE0B8FE}" type="slidenum">
              <a:rPr lang="tr-TR" smtClean="0"/>
              <a:t>‹#›</a:t>
            </a:fld>
            <a:endParaRPr lang="tr-TR"/>
          </a:p>
        </p:txBody>
      </p:sp>
    </p:spTree>
    <p:extLst>
      <p:ext uri="{BB962C8B-B14F-4D97-AF65-F5344CB8AC3E}">
        <p14:creationId xmlns:p14="http://schemas.microsoft.com/office/powerpoint/2010/main" val="1181247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atin typeface="Arial" charset="0"/>
              </a:defRPr>
            </a:lvl1pPr>
          </a:lstStyle>
          <a:p>
            <a:pPr>
              <a:defRPr/>
            </a:pPr>
            <a:endParaRPr lang="en-US"/>
          </a:p>
        </p:txBody>
      </p:sp>
      <p:sp>
        <p:nvSpPr>
          <p:cNvPr id="81923"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26"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atin typeface="Arial" charset="0"/>
              </a:defRPr>
            </a:lvl1pPr>
          </a:lstStyle>
          <a:p>
            <a:pPr>
              <a:defRPr/>
            </a:pPr>
            <a:endParaRPr lang="en-US"/>
          </a:p>
        </p:txBody>
      </p:sp>
      <p:sp>
        <p:nvSpPr>
          <p:cNvPr id="81927"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1B4202B-6E9E-4AD2-A310-B70742F319C5}" type="slidenum">
              <a:rPr lang="en-US" altLang="tr-TR"/>
              <a:pPr/>
              <a:t>‹#›</a:t>
            </a:fld>
            <a:endParaRPr lang="en-US" altLang="tr-TR"/>
          </a:p>
        </p:txBody>
      </p:sp>
    </p:spTree>
    <p:extLst>
      <p:ext uri="{BB962C8B-B14F-4D97-AF65-F5344CB8AC3E}">
        <p14:creationId xmlns:p14="http://schemas.microsoft.com/office/powerpoint/2010/main" val="23834220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89193E0F-5600-42C5-A79D-954705BAE48E}" type="slidenum">
              <a:rPr lang="en-US" altLang="tr-TR" sz="1200"/>
              <a:pPr eaLnBrk="1" hangingPunct="1"/>
              <a:t>1</a:t>
            </a:fld>
            <a:endParaRPr lang="en-US" altLang="tr-TR" sz="120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070152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12</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252411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13</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6723332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537272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456802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679390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916002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790612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900037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7</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281306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8</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663397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9</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4026243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10</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641811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11</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766925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D2ACDC9-3669-4672-8B1E-46E35A402B92}"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1587839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2ACDC9-3669-4672-8B1E-46E35A402B92}"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3581862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2ACDC9-3669-4672-8B1E-46E35A402B92}"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1083974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2ACDC9-3669-4672-8B1E-46E35A402B92}"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1338771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D2ACDC9-3669-4672-8B1E-46E35A402B92}"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1868154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D2ACDC9-3669-4672-8B1E-46E35A402B92}"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17206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D2ACDC9-3669-4672-8B1E-46E35A402B92}" type="datetimeFigureOut">
              <a:rPr lang="tr-TR" smtClean="0"/>
              <a:t>25.12.2019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2090025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D2ACDC9-3669-4672-8B1E-46E35A402B92}" type="datetimeFigureOut">
              <a:rPr lang="tr-TR" smtClean="0"/>
              <a:t>25.12.2019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3705800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D2ACDC9-3669-4672-8B1E-46E35A402B92}" type="datetimeFigureOut">
              <a:rPr lang="tr-TR" smtClean="0"/>
              <a:t>25.12.2019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174286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D2ACDC9-3669-4672-8B1E-46E35A402B92}"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1357745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D2ACDC9-3669-4672-8B1E-46E35A402B92}"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3D5EDE-4F72-4CEE-AE69-D9C314833747}" type="slidenum">
              <a:rPr lang="tr-TR" smtClean="0"/>
              <a:t>‹#›</a:t>
            </a:fld>
            <a:endParaRPr lang="tr-TR"/>
          </a:p>
        </p:txBody>
      </p:sp>
    </p:spTree>
    <p:extLst>
      <p:ext uri="{BB962C8B-B14F-4D97-AF65-F5344CB8AC3E}">
        <p14:creationId xmlns:p14="http://schemas.microsoft.com/office/powerpoint/2010/main" val="2863661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D2ACDC9-3669-4672-8B1E-46E35A402B92}" type="datetimeFigureOut">
              <a:rPr lang="tr-TR" smtClean="0"/>
              <a:t>25.12.2019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A3D5EDE-4F72-4CEE-AE69-D9C314833747}" type="slidenum">
              <a:rPr lang="tr-TR" smtClean="0"/>
              <a:t>‹#›</a:t>
            </a:fld>
            <a:endParaRPr lang="tr-TR"/>
          </a:p>
        </p:txBody>
      </p:sp>
    </p:spTree>
    <p:extLst>
      <p:ext uri="{BB962C8B-B14F-4D97-AF65-F5344CB8AC3E}">
        <p14:creationId xmlns:p14="http://schemas.microsoft.com/office/powerpoint/2010/main" val="60955628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4098" name="Rectangle 3"/>
          <p:cNvSpPr>
            <a:spLocks noGrp="1" noChangeArrowheads="1"/>
          </p:cNvSpPr>
          <p:nvPr>
            <p:ph idx="1"/>
          </p:nvPr>
        </p:nvSpPr>
        <p:spPr>
          <a:xfrm>
            <a:off x="333872" y="1700808"/>
            <a:ext cx="8352928" cy="1727638"/>
          </a:xfrm>
        </p:spPr>
        <p:txBody>
          <a:bodyPr/>
          <a:lstStyle/>
          <a:p>
            <a:pPr algn="just"/>
            <a:r>
              <a:rPr lang="tr-TR" sz="2000" dirty="0"/>
              <a:t>Organik tarım mevzuatında </a:t>
            </a:r>
            <a:r>
              <a:rPr lang="tr-TR" sz="2000" dirty="0">
                <a:solidFill>
                  <a:srgbClr val="FF0000"/>
                </a:solidFill>
              </a:rPr>
              <a:t>işletme</a:t>
            </a:r>
            <a:r>
              <a:rPr lang="tr-TR" sz="2000" dirty="0"/>
              <a:t>, yetkilendirilmiş kuruluşun kontrolü altında, söz konusu kuruluşlarla sözleşme yapılmak suretiyle organik ürün üretilen, işlenen, depolanan ve pazarlanan yerleri ifade eder. </a:t>
            </a:r>
            <a:endParaRPr lang="tr-TR" altLang="tr-TR" sz="20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051720" y="620688"/>
            <a:ext cx="7248525" cy="457200"/>
          </a:xfrm>
        </p:spPr>
        <p:txBody>
          <a:bodyPr/>
          <a:lstStyle/>
          <a:p>
            <a:r>
              <a:rPr lang="tr-TR" sz="2400" b="1" dirty="0">
                <a:solidFill>
                  <a:srgbClr val="FF0000"/>
                </a:solidFill>
              </a:rPr>
              <a:t>Ekim Nöbetinin Başlıca Faydalan Şunlardır </a:t>
            </a:r>
            <a:endParaRPr lang="tr-TR" sz="2400" dirty="0">
              <a:solidFill>
                <a:srgbClr val="FF0000"/>
              </a:solidFill>
            </a:endParaRPr>
          </a:p>
        </p:txBody>
      </p:sp>
      <p:sp>
        <p:nvSpPr>
          <p:cNvPr id="10" name="2 Metin Yer Tutucusu"/>
          <p:cNvSpPr txBox="1">
            <a:spLocks/>
          </p:cNvSpPr>
          <p:nvPr/>
        </p:nvSpPr>
        <p:spPr bwMode="auto">
          <a:xfrm>
            <a:off x="1907704" y="1556792"/>
            <a:ext cx="7056784" cy="223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None/>
            </a:pPr>
            <a:r>
              <a:rPr lang="tr-TR" sz="2000" dirty="0"/>
              <a:t>1. Verimliliğin sürekli hale getirilmesi, </a:t>
            </a:r>
          </a:p>
          <a:p>
            <a:pPr marL="0" indent="0" algn="just">
              <a:buNone/>
            </a:pPr>
            <a:r>
              <a:rPr lang="tr-TR" sz="2000" dirty="0"/>
              <a:t>2. Toprak yapısı ve çevredeki biyolojik çeşitliliğin korunması ve arttırılması, </a:t>
            </a:r>
          </a:p>
          <a:p>
            <a:pPr marL="0" indent="0" algn="just">
              <a:buNone/>
            </a:pPr>
            <a:r>
              <a:rPr lang="tr-TR" sz="2000" dirty="0"/>
              <a:t>3. Hastalık ve zararlılara karşı direncin arttırılması, </a:t>
            </a:r>
          </a:p>
          <a:p>
            <a:pPr marL="0" indent="0" algn="just">
              <a:buNone/>
            </a:pPr>
            <a:r>
              <a:rPr lang="tr-TR" sz="2000" dirty="0"/>
              <a:t>4. Sebze yetiştiriciliğinde önemli bir yeri olan yabancı ot probleminin çözülmesine yardımcı olunması, </a:t>
            </a:r>
          </a:p>
          <a:p>
            <a:pPr marL="0" indent="0" algn="just">
              <a:buNone/>
            </a:pPr>
            <a:r>
              <a:rPr lang="tr-TR" sz="2000" dirty="0"/>
              <a:t>5. Pazara sunulan ürün çeşitliliğinin artmasının sağlanmasıdır </a:t>
            </a:r>
            <a:endParaRPr lang="tr-TR" altLang="tr-TR" sz="2000" kern="0" dirty="0" smtClean="0"/>
          </a:p>
          <a:p>
            <a:pPr algn="just"/>
            <a:endParaRPr lang="tr-TR" altLang="tr-TR" sz="2000" kern="0" dirty="0" smtClean="0"/>
          </a:p>
        </p:txBody>
      </p:sp>
    </p:spTree>
    <p:extLst>
      <p:ext uri="{BB962C8B-B14F-4D97-AF65-F5344CB8AC3E}">
        <p14:creationId xmlns:p14="http://schemas.microsoft.com/office/powerpoint/2010/main" val="33769807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123728" y="620688"/>
            <a:ext cx="7248525" cy="457200"/>
          </a:xfrm>
        </p:spPr>
        <p:txBody>
          <a:bodyPr>
            <a:normAutofit fontScale="90000"/>
          </a:bodyPr>
          <a:lstStyle/>
          <a:p>
            <a:r>
              <a:rPr lang="tr-TR" sz="2800" dirty="0">
                <a:solidFill>
                  <a:srgbClr val="FF0000"/>
                </a:solidFill>
              </a:rPr>
              <a:t>Ekim nöbetine alınacak sebze türünün seçiminde dikkat edilmesi gerekenler</a:t>
            </a:r>
          </a:p>
        </p:txBody>
      </p:sp>
      <p:sp>
        <p:nvSpPr>
          <p:cNvPr id="5" name="Dikdörtgen 4"/>
          <p:cNvSpPr/>
          <p:nvPr/>
        </p:nvSpPr>
        <p:spPr>
          <a:xfrm>
            <a:off x="2038543" y="3975939"/>
            <a:ext cx="6840760" cy="830997"/>
          </a:xfrm>
          <a:prstGeom prst="rect">
            <a:avLst/>
          </a:prstGeom>
        </p:spPr>
        <p:txBody>
          <a:bodyPr wrap="square">
            <a:spAutoFit/>
          </a:bodyPr>
          <a:lstStyle/>
          <a:p>
            <a:pPr marL="342900" indent="-342900" algn="just">
              <a:buFont typeface="Arial" panose="020B0604020202020204" pitchFamily="34" charset="0"/>
              <a:buChar char="•"/>
            </a:pPr>
            <a:r>
              <a:rPr lang="tr-TR" altLang="tr-TR" dirty="0"/>
              <a:t>Toprak verimliliği artıran sebzeden sonra aşırı besin tüketen sebzenin yetiştirilmesi.</a:t>
            </a:r>
          </a:p>
        </p:txBody>
      </p:sp>
      <p:sp>
        <p:nvSpPr>
          <p:cNvPr id="9" name="Dikdörtgen 8"/>
          <p:cNvSpPr/>
          <p:nvPr/>
        </p:nvSpPr>
        <p:spPr>
          <a:xfrm>
            <a:off x="2008847" y="2068811"/>
            <a:ext cx="6779096" cy="1200329"/>
          </a:xfrm>
          <a:prstGeom prst="rect">
            <a:avLst/>
          </a:prstGeom>
        </p:spPr>
        <p:txBody>
          <a:bodyPr wrap="square">
            <a:spAutoFit/>
          </a:bodyPr>
          <a:lstStyle/>
          <a:p>
            <a:pPr marL="342900" indent="-342900" algn="just">
              <a:buFont typeface="Arial" panose="020B0604020202020204" pitchFamily="34" charset="0"/>
              <a:buChar char="•"/>
            </a:pPr>
            <a:r>
              <a:rPr lang="tr-TR" dirty="0" smtClean="0">
                <a:solidFill>
                  <a:srgbClr val="000000"/>
                </a:solidFill>
                <a:latin typeface="Times New Roman" panose="02020603050405020304" pitchFamily="18" charset="0"/>
              </a:rPr>
              <a:t>Farklı </a:t>
            </a:r>
            <a:r>
              <a:rPr lang="tr-TR" dirty="0">
                <a:solidFill>
                  <a:srgbClr val="000000"/>
                </a:solidFill>
                <a:latin typeface="Times New Roman" panose="02020603050405020304" pitchFamily="18" charset="0"/>
              </a:rPr>
              <a:t>kök sistemlerine sahip sebze türlerini arka arkaya üretmek, derin köklüden sonra </a:t>
            </a:r>
            <a:r>
              <a:rPr lang="tr-TR" dirty="0" err="1" smtClean="0">
                <a:solidFill>
                  <a:srgbClr val="000000"/>
                </a:solidFill>
                <a:latin typeface="Times New Roman" panose="02020603050405020304" pitchFamily="18" charset="0"/>
              </a:rPr>
              <a:t>yüzlek</a:t>
            </a:r>
            <a:r>
              <a:rPr lang="tr-TR" dirty="0" smtClean="0">
                <a:solidFill>
                  <a:srgbClr val="000000"/>
                </a:solidFill>
                <a:latin typeface="Times New Roman" panose="02020603050405020304" pitchFamily="18" charset="0"/>
              </a:rPr>
              <a:t> </a:t>
            </a:r>
            <a:r>
              <a:rPr lang="tr-TR" dirty="0">
                <a:solidFill>
                  <a:srgbClr val="000000"/>
                </a:solidFill>
                <a:latin typeface="Times New Roman" panose="02020603050405020304" pitchFamily="18" charset="0"/>
              </a:rPr>
              <a:t>köklü sebze türünü </a:t>
            </a:r>
            <a:r>
              <a:rPr lang="tr-TR" dirty="0" smtClean="0">
                <a:solidFill>
                  <a:srgbClr val="000000"/>
                </a:solidFill>
                <a:latin typeface="Times New Roman" panose="02020603050405020304" pitchFamily="18" charset="0"/>
              </a:rPr>
              <a:t>üretmek</a:t>
            </a:r>
            <a:r>
              <a:rPr lang="tr-TR" dirty="0">
                <a:solidFill>
                  <a:srgbClr val="000000"/>
                </a:solidFill>
                <a:latin typeface="Times New Roman" panose="02020603050405020304" pitchFamily="18" charset="0"/>
              </a:rPr>
              <a:t>, </a:t>
            </a:r>
          </a:p>
        </p:txBody>
      </p:sp>
      <p:sp>
        <p:nvSpPr>
          <p:cNvPr id="10" name="Dikdörtgen 9"/>
          <p:cNvSpPr/>
          <p:nvPr/>
        </p:nvSpPr>
        <p:spPr>
          <a:xfrm>
            <a:off x="1988332" y="3068960"/>
            <a:ext cx="6768752" cy="830997"/>
          </a:xfrm>
          <a:prstGeom prst="rect">
            <a:avLst/>
          </a:prstGeom>
        </p:spPr>
        <p:txBody>
          <a:bodyPr wrap="square">
            <a:spAutoFit/>
          </a:bodyPr>
          <a:lstStyle/>
          <a:p>
            <a:pPr marL="342900" indent="-342900" algn="just">
              <a:buFont typeface="Arial" panose="020B0604020202020204" pitchFamily="34" charset="0"/>
              <a:buChar char="•"/>
            </a:pPr>
            <a:r>
              <a:rPr lang="tr-TR" dirty="0" smtClean="0">
                <a:solidFill>
                  <a:srgbClr val="000000"/>
                </a:solidFill>
                <a:latin typeface="Times New Roman" panose="02020603050405020304" pitchFamily="18" charset="0"/>
              </a:rPr>
              <a:t>Benzer </a:t>
            </a:r>
            <a:r>
              <a:rPr lang="tr-TR" dirty="0">
                <a:solidFill>
                  <a:srgbClr val="000000"/>
                </a:solidFill>
                <a:latin typeface="Times New Roman" panose="02020603050405020304" pitchFamily="18" charset="0"/>
              </a:rPr>
              <a:t>hastalık ve zararlılardan etkilenen sebze türleri arasında yeterli zaman aralığı bırakmak, </a:t>
            </a:r>
          </a:p>
        </p:txBody>
      </p:sp>
      <p:sp>
        <p:nvSpPr>
          <p:cNvPr id="11" name="Dikdörtgen 10"/>
          <p:cNvSpPr/>
          <p:nvPr/>
        </p:nvSpPr>
        <p:spPr>
          <a:xfrm>
            <a:off x="1983160" y="5013176"/>
            <a:ext cx="6768752" cy="1569660"/>
          </a:xfrm>
          <a:prstGeom prst="rect">
            <a:avLst/>
          </a:prstGeom>
        </p:spPr>
        <p:txBody>
          <a:bodyPr wrap="square">
            <a:spAutoFit/>
          </a:bodyPr>
          <a:lstStyle/>
          <a:p>
            <a:pPr marL="342900" indent="-342900" algn="just">
              <a:buFont typeface="Arial" panose="020B0604020202020204" pitchFamily="34" charset="0"/>
              <a:buChar char="•"/>
            </a:pPr>
            <a:r>
              <a:rPr lang="tr-TR" dirty="0" smtClean="0"/>
              <a:t>Su </a:t>
            </a:r>
            <a:r>
              <a:rPr lang="tr-TR" dirty="0"/>
              <a:t>tüketimi fazla olan sebze türlerinden </a:t>
            </a:r>
            <a:r>
              <a:rPr lang="tr-TR" dirty="0" smtClean="0"/>
              <a:t>sonra</a:t>
            </a:r>
            <a:r>
              <a:rPr lang="tr-TR" dirty="0"/>
              <a:t>, su tüketimi az olan sebze türlerini </a:t>
            </a:r>
            <a:r>
              <a:rPr lang="tr-TR" dirty="0" smtClean="0"/>
              <a:t>getirmek</a:t>
            </a:r>
            <a:r>
              <a:rPr lang="tr-TR" dirty="0"/>
              <a:t>, </a:t>
            </a:r>
          </a:p>
          <a:p>
            <a:pPr algn="just"/>
            <a:endParaRPr lang="tr-TR" dirty="0"/>
          </a:p>
        </p:txBody>
      </p:sp>
      <p:sp>
        <p:nvSpPr>
          <p:cNvPr id="12" name="Dikdörtgen 11"/>
          <p:cNvSpPr/>
          <p:nvPr/>
        </p:nvSpPr>
        <p:spPr>
          <a:xfrm>
            <a:off x="1992007" y="1230476"/>
            <a:ext cx="7056784" cy="1200329"/>
          </a:xfrm>
          <a:prstGeom prst="rect">
            <a:avLst/>
          </a:prstGeom>
        </p:spPr>
        <p:txBody>
          <a:bodyPr wrap="square">
            <a:spAutoFit/>
          </a:bodyPr>
          <a:lstStyle/>
          <a:p>
            <a:pPr marL="342900" indent="-342900" algn="just">
              <a:buFont typeface="Arial" panose="020B0604020202020204" pitchFamily="34" charset="0"/>
              <a:buChar char="•"/>
            </a:pPr>
            <a:r>
              <a:rPr lang="tr-TR" dirty="0" smtClean="0"/>
              <a:t>Yavaş </a:t>
            </a:r>
            <a:r>
              <a:rPr lang="tr-TR" dirty="0"/>
              <a:t>gelişen sebze türlerinden </a:t>
            </a:r>
            <a:r>
              <a:rPr lang="tr-TR" dirty="0" smtClean="0"/>
              <a:t>sonra</a:t>
            </a:r>
            <a:r>
              <a:rPr lang="tr-TR" dirty="0"/>
              <a:t>, hızlı gelişen sebze türlerini </a:t>
            </a:r>
            <a:r>
              <a:rPr lang="tr-TR" dirty="0" smtClean="0"/>
              <a:t>getirmek</a:t>
            </a:r>
            <a:r>
              <a:rPr lang="tr-TR" dirty="0"/>
              <a:t>, </a:t>
            </a:r>
          </a:p>
          <a:p>
            <a:pPr algn="just"/>
            <a:endParaRPr lang="tr-TR" dirty="0"/>
          </a:p>
        </p:txBody>
      </p:sp>
    </p:spTree>
    <p:extLst>
      <p:ext uri="{BB962C8B-B14F-4D97-AF65-F5344CB8AC3E}">
        <p14:creationId xmlns:p14="http://schemas.microsoft.com/office/powerpoint/2010/main" val="39791564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Dikdörtgen 3"/>
          <p:cNvSpPr/>
          <p:nvPr/>
        </p:nvSpPr>
        <p:spPr>
          <a:xfrm>
            <a:off x="2051720" y="620688"/>
            <a:ext cx="6840760" cy="1200329"/>
          </a:xfrm>
          <a:prstGeom prst="rect">
            <a:avLst/>
          </a:prstGeom>
        </p:spPr>
        <p:txBody>
          <a:bodyPr wrap="square">
            <a:spAutoFit/>
          </a:bodyPr>
          <a:lstStyle/>
          <a:p>
            <a:pPr marL="342900" indent="-342900" algn="just">
              <a:buFont typeface="Arial" panose="020B0604020202020204" pitchFamily="34" charset="0"/>
              <a:buChar char="•"/>
            </a:pPr>
            <a:r>
              <a:rPr lang="tr-TR" dirty="0" smtClean="0">
                <a:solidFill>
                  <a:srgbClr val="000000"/>
                </a:solidFill>
                <a:latin typeface="Times New Roman" panose="02020603050405020304" pitchFamily="18" charset="0"/>
              </a:rPr>
              <a:t>Kök </a:t>
            </a:r>
            <a:r>
              <a:rPr lang="tr-TR" dirty="0">
                <a:solidFill>
                  <a:srgbClr val="000000"/>
                </a:solidFill>
                <a:latin typeface="Times New Roman" panose="02020603050405020304" pitchFamily="18" charset="0"/>
              </a:rPr>
              <a:t>kalıntısı ile toprağa fazla organik madde bırakan sebze türlerinden </a:t>
            </a:r>
            <a:r>
              <a:rPr lang="tr-TR" dirty="0" smtClean="0">
                <a:solidFill>
                  <a:srgbClr val="000000"/>
                </a:solidFill>
                <a:latin typeface="Times New Roman" panose="02020603050405020304" pitchFamily="18" charset="0"/>
              </a:rPr>
              <a:t>sonra </a:t>
            </a:r>
            <a:r>
              <a:rPr lang="tr-TR" dirty="0">
                <a:solidFill>
                  <a:srgbClr val="000000"/>
                </a:solidFill>
                <a:latin typeface="Times New Roman" panose="02020603050405020304" pitchFamily="18" charset="0"/>
              </a:rPr>
              <a:t>az kalıntı bırakan sebze türleri </a:t>
            </a:r>
            <a:r>
              <a:rPr lang="tr-TR" dirty="0" smtClean="0">
                <a:solidFill>
                  <a:srgbClr val="000000"/>
                </a:solidFill>
                <a:latin typeface="Times New Roman" panose="02020603050405020304" pitchFamily="18" charset="0"/>
              </a:rPr>
              <a:t>getirmek</a:t>
            </a:r>
            <a:r>
              <a:rPr lang="tr-TR" dirty="0">
                <a:solidFill>
                  <a:srgbClr val="000000"/>
                </a:solidFill>
                <a:latin typeface="Times New Roman" panose="02020603050405020304" pitchFamily="18" charset="0"/>
              </a:rPr>
              <a:t>, </a:t>
            </a:r>
          </a:p>
        </p:txBody>
      </p:sp>
      <p:sp>
        <p:nvSpPr>
          <p:cNvPr id="5" name="Dikdörtgen 4"/>
          <p:cNvSpPr/>
          <p:nvPr/>
        </p:nvSpPr>
        <p:spPr>
          <a:xfrm>
            <a:off x="2051720" y="1359352"/>
            <a:ext cx="6606480" cy="461665"/>
          </a:xfrm>
          <a:prstGeom prst="rect">
            <a:avLst/>
          </a:prstGeom>
        </p:spPr>
        <p:txBody>
          <a:bodyPr wrap="square">
            <a:spAutoFit/>
          </a:bodyPr>
          <a:lstStyle/>
          <a:p>
            <a:pPr marL="342900" indent="-342900">
              <a:buFont typeface="Arial" panose="020B0604020202020204" pitchFamily="34" charset="0"/>
              <a:buChar char="•"/>
            </a:pPr>
            <a:r>
              <a:rPr lang="tr-TR" dirty="0" smtClean="0">
                <a:solidFill>
                  <a:srgbClr val="000000"/>
                </a:solidFill>
                <a:latin typeface="Times New Roman" panose="02020603050405020304" pitchFamily="18" charset="0"/>
              </a:rPr>
              <a:t>Ekim </a:t>
            </a:r>
            <a:r>
              <a:rPr lang="tr-TR" dirty="0">
                <a:solidFill>
                  <a:srgbClr val="000000"/>
                </a:solidFill>
                <a:latin typeface="Times New Roman" panose="02020603050405020304" pitchFamily="18" charset="0"/>
              </a:rPr>
              <a:t>nöbetinde, yeşil gübrelemeye yer vermek, </a:t>
            </a:r>
          </a:p>
        </p:txBody>
      </p:sp>
      <p:sp>
        <p:nvSpPr>
          <p:cNvPr id="7" name="2 Metin Yer Tutucusu"/>
          <p:cNvSpPr txBox="1">
            <a:spLocks/>
          </p:cNvSpPr>
          <p:nvPr/>
        </p:nvSpPr>
        <p:spPr bwMode="auto">
          <a:xfrm>
            <a:off x="2051720" y="1767205"/>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endParaRPr lang="tr-TR" sz="2400" dirty="0" smtClean="0"/>
          </a:p>
          <a:p>
            <a:r>
              <a:rPr lang="tr-TR" sz="1800" dirty="0">
                <a:solidFill>
                  <a:srgbClr val="000000"/>
                </a:solidFill>
                <a:latin typeface="Times New Roman" panose="02020603050405020304" pitchFamily="18" charset="0"/>
              </a:rPr>
              <a:t>Yabancı otlara hassas tur ile yabancı otları baskı altına alan türleri arka arkaya getirmek,</a:t>
            </a:r>
          </a:p>
          <a:p>
            <a:endParaRPr lang="tr-TR" sz="1800" dirty="0">
              <a:solidFill>
                <a:srgbClr val="000000"/>
              </a:solidFill>
              <a:latin typeface="Times New Roman" panose="02020603050405020304" pitchFamily="18" charset="0"/>
            </a:endParaRPr>
          </a:p>
          <a:p>
            <a:r>
              <a:rPr lang="tr-TR" sz="1800" dirty="0">
                <a:solidFill>
                  <a:srgbClr val="000000"/>
                </a:solidFill>
                <a:latin typeface="Times New Roman" panose="02020603050405020304" pitchFamily="18" charset="0"/>
              </a:rPr>
              <a:t>Sebze ekim nöbetlerinde uygun koşullarda tahıllara da yer vermektir. </a:t>
            </a:r>
          </a:p>
          <a:p>
            <a:pPr marL="0" indent="0">
              <a:buNone/>
            </a:pPr>
            <a:r>
              <a:rPr lang="tr-TR" sz="1800" dirty="0">
                <a:solidFill>
                  <a:srgbClr val="000000"/>
                </a:solidFill>
                <a:latin typeface="Times New Roman" panose="02020603050405020304" pitchFamily="18" charset="0"/>
              </a:rPr>
              <a:t> </a:t>
            </a:r>
            <a:endParaRPr lang="tr-TR" sz="18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228864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2 Metin Yer Tutucusu"/>
          <p:cNvSpPr txBox="1">
            <a:spLocks/>
          </p:cNvSpPr>
          <p:nvPr/>
        </p:nvSpPr>
        <p:spPr bwMode="auto">
          <a:xfrm>
            <a:off x="2007395" y="1412776"/>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endParaRPr lang="tr-TR" sz="2400" dirty="0" smtClean="0"/>
          </a:p>
          <a:p>
            <a:r>
              <a:rPr lang="tr-TR" sz="2400" dirty="0" smtClean="0"/>
              <a:t>Yabancı otlara hassas tur ile yabancı otları baskı altına alan türleri arka arkaya getirmek,</a:t>
            </a:r>
          </a:p>
          <a:p>
            <a:endParaRPr lang="tr-TR" sz="2400" dirty="0"/>
          </a:p>
          <a:p>
            <a:r>
              <a:rPr lang="tr-TR" sz="2400" dirty="0"/>
              <a:t>Sebze ekim nöbetlerinde uygun koşullarda tahıllara da yer vermektir. </a:t>
            </a:r>
          </a:p>
          <a:p>
            <a:pPr marL="0" indent="0">
              <a:buNone/>
            </a:pPr>
            <a:r>
              <a:rPr lang="tr-TR" sz="2400" dirty="0" smtClean="0"/>
              <a:t> </a:t>
            </a:r>
            <a:endParaRPr lang="tr-TR" sz="2400" dirty="0"/>
          </a:p>
        </p:txBody>
      </p:sp>
    </p:spTree>
    <p:extLst>
      <p:ext uri="{BB962C8B-B14F-4D97-AF65-F5344CB8AC3E}">
        <p14:creationId xmlns:p14="http://schemas.microsoft.com/office/powerpoint/2010/main" val="592642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5" name="1 Tablo"/>
          <p:cNvGraphicFramePr>
            <a:graphicFrameLocks noGrp="1"/>
          </p:cNvGraphicFramePr>
          <p:nvPr>
            <p:extLst>
              <p:ext uri="{D42A27DB-BD31-4B8C-83A1-F6EECF244321}">
                <p14:modId xmlns:p14="http://schemas.microsoft.com/office/powerpoint/2010/main" val="1665616301"/>
              </p:ext>
            </p:extLst>
          </p:nvPr>
        </p:nvGraphicFramePr>
        <p:xfrm>
          <a:off x="2339752" y="1268760"/>
          <a:ext cx="6096000" cy="4480161"/>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6399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Tür</a:t>
                      </a:r>
                    </a:p>
                    <a:p>
                      <a:endParaRPr lang="tr-TR" sz="1800" dirty="0"/>
                    </a:p>
                  </a:txBody>
                  <a:tcPr marT="45714" marB="4571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Ön</a:t>
                      </a:r>
                      <a:r>
                        <a:rPr lang="tr-TR" sz="1800" baseline="0" dirty="0" smtClean="0"/>
                        <a:t> Bitki</a:t>
                      </a:r>
                      <a:endParaRPr lang="tr-TR" sz="1800" dirty="0" smtClean="0"/>
                    </a:p>
                    <a:p>
                      <a:endParaRPr lang="tr-TR" sz="1800" dirty="0"/>
                    </a:p>
                  </a:txBody>
                  <a:tcPr marT="45714" marB="4571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Art</a:t>
                      </a:r>
                      <a:r>
                        <a:rPr lang="tr-TR" sz="1800" baseline="0" dirty="0" smtClean="0"/>
                        <a:t> Bitki</a:t>
                      </a:r>
                      <a:endParaRPr lang="tr-TR" sz="1800" dirty="0" smtClean="0"/>
                    </a:p>
                    <a:p>
                      <a:endParaRPr lang="tr-TR" sz="1800" dirty="0"/>
                    </a:p>
                  </a:txBody>
                  <a:tcPr marT="45714" marB="45714"/>
                </a:tc>
                <a:extLst>
                  <a:ext uri="{0D108BD9-81ED-4DB2-BD59-A6C34878D82A}">
                    <a16:rowId xmlns:a16="http://schemas.microsoft.com/office/drawing/2014/main" val="10000"/>
                  </a:ext>
                </a:extLst>
              </a:tr>
              <a:tr h="1462833">
                <a:tc>
                  <a:txBody>
                    <a:bodyPr/>
                    <a:lstStyle/>
                    <a:p>
                      <a:r>
                        <a:rPr lang="tr-TR" sz="1800" dirty="0" smtClean="0"/>
                        <a:t>Ispanak</a:t>
                      </a:r>
                      <a:endParaRPr lang="tr-TR" sz="1800" dirty="0"/>
                    </a:p>
                  </a:txBody>
                  <a:tcPr marT="45714" marB="45714"/>
                </a:tc>
                <a:tc>
                  <a:txBody>
                    <a:bodyPr/>
                    <a:lstStyle/>
                    <a:p>
                      <a:r>
                        <a:rPr lang="tr-TR" sz="1800" dirty="0" smtClean="0"/>
                        <a:t>Patates, Bezelye, Fasulye, Havuç, Karnabahar,</a:t>
                      </a:r>
                      <a:r>
                        <a:rPr lang="tr-TR" sz="1800" baseline="0" dirty="0" smtClean="0"/>
                        <a:t> Lahana ve Salatalar</a:t>
                      </a:r>
                      <a:endParaRPr lang="tr-TR" sz="1800" dirty="0"/>
                    </a:p>
                  </a:txBody>
                  <a:tcPr marT="45714" marB="45714"/>
                </a:tc>
                <a:tc>
                  <a:txBody>
                    <a:bodyPr/>
                    <a:lstStyle/>
                    <a:p>
                      <a:r>
                        <a:rPr lang="tr-TR" sz="1800" dirty="0" smtClean="0"/>
                        <a:t>Bezelye, Fasulye, Hıyar,</a:t>
                      </a:r>
                      <a:r>
                        <a:rPr lang="tr-TR" sz="1800" baseline="0" dirty="0" smtClean="0"/>
                        <a:t> Domates, Patates, Soğan, Lahana</a:t>
                      </a:r>
                      <a:endParaRPr lang="tr-TR" sz="1800" dirty="0"/>
                    </a:p>
                  </a:txBody>
                  <a:tcPr marT="45714" marB="45714"/>
                </a:tc>
                <a:extLst>
                  <a:ext uri="{0D108BD9-81ED-4DB2-BD59-A6C34878D82A}">
                    <a16:rowId xmlns:a16="http://schemas.microsoft.com/office/drawing/2014/main" val="10001"/>
                  </a:ext>
                </a:extLst>
              </a:tr>
              <a:tr h="1188552">
                <a:tc>
                  <a:txBody>
                    <a:bodyPr/>
                    <a:lstStyle/>
                    <a:p>
                      <a:r>
                        <a:rPr lang="tr-TR" sz="1800" dirty="0" smtClean="0"/>
                        <a:t>Lahana</a:t>
                      </a:r>
                      <a:endParaRPr lang="tr-TR" sz="1800" dirty="0"/>
                    </a:p>
                  </a:txBody>
                  <a:tcPr marT="45714" marB="45714"/>
                </a:tc>
                <a:tc>
                  <a:txBody>
                    <a:bodyPr/>
                    <a:lstStyle/>
                    <a:p>
                      <a:r>
                        <a:rPr lang="tr-TR" sz="1800" dirty="0" smtClean="0"/>
                        <a:t>Lahana dışındaki</a:t>
                      </a:r>
                      <a:r>
                        <a:rPr lang="tr-TR" sz="1800" baseline="0" dirty="0" smtClean="0"/>
                        <a:t> tüm sebze türleri</a:t>
                      </a:r>
                      <a:endParaRPr lang="tr-TR" sz="1800" dirty="0"/>
                    </a:p>
                  </a:txBody>
                  <a:tcPr marT="45714" marB="45714"/>
                </a:tc>
                <a:tc>
                  <a:txBody>
                    <a:bodyPr/>
                    <a:lstStyle/>
                    <a:p>
                      <a:r>
                        <a:rPr lang="tr-TR" sz="1800" dirty="0" smtClean="0"/>
                        <a:t>Domates,</a:t>
                      </a:r>
                      <a:r>
                        <a:rPr lang="tr-TR" sz="1800" baseline="0" dirty="0" smtClean="0"/>
                        <a:t> Fasulye, Salata, Hıyar, Turp, Pırasa, Bezelye</a:t>
                      </a:r>
                      <a:endParaRPr lang="tr-TR" sz="1800" dirty="0"/>
                    </a:p>
                  </a:txBody>
                  <a:tcPr marT="45714" marB="45714"/>
                </a:tc>
                <a:extLst>
                  <a:ext uri="{0D108BD9-81ED-4DB2-BD59-A6C34878D82A}">
                    <a16:rowId xmlns:a16="http://schemas.microsoft.com/office/drawing/2014/main" val="10002"/>
                  </a:ext>
                </a:extLst>
              </a:tr>
              <a:tr h="1188552">
                <a:tc>
                  <a:txBody>
                    <a:bodyPr/>
                    <a:lstStyle/>
                    <a:p>
                      <a:r>
                        <a:rPr lang="tr-TR" sz="1800" dirty="0" smtClean="0"/>
                        <a:t>Fasulye </a:t>
                      </a:r>
                      <a:endParaRPr lang="tr-TR" sz="1800" dirty="0"/>
                    </a:p>
                  </a:txBody>
                  <a:tcPr marT="45714" marB="45714"/>
                </a:tc>
                <a:tc>
                  <a:txBody>
                    <a:bodyPr/>
                    <a:lstStyle/>
                    <a:p>
                      <a:r>
                        <a:rPr lang="tr-TR" sz="1800" dirty="0" smtClean="0"/>
                        <a:t>Maydanoz, Havuç, Ispanak, Lahana, Soğan, Patates, Domates</a:t>
                      </a:r>
                      <a:endParaRPr lang="tr-TR" sz="1800" dirty="0"/>
                    </a:p>
                  </a:txBody>
                  <a:tcPr marT="45714" marB="45714"/>
                </a:tc>
                <a:tc>
                  <a:txBody>
                    <a:bodyPr/>
                    <a:lstStyle/>
                    <a:p>
                      <a:r>
                        <a:rPr lang="tr-TR" sz="1800" dirty="0" smtClean="0"/>
                        <a:t>Bütün</a:t>
                      </a:r>
                      <a:r>
                        <a:rPr lang="tr-TR" sz="1800" baseline="0" dirty="0" smtClean="0"/>
                        <a:t> sebze türleri en çok tercih edilen lahanagiller</a:t>
                      </a:r>
                      <a:endParaRPr lang="tr-TR" sz="1800" dirty="0"/>
                    </a:p>
                  </a:txBody>
                  <a:tcPr marT="45714" marB="45714"/>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65448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Unvan 2"/>
          <p:cNvSpPr>
            <a:spLocks noGrp="1"/>
          </p:cNvSpPr>
          <p:nvPr>
            <p:ph type="title"/>
          </p:nvPr>
        </p:nvSpPr>
        <p:spPr>
          <a:xfrm>
            <a:off x="2339752" y="260648"/>
            <a:ext cx="7248525" cy="457200"/>
          </a:xfrm>
        </p:spPr>
        <p:txBody>
          <a:bodyPr>
            <a:normAutofit fontScale="90000"/>
          </a:bodyPr>
          <a:lstStyle/>
          <a:p>
            <a:r>
              <a:rPr lang="tr-TR" sz="3200" dirty="0" smtClean="0">
                <a:solidFill>
                  <a:srgbClr val="FF0000"/>
                </a:solidFill>
              </a:rPr>
              <a:t>Organik Sebze Üretiminde Hasat</a:t>
            </a:r>
            <a:endParaRPr lang="tr-TR" sz="3200" dirty="0">
              <a:solidFill>
                <a:srgbClr val="FF0000"/>
              </a:solidFill>
            </a:endParaRPr>
          </a:p>
        </p:txBody>
      </p:sp>
      <p:sp>
        <p:nvSpPr>
          <p:cNvPr id="4" name="2 Metin Yer Tutucusu"/>
          <p:cNvSpPr txBox="1">
            <a:spLocks/>
          </p:cNvSpPr>
          <p:nvPr/>
        </p:nvSpPr>
        <p:spPr bwMode="auto">
          <a:xfrm>
            <a:off x="1763688" y="1268760"/>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indent="0" algn="just" fontAlgn="auto">
              <a:spcAft>
                <a:spcPts val="0"/>
              </a:spcAft>
              <a:buClr>
                <a:schemeClr val="accent3"/>
              </a:buClr>
              <a:buFont typeface="Arial" panose="020B0604020202020204" pitchFamily="34" charset="0"/>
              <a:buChar char="•"/>
              <a:defRPr/>
            </a:pPr>
            <a:r>
              <a:rPr lang="tr-TR" sz="2000" kern="0" dirty="0" smtClean="0"/>
              <a:t> </a:t>
            </a:r>
          </a:p>
          <a:p>
            <a:pPr indent="0" algn="just" fontAlgn="auto">
              <a:spcAft>
                <a:spcPts val="0"/>
              </a:spcAft>
              <a:buClr>
                <a:schemeClr val="accent3"/>
              </a:buClr>
              <a:buNone/>
              <a:defRPr/>
            </a:pPr>
            <a:r>
              <a:rPr lang="tr-TR" sz="2000" dirty="0"/>
              <a:t>Organik ürünlerin </a:t>
            </a:r>
            <a:r>
              <a:rPr lang="tr-TR" sz="2000" dirty="0" err="1"/>
              <a:t>hasatında</a:t>
            </a:r>
            <a:r>
              <a:rPr lang="tr-TR" sz="2000" dirty="0"/>
              <a:t> kullanılan araçlar, üründe hasar ve kirlilik oluşturmamalıdır. Elle yapılan toplamalarda, hijyen tedbirleri alınmalı, ürüne fiziksel zarar verilmemelidir. Makine ile hasatta, makinanın ürün ile temas edecek yüzeyi tamamen temizlenmeli, konvansiyonel tarım uygulamalarına ait </a:t>
            </a:r>
            <a:r>
              <a:rPr lang="tr-TR" sz="2000" dirty="0" err="1"/>
              <a:t>bulaşıklık</a:t>
            </a:r>
            <a:r>
              <a:rPr lang="tr-TR" sz="2000" dirty="0"/>
              <a:t> bulunmamalıdır. </a:t>
            </a:r>
            <a:endParaRPr lang="tr-TR" sz="2000" kern="0" dirty="0" smtClean="0">
              <a:solidFill>
                <a:srgbClr val="FFC000"/>
              </a:solidFill>
              <a:latin typeface="Arial" pitchFamily="34" charset="0"/>
              <a:cs typeface="Arial" pitchFamily="34" charset="0"/>
            </a:endParaRPr>
          </a:p>
          <a:p>
            <a:pPr indent="0" algn="just" fontAlgn="auto">
              <a:spcAft>
                <a:spcPts val="0"/>
              </a:spcAft>
              <a:buClr>
                <a:schemeClr val="accent3"/>
              </a:buClr>
              <a:buFont typeface="Arial" panose="020B0604020202020204" pitchFamily="34" charset="0"/>
              <a:buChar char="•"/>
              <a:defRPr/>
            </a:pPr>
            <a:endParaRPr lang="tr-TR" sz="2000" kern="0" dirty="0"/>
          </a:p>
        </p:txBody>
      </p:sp>
    </p:spTree>
    <p:extLst>
      <p:ext uri="{BB962C8B-B14F-4D97-AF65-F5344CB8AC3E}">
        <p14:creationId xmlns:p14="http://schemas.microsoft.com/office/powerpoint/2010/main" val="4118204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Unvan 2"/>
          <p:cNvSpPr>
            <a:spLocks noGrp="1"/>
          </p:cNvSpPr>
          <p:nvPr>
            <p:ph type="title"/>
          </p:nvPr>
        </p:nvSpPr>
        <p:spPr>
          <a:xfrm>
            <a:off x="1895475" y="476672"/>
            <a:ext cx="7248525" cy="457200"/>
          </a:xfrm>
        </p:spPr>
        <p:txBody>
          <a:bodyPr>
            <a:normAutofit fontScale="90000"/>
          </a:bodyPr>
          <a:lstStyle/>
          <a:p>
            <a:r>
              <a:rPr lang="tr-TR" sz="3600" dirty="0" smtClean="0">
                <a:solidFill>
                  <a:srgbClr val="FF0000"/>
                </a:solidFill>
              </a:rPr>
              <a:t>Organik Sebzelerin Depolanması</a:t>
            </a:r>
            <a:endParaRPr lang="tr-TR" sz="3600" dirty="0">
              <a:solidFill>
                <a:srgbClr val="FF0000"/>
              </a:solidFill>
            </a:endParaRPr>
          </a:p>
        </p:txBody>
      </p:sp>
      <p:sp>
        <p:nvSpPr>
          <p:cNvPr id="4" name="2 Metin Yer Tutucusu"/>
          <p:cNvSpPr txBox="1">
            <a:spLocks/>
          </p:cNvSpPr>
          <p:nvPr/>
        </p:nvSpPr>
        <p:spPr bwMode="auto">
          <a:xfrm>
            <a:off x="2015208" y="1216662"/>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57200" indent="-457200" algn="just">
              <a:buAutoNum type="arabicPeriod"/>
            </a:pPr>
            <a:r>
              <a:rPr lang="tr-TR" sz="2000" dirty="0" smtClean="0"/>
              <a:t>Organik </a:t>
            </a:r>
            <a:r>
              <a:rPr lang="tr-TR" sz="2000" dirty="0"/>
              <a:t>ürünler, konvansiyonel ürünlerden </a:t>
            </a:r>
            <a:r>
              <a:rPr lang="tr-TR" sz="2000" dirty="0" smtClean="0"/>
              <a:t>ayrı depolanmalıdır</a:t>
            </a:r>
            <a:r>
              <a:rPr lang="tr-TR" sz="2000" dirty="0"/>
              <a:t>. Ayrı depolamak mümkün değil ise; karışımı Önleyecek tedbirler alınmalıdır. </a:t>
            </a:r>
            <a:endParaRPr lang="tr-TR" sz="2000" dirty="0" smtClean="0"/>
          </a:p>
          <a:p>
            <a:pPr marL="0" indent="0" algn="just">
              <a:buNone/>
            </a:pPr>
            <a:endParaRPr lang="tr-TR" sz="2000" dirty="0"/>
          </a:p>
          <a:p>
            <a:pPr marL="0" indent="0" algn="just">
              <a:buNone/>
            </a:pPr>
            <a:r>
              <a:rPr lang="tr-TR" sz="2000" dirty="0"/>
              <a:t>2. Depolama aşamasında hangi amaç için olursa olsun sentetik kimyasal madde uygulaması yapılmamalıdır. </a:t>
            </a:r>
            <a:endParaRPr lang="tr-TR" sz="2000" dirty="0" smtClean="0"/>
          </a:p>
          <a:p>
            <a:pPr marL="0" indent="0" algn="just">
              <a:buNone/>
            </a:pPr>
            <a:endParaRPr lang="tr-TR" sz="2000" dirty="0"/>
          </a:p>
          <a:p>
            <a:pPr marL="0" indent="0" algn="just">
              <a:buNone/>
            </a:pPr>
            <a:r>
              <a:rPr lang="tr-TR" sz="2000" dirty="0"/>
              <a:t>3. Depolama öncesi, ürünlerin yıkanması aşamasında yalnızca, organik tarım yönetmeliğinde kullanımına izin verilen maddeler kullanılmalıdır. </a:t>
            </a:r>
            <a:endParaRPr lang="tr-TR" sz="2000" kern="0" dirty="0" smtClean="0">
              <a:solidFill>
                <a:srgbClr val="FFC000"/>
              </a:solidFill>
              <a:latin typeface="Arial" pitchFamily="34" charset="0"/>
              <a:cs typeface="Arial" pitchFamily="34" charset="0"/>
            </a:endParaRPr>
          </a:p>
          <a:p>
            <a:pPr algn="just" fontAlgn="auto">
              <a:lnSpc>
                <a:spcPct val="170000"/>
              </a:lnSpc>
              <a:spcAft>
                <a:spcPts val="0"/>
              </a:spcAft>
              <a:buClr>
                <a:schemeClr val="accent3"/>
              </a:buClr>
              <a:buFont typeface="Arial" panose="020B0604020202020204" pitchFamily="34" charset="0"/>
              <a:buChar char="•"/>
              <a:defRPr/>
            </a:pPr>
            <a:endParaRPr lang="tr-TR" sz="2000" kern="0" dirty="0"/>
          </a:p>
        </p:txBody>
      </p:sp>
    </p:spTree>
    <p:extLst>
      <p:ext uri="{BB962C8B-B14F-4D97-AF65-F5344CB8AC3E}">
        <p14:creationId xmlns:p14="http://schemas.microsoft.com/office/powerpoint/2010/main" val="2930537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1 Tablo"/>
          <p:cNvGraphicFramePr>
            <a:graphicFrameLocks noGrp="1"/>
          </p:cNvGraphicFramePr>
          <p:nvPr>
            <p:extLst>
              <p:ext uri="{D42A27DB-BD31-4B8C-83A1-F6EECF244321}">
                <p14:modId xmlns:p14="http://schemas.microsoft.com/office/powerpoint/2010/main" val="3765145135"/>
              </p:ext>
            </p:extLst>
          </p:nvPr>
        </p:nvGraphicFramePr>
        <p:xfrm>
          <a:off x="395536" y="404664"/>
          <a:ext cx="8077200" cy="6078537"/>
        </p:xfrm>
        <a:graphic>
          <a:graphicData uri="http://schemas.openxmlformats.org/drawingml/2006/table">
            <a:tbl>
              <a:tblPr/>
              <a:tblGrid>
                <a:gridCol w="8077200">
                  <a:extLst>
                    <a:ext uri="{9D8B030D-6E8A-4147-A177-3AD203B41FA5}">
                      <a16:colId xmlns:a16="http://schemas.microsoft.com/office/drawing/2014/main" val="20000"/>
                    </a:ext>
                  </a:extLst>
                </a:gridCol>
              </a:tblGrid>
              <a:tr h="731596">
                <a:tc>
                  <a:txBody>
                    <a:bodyPr/>
                    <a:lstStyle/>
                    <a:p>
                      <a:pPr marL="1169988" marR="0" lvl="0" indent="-1169988"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BAŞVURU</a:t>
                      </a:r>
                    </a:p>
                    <a:p>
                      <a:pPr marL="1169988" marR="0" lvl="0" indent="-1169988"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(MÜTEŞEBBÜS)</a:t>
                      </a:r>
                    </a:p>
                  </a:txBody>
                  <a:tcPr marL="66261" marR="6626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973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Değerlendirme ve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Organik Tarım Yapabileceğine Karar verme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(Kontrol ve Sertifikasyon Kuruluşu/ Kontrol Kuruluşu)</a:t>
                      </a:r>
                    </a:p>
                  </a:txBody>
                  <a:tcPr marL="66261" marR="6626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Sözleşme</a:t>
                      </a:r>
                    </a:p>
                  </a:txBody>
                  <a:tcPr marL="66261" marR="6626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675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Başlama(Geçiş süreci)</a:t>
                      </a:r>
                    </a:p>
                  </a:txBody>
                  <a:tcPr marL="66261" marR="6626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315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Geçiş Süreci Üretim Kontrolleri</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(Kontrol ve Sertifikasyon Kuruluşu/ Kontrol Kuruluşu)</a:t>
                      </a:r>
                    </a:p>
                  </a:txBody>
                  <a:tcPr marL="66261" marR="6626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315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imes New Roman" pitchFamily="18" charset="0"/>
                          <a:cs typeface="Times New Roman" pitchFamily="18" charset="0"/>
                        </a:rPr>
                        <a:t>“Organik Tarım Geçiş Süresi Ürünüdür” Sertifikası</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imes New Roman" pitchFamily="18" charset="0"/>
                          <a:cs typeface="Times New Roman" pitchFamily="18" charset="0"/>
                        </a:rPr>
                        <a:t>(Kontrol ve Sertifikasyon Kuruluşu/ Kontrol Kuruluşu)</a:t>
                      </a:r>
                    </a:p>
                  </a:txBody>
                  <a:tcPr marL="66261" marR="6626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413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imes New Roman" pitchFamily="18" charset="0"/>
                          <a:cs typeface="Times New Roman" pitchFamily="18" charset="0"/>
                        </a:rPr>
                        <a:t>Organik Ürün Üretim Süresi</a:t>
                      </a:r>
                    </a:p>
                  </a:txBody>
                  <a:tcPr marL="66261" marR="6626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3509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imes New Roman" pitchFamily="18" charset="0"/>
                          <a:cs typeface="Times New Roman" pitchFamily="18" charset="0"/>
                        </a:rPr>
                        <a:t>Üretim Kontrolleri</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imes New Roman" pitchFamily="18" charset="0"/>
                          <a:cs typeface="Times New Roman" pitchFamily="18" charset="0"/>
                        </a:rPr>
                        <a:t>(Kontrol ve Sertifikasyon Kuruluşu/ Kontrol Kuruluşu)</a:t>
                      </a:r>
                    </a:p>
                  </a:txBody>
                  <a:tcPr marL="66261" marR="6626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86210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“Organik Ürün” Sertifikası</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cs typeface="Times New Roman" pitchFamily="18" charset="0"/>
                        </a:rPr>
                        <a:t>(Kontrol ve Sertifikasyon Kuruluşu/ Kontrol Kuruluşu)</a:t>
                      </a:r>
                    </a:p>
                  </a:txBody>
                  <a:tcPr marL="66261" marR="6626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688128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1628800"/>
            <a:ext cx="8136904" cy="4343400"/>
          </a:xfrm>
        </p:spPr>
        <p:txBody>
          <a:bodyPr/>
          <a:lstStyle/>
          <a:p>
            <a:pPr algn="just"/>
            <a:r>
              <a:rPr lang="tr-TR" sz="2000" dirty="0"/>
              <a:t>Organik Tarımın bir proje kapsamında yürütülmesi gerekmektedir. Bunun için işletmeler üretime başlamadan aşağıdaki kuruluşlarla anlaşmasını yapması gerekmektedir. </a:t>
            </a:r>
            <a:endParaRPr lang="tr-TR" sz="2000" dirty="0" smtClean="0"/>
          </a:p>
          <a:p>
            <a:r>
              <a:rPr lang="tr-TR" sz="2000" b="1" dirty="0"/>
              <a:t>Danışman: </a:t>
            </a:r>
            <a:r>
              <a:rPr lang="tr-TR" sz="2000" dirty="0"/>
              <a:t>Ekolojik üretimin gerçekleştirilmesinde bilgi ve deneyimleri ile değişik aşamalarda katkıda bulunan ve yol gösteren kişi ve kuruluşlara verilen genel isimdir. </a:t>
            </a:r>
          </a:p>
          <a:p>
            <a:r>
              <a:rPr lang="tr-TR" sz="2000" b="1" dirty="0"/>
              <a:t>Kontrol: </a:t>
            </a:r>
            <a:r>
              <a:rPr lang="tr-TR" sz="2000" dirty="0"/>
              <a:t>Gerçekleştirilen ekolojik üretimin kurallarına uygunluğunu araştıran. bu amaçla üretici dosya bilgileri, arazi ve işletme denetimlerinin yapılmasını kontrol eden kişiye kontrolör denilmektedir. </a:t>
            </a:r>
          </a:p>
          <a:p>
            <a:r>
              <a:rPr lang="tr-TR" sz="2000" b="1" dirty="0"/>
              <a:t>Sertifika: </a:t>
            </a:r>
            <a:r>
              <a:rPr lang="tr-TR" sz="2000" dirty="0"/>
              <a:t>Ekolojik yöntemler ile üretildiği ileri sürülen ürünün kontrolör tarafından kabul edilmesi durumunda, adı geçen ürünün ekolojik olduğunu gösteren ve ilgili kuruluşlarca düzenlenen bir belgedir. </a:t>
            </a:r>
          </a:p>
        </p:txBody>
      </p:sp>
    </p:spTree>
    <p:extLst>
      <p:ext uri="{BB962C8B-B14F-4D97-AF65-F5344CB8AC3E}">
        <p14:creationId xmlns:p14="http://schemas.microsoft.com/office/powerpoint/2010/main" val="14219014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2051720" y="620688"/>
            <a:ext cx="6851104" cy="3684587"/>
          </a:xfrm>
        </p:spPr>
        <p:txBody>
          <a:bodyPr>
            <a:normAutofit fontScale="92500" lnSpcReduction="10000"/>
          </a:bodyPr>
          <a:lstStyle/>
          <a:p>
            <a:pPr algn="just">
              <a:lnSpc>
                <a:spcPct val="150000"/>
              </a:lnSpc>
            </a:pPr>
            <a:r>
              <a:rPr lang="tr-TR" altLang="tr-TR" sz="2400" dirty="0" smtClean="0"/>
              <a:t>Danışmanın bir organik tarım arazisinde yapması gerekenler</a:t>
            </a:r>
          </a:p>
          <a:p>
            <a:endParaRPr lang="tr-TR" sz="2400" dirty="0"/>
          </a:p>
          <a:p>
            <a:r>
              <a:rPr lang="tr-TR" sz="2400" dirty="0" smtClean="0"/>
              <a:t>Ekolojik </a:t>
            </a:r>
            <a:r>
              <a:rPr lang="tr-TR" sz="2400" dirty="0"/>
              <a:t>konum, </a:t>
            </a:r>
          </a:p>
          <a:p>
            <a:r>
              <a:rPr lang="tr-TR" sz="2400" dirty="0" smtClean="0"/>
              <a:t>Projeye </a:t>
            </a:r>
            <a:r>
              <a:rPr lang="tr-TR" sz="2400" dirty="0"/>
              <a:t>uygunluk, </a:t>
            </a:r>
          </a:p>
          <a:p>
            <a:r>
              <a:rPr lang="tr-TR" sz="2400" dirty="0" smtClean="0"/>
              <a:t>Toprak </a:t>
            </a:r>
            <a:r>
              <a:rPr lang="tr-TR" sz="2400" dirty="0"/>
              <a:t>verimliliği, </a:t>
            </a:r>
          </a:p>
          <a:p>
            <a:r>
              <a:rPr lang="tr-TR" sz="2400" dirty="0" smtClean="0"/>
              <a:t>Geçmiş </a:t>
            </a:r>
            <a:r>
              <a:rPr lang="tr-TR" sz="2400" dirty="0"/>
              <a:t>yıllar tarım faaliyetleri, </a:t>
            </a:r>
          </a:p>
          <a:p>
            <a:r>
              <a:rPr lang="tr-TR" sz="2400" dirty="0" smtClean="0"/>
              <a:t>Plan</a:t>
            </a:r>
            <a:r>
              <a:rPr lang="tr-TR" sz="2400" dirty="0"/>
              <a:t>/ kroki, </a:t>
            </a:r>
          </a:p>
          <a:p>
            <a:r>
              <a:rPr lang="tr-TR" sz="2400" dirty="0" smtClean="0"/>
              <a:t>Kodlama</a:t>
            </a:r>
            <a:r>
              <a:rPr lang="tr-TR" sz="2400" dirty="0"/>
              <a:t>, </a:t>
            </a:r>
          </a:p>
          <a:p>
            <a:pPr algn="just">
              <a:lnSpc>
                <a:spcPct val="150000"/>
              </a:lnSpc>
            </a:pPr>
            <a:endParaRPr lang="en-US" altLang="tr-TR"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2 Metin Yer Tutucusu"/>
          <p:cNvSpPr>
            <a:spLocks noGrp="1"/>
          </p:cNvSpPr>
          <p:nvPr>
            <p:ph idx="1"/>
          </p:nvPr>
        </p:nvSpPr>
        <p:spPr>
          <a:xfrm>
            <a:off x="1979712" y="332656"/>
            <a:ext cx="7315200" cy="4343400"/>
          </a:xfrm>
        </p:spPr>
        <p:txBody>
          <a:bodyPr>
            <a:normAutofit lnSpcReduction="10000"/>
          </a:bodyPr>
          <a:lstStyle/>
          <a:p>
            <a:pPr marL="0" indent="0">
              <a:buNone/>
            </a:pPr>
            <a:r>
              <a:rPr lang="tr-TR" sz="2400" dirty="0" smtClean="0">
                <a:solidFill>
                  <a:srgbClr val="FF0000"/>
                </a:solidFill>
              </a:rPr>
              <a:t>ÜRETİCİ</a:t>
            </a:r>
            <a:endParaRPr lang="tr-TR" sz="2400" dirty="0">
              <a:solidFill>
                <a:srgbClr val="FF0000"/>
              </a:solidFill>
            </a:endParaRPr>
          </a:p>
          <a:p>
            <a:r>
              <a:rPr lang="tr-TR" sz="2000" dirty="0"/>
              <a:t>Projeye uygunluk, </a:t>
            </a:r>
          </a:p>
          <a:p>
            <a:r>
              <a:rPr lang="tr-TR" sz="2000" dirty="0" smtClean="0"/>
              <a:t>Mevcut </a:t>
            </a:r>
            <a:r>
              <a:rPr lang="tr-TR" sz="2000" dirty="0"/>
              <a:t>tarımsal faaliyetler, </a:t>
            </a:r>
          </a:p>
          <a:p>
            <a:r>
              <a:rPr lang="tr-TR" sz="2000" dirty="0" smtClean="0"/>
              <a:t>Girdi </a:t>
            </a:r>
            <a:r>
              <a:rPr lang="tr-TR" sz="2000" dirty="0"/>
              <a:t>kullanım ve depolama koşulları, </a:t>
            </a:r>
          </a:p>
          <a:p>
            <a:r>
              <a:rPr lang="tr-TR" sz="2000" dirty="0" smtClean="0"/>
              <a:t>İlaçlama </a:t>
            </a:r>
            <a:r>
              <a:rPr lang="tr-TR" sz="2000" dirty="0"/>
              <a:t>ve toprak işleme ekipmanları, </a:t>
            </a:r>
          </a:p>
          <a:p>
            <a:r>
              <a:rPr lang="tr-TR" sz="2000" dirty="0" smtClean="0"/>
              <a:t>Ürün </a:t>
            </a:r>
            <a:r>
              <a:rPr lang="tr-TR" sz="2000" dirty="0"/>
              <a:t>depolama olanakları, </a:t>
            </a:r>
          </a:p>
          <a:p>
            <a:r>
              <a:rPr lang="tr-TR" sz="2000" dirty="0" smtClean="0"/>
              <a:t>Hayvansal </a:t>
            </a:r>
            <a:r>
              <a:rPr lang="tr-TR" sz="2000" dirty="0"/>
              <a:t>varlıklar, </a:t>
            </a:r>
          </a:p>
          <a:p>
            <a:r>
              <a:rPr lang="tr-TR" sz="2000" dirty="0" smtClean="0"/>
              <a:t>Dokümantasyon</a:t>
            </a:r>
            <a:r>
              <a:rPr lang="tr-TR" sz="2000" dirty="0"/>
              <a:t>, </a:t>
            </a:r>
          </a:p>
          <a:p>
            <a:r>
              <a:rPr lang="tr-TR" sz="2000" dirty="0"/>
              <a:t>Sözleşme, </a:t>
            </a:r>
          </a:p>
          <a:p>
            <a:r>
              <a:rPr lang="tr-TR" sz="2000" dirty="0" smtClean="0"/>
              <a:t>Kodlama</a:t>
            </a:r>
            <a:r>
              <a:rPr lang="tr-TR" sz="2000" dirty="0"/>
              <a:t>, </a:t>
            </a:r>
          </a:p>
          <a:p>
            <a:r>
              <a:rPr lang="tr-TR" sz="2000" dirty="0" smtClean="0"/>
              <a:t>Ürün </a:t>
            </a:r>
            <a:r>
              <a:rPr lang="tr-TR" sz="2000" dirty="0"/>
              <a:t>etiketleme, </a:t>
            </a:r>
          </a:p>
          <a:p>
            <a:r>
              <a:rPr lang="tr-TR" sz="2000" dirty="0" smtClean="0"/>
              <a:t>Eğitim</a:t>
            </a:r>
            <a:r>
              <a:rPr lang="tr-TR" sz="2000" dirty="0"/>
              <a:t>. </a:t>
            </a:r>
          </a:p>
        </p:txBody>
      </p:sp>
    </p:spTree>
    <p:extLst>
      <p:ext uri="{BB962C8B-B14F-4D97-AF65-F5344CB8AC3E}">
        <p14:creationId xmlns:p14="http://schemas.microsoft.com/office/powerpoint/2010/main" val="18473616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2 Metin Yer Tutucusu"/>
          <p:cNvSpPr>
            <a:spLocks noGrp="1"/>
          </p:cNvSpPr>
          <p:nvPr>
            <p:ph idx="1"/>
          </p:nvPr>
        </p:nvSpPr>
        <p:spPr>
          <a:xfrm>
            <a:off x="1979712" y="764704"/>
            <a:ext cx="7315200" cy="2880320"/>
          </a:xfrm>
        </p:spPr>
        <p:txBody>
          <a:bodyPr>
            <a:normAutofit fontScale="62500" lnSpcReduction="20000"/>
          </a:bodyPr>
          <a:lstStyle/>
          <a:p>
            <a:pPr marL="0" indent="0" algn="just">
              <a:buNone/>
            </a:pPr>
            <a:r>
              <a:rPr lang="tr-TR" sz="2400" dirty="0">
                <a:solidFill>
                  <a:srgbClr val="FF0000"/>
                </a:solidFill>
              </a:rPr>
              <a:t>Aracı, </a:t>
            </a:r>
            <a:r>
              <a:rPr lang="tr-TR" sz="2400" dirty="0" smtClean="0">
                <a:solidFill>
                  <a:srgbClr val="FF0000"/>
                </a:solidFill>
              </a:rPr>
              <a:t>işleyici, ihracatçı: </a:t>
            </a:r>
          </a:p>
          <a:p>
            <a:endParaRPr lang="tr-TR" sz="2400" dirty="0"/>
          </a:p>
          <a:p>
            <a:r>
              <a:rPr lang="tr-TR" sz="2400" dirty="0" smtClean="0"/>
              <a:t>Depolama </a:t>
            </a:r>
            <a:r>
              <a:rPr lang="tr-TR" sz="2400" dirty="0"/>
              <a:t>koşulları, </a:t>
            </a:r>
          </a:p>
          <a:p>
            <a:r>
              <a:rPr lang="tr-TR" sz="2400" dirty="0" smtClean="0"/>
              <a:t>Girdi-Çıktı </a:t>
            </a:r>
            <a:r>
              <a:rPr lang="tr-TR" sz="2400" dirty="0"/>
              <a:t>kayıtları, </a:t>
            </a:r>
          </a:p>
          <a:p>
            <a:r>
              <a:rPr lang="tr-TR" sz="2400" dirty="0" smtClean="0"/>
              <a:t>Üretici </a:t>
            </a:r>
            <a:r>
              <a:rPr lang="tr-TR" sz="2400" dirty="0"/>
              <a:t>satın alım makbuzları, </a:t>
            </a:r>
          </a:p>
          <a:p>
            <a:r>
              <a:rPr lang="tr-TR" sz="2400" dirty="0" smtClean="0"/>
              <a:t>Ürün </a:t>
            </a:r>
            <a:r>
              <a:rPr lang="tr-TR" sz="2400" dirty="0"/>
              <a:t>sevk irsaliyesi, </a:t>
            </a:r>
          </a:p>
          <a:p>
            <a:r>
              <a:rPr lang="tr-TR" sz="2400" dirty="0" smtClean="0"/>
              <a:t>Satış </a:t>
            </a:r>
            <a:r>
              <a:rPr lang="tr-TR" sz="2400" dirty="0"/>
              <a:t>faturası, </a:t>
            </a:r>
          </a:p>
          <a:p>
            <a:r>
              <a:rPr lang="tr-TR" sz="2400" dirty="0" smtClean="0"/>
              <a:t>İşletme </a:t>
            </a:r>
            <a:r>
              <a:rPr lang="tr-TR" sz="2400" dirty="0"/>
              <a:t>koşullarının uygunluğu, </a:t>
            </a:r>
          </a:p>
          <a:p>
            <a:r>
              <a:rPr lang="tr-TR" sz="2400" dirty="0" smtClean="0"/>
              <a:t>İşleme </a:t>
            </a:r>
            <a:r>
              <a:rPr lang="tr-TR" sz="2400" dirty="0"/>
              <a:t>öncesi ve sonrası etiketleme, </a:t>
            </a:r>
          </a:p>
          <a:p>
            <a:r>
              <a:rPr lang="tr-TR" sz="2400" dirty="0" smtClean="0"/>
              <a:t>Sözleşme</a:t>
            </a:r>
            <a:r>
              <a:rPr lang="tr-TR" sz="2400" dirty="0"/>
              <a:t>, </a:t>
            </a:r>
          </a:p>
          <a:p>
            <a:r>
              <a:rPr lang="tr-TR" sz="2400" dirty="0" smtClean="0"/>
              <a:t>İhracat </a:t>
            </a:r>
            <a:r>
              <a:rPr lang="tr-TR" sz="2400" dirty="0"/>
              <a:t>sertifikası </a:t>
            </a:r>
          </a:p>
          <a:p>
            <a:pPr marL="0" indent="0" algn="just">
              <a:buNone/>
            </a:pPr>
            <a:endParaRPr lang="tr-TR" altLang="tr-TR" sz="2400" dirty="0">
              <a:solidFill>
                <a:srgbClr val="FF0000"/>
              </a:solidFill>
            </a:endParaRPr>
          </a:p>
        </p:txBody>
      </p:sp>
    </p:spTree>
    <p:extLst>
      <p:ext uri="{BB962C8B-B14F-4D97-AF65-F5344CB8AC3E}">
        <p14:creationId xmlns:p14="http://schemas.microsoft.com/office/powerpoint/2010/main" val="3438816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3" name="İçerik Yer Tutucusu 2"/>
          <p:cNvSpPr>
            <a:spLocks noGrp="1"/>
          </p:cNvSpPr>
          <p:nvPr>
            <p:ph idx="1"/>
          </p:nvPr>
        </p:nvSpPr>
        <p:spPr>
          <a:xfrm>
            <a:off x="1835696" y="1412776"/>
            <a:ext cx="7063680" cy="4343400"/>
          </a:xfrm>
        </p:spPr>
        <p:txBody>
          <a:bodyPr/>
          <a:lstStyle/>
          <a:p>
            <a:r>
              <a:rPr lang="tr-TR" sz="2000" dirty="0"/>
              <a:t>Organik üretimde öncelikle bölgenin ekolojisine uygun tür ve çeşit seçimiyle başlanır. </a:t>
            </a:r>
          </a:p>
          <a:p>
            <a:r>
              <a:rPr lang="tr-TR" sz="2000" dirty="0"/>
              <a:t>Organik tohum, fide ve fidan ile üretime başlanır. </a:t>
            </a:r>
          </a:p>
          <a:p>
            <a:r>
              <a:rPr lang="fi-FI" sz="2000" dirty="0"/>
              <a:t>İzin verilen mücadele yöntemleri kullanılır. </a:t>
            </a:r>
            <a:endParaRPr lang="tr-TR" sz="2000" dirty="0" smtClean="0"/>
          </a:p>
          <a:p>
            <a:r>
              <a:rPr lang="pt-BR" sz="2000" dirty="0"/>
              <a:t>Sulamada damla sulama yöntemi tercih edilir. </a:t>
            </a:r>
            <a:endParaRPr lang="tr-TR" sz="2000" dirty="0"/>
          </a:p>
        </p:txBody>
      </p:sp>
    </p:spTree>
    <p:extLst>
      <p:ext uri="{BB962C8B-B14F-4D97-AF65-F5344CB8AC3E}">
        <p14:creationId xmlns:p14="http://schemas.microsoft.com/office/powerpoint/2010/main" val="35028896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2" name="Dikdörtgen 1"/>
          <p:cNvSpPr/>
          <p:nvPr/>
        </p:nvSpPr>
        <p:spPr>
          <a:xfrm>
            <a:off x="2040360" y="1412776"/>
            <a:ext cx="6996136" cy="3416320"/>
          </a:xfrm>
          <a:prstGeom prst="rect">
            <a:avLst/>
          </a:prstGeom>
        </p:spPr>
        <p:txBody>
          <a:bodyPr wrap="square">
            <a:spAutoFit/>
          </a:bodyPr>
          <a:lstStyle/>
          <a:p>
            <a:pPr algn="just"/>
            <a:r>
              <a:rPr lang="tr-TR" dirty="0">
                <a:solidFill>
                  <a:srgbClr val="000000"/>
                </a:solidFill>
                <a:latin typeface="Times New Roman" panose="02020603050405020304" pitchFamily="18" charset="0"/>
              </a:rPr>
              <a:t>Organik tarımda toprağı organik maddece zenginleştirmek için yapılan uygulamalardan </a:t>
            </a:r>
            <a:endParaRPr lang="tr-TR" dirty="0" smtClean="0">
              <a:solidFill>
                <a:srgbClr val="000000"/>
              </a:solidFill>
              <a:latin typeface="Times New Roman" panose="02020603050405020304" pitchFamily="18" charset="0"/>
            </a:endParaRPr>
          </a:p>
          <a:p>
            <a:pPr algn="just"/>
            <a:endParaRPr lang="tr-TR" b="1" dirty="0">
              <a:solidFill>
                <a:srgbClr val="000000"/>
              </a:solidFill>
              <a:latin typeface="Times New Roman" panose="02020603050405020304" pitchFamily="18" charset="0"/>
            </a:endParaRPr>
          </a:p>
          <a:p>
            <a:pPr algn="just"/>
            <a:endParaRPr lang="tr-TR" b="1" dirty="0">
              <a:solidFill>
                <a:srgbClr val="000000"/>
              </a:solidFill>
              <a:latin typeface="Times New Roman" panose="02020603050405020304" pitchFamily="18" charset="0"/>
            </a:endParaRPr>
          </a:p>
          <a:p>
            <a:pPr algn="just"/>
            <a:r>
              <a:rPr lang="tr-TR" b="1" dirty="0" smtClean="0">
                <a:solidFill>
                  <a:srgbClr val="000000"/>
                </a:solidFill>
                <a:latin typeface="Times New Roman" panose="02020603050405020304" pitchFamily="18" charset="0"/>
              </a:rPr>
              <a:t>a) </a:t>
            </a:r>
            <a:r>
              <a:rPr lang="tr-TR" dirty="0" smtClean="0">
                <a:solidFill>
                  <a:srgbClr val="000000"/>
                </a:solidFill>
                <a:latin typeface="Times New Roman" panose="02020603050405020304" pitchFamily="18" charset="0"/>
              </a:rPr>
              <a:t>Organik </a:t>
            </a:r>
            <a:r>
              <a:rPr lang="tr-TR" dirty="0">
                <a:solidFill>
                  <a:srgbClr val="000000"/>
                </a:solidFill>
                <a:latin typeface="Times New Roman" panose="02020603050405020304" pitchFamily="18" charset="0"/>
              </a:rPr>
              <a:t>gübre </a:t>
            </a:r>
            <a:r>
              <a:rPr lang="tr-TR" dirty="0" smtClean="0">
                <a:solidFill>
                  <a:srgbClr val="000000"/>
                </a:solidFill>
                <a:latin typeface="Times New Roman" panose="02020603050405020304" pitchFamily="18" charset="0"/>
              </a:rPr>
              <a:t>uygulaması</a:t>
            </a:r>
          </a:p>
          <a:p>
            <a:pPr algn="just"/>
            <a:r>
              <a:rPr lang="tr-TR" b="1" dirty="0" smtClean="0">
                <a:solidFill>
                  <a:srgbClr val="000000"/>
                </a:solidFill>
                <a:latin typeface="Times New Roman" panose="02020603050405020304" pitchFamily="18" charset="0"/>
              </a:rPr>
              <a:t> </a:t>
            </a:r>
            <a:endParaRPr lang="tr-TR" b="1" dirty="0">
              <a:solidFill>
                <a:srgbClr val="000000"/>
              </a:solidFill>
              <a:latin typeface="Times New Roman" panose="02020603050405020304" pitchFamily="18" charset="0"/>
            </a:endParaRPr>
          </a:p>
          <a:p>
            <a:pPr algn="just"/>
            <a:r>
              <a:rPr lang="es-ES" b="1" dirty="0">
                <a:solidFill>
                  <a:srgbClr val="000000"/>
                </a:solidFill>
                <a:latin typeface="Times New Roman" panose="02020603050405020304" pitchFamily="18" charset="0"/>
              </a:rPr>
              <a:t>b) </a:t>
            </a:r>
            <a:r>
              <a:rPr lang="es-ES" dirty="0">
                <a:solidFill>
                  <a:srgbClr val="000000"/>
                </a:solidFill>
                <a:latin typeface="Times New Roman" panose="02020603050405020304" pitchFamily="18" charset="0"/>
              </a:rPr>
              <a:t>Yeşil gübreleme </a:t>
            </a:r>
            <a:r>
              <a:rPr lang="es-ES" dirty="0" smtClean="0">
                <a:solidFill>
                  <a:srgbClr val="000000"/>
                </a:solidFill>
                <a:latin typeface="Times New Roman" panose="02020603050405020304" pitchFamily="18" charset="0"/>
              </a:rPr>
              <a:t>uygulaması</a:t>
            </a:r>
            <a:endParaRPr lang="tr-TR" dirty="0" smtClean="0">
              <a:solidFill>
                <a:srgbClr val="000000"/>
              </a:solidFill>
              <a:latin typeface="Times New Roman" panose="02020603050405020304" pitchFamily="18" charset="0"/>
            </a:endParaRPr>
          </a:p>
          <a:p>
            <a:pPr algn="just"/>
            <a:endParaRPr lang="es-ES" b="1" dirty="0">
              <a:solidFill>
                <a:srgbClr val="000000"/>
              </a:solidFill>
              <a:latin typeface="Times New Roman" panose="02020603050405020304" pitchFamily="18" charset="0"/>
            </a:endParaRPr>
          </a:p>
          <a:p>
            <a:pPr algn="just"/>
            <a:r>
              <a:rPr lang="tr-TR" b="1" dirty="0">
                <a:solidFill>
                  <a:srgbClr val="000000"/>
                </a:solidFill>
                <a:latin typeface="Times New Roman" panose="02020603050405020304" pitchFamily="18" charset="0"/>
              </a:rPr>
              <a:t>c) </a:t>
            </a:r>
            <a:r>
              <a:rPr lang="tr-TR" dirty="0" err="1">
                <a:solidFill>
                  <a:srgbClr val="000000"/>
                </a:solidFill>
                <a:latin typeface="Times New Roman" panose="02020603050405020304" pitchFamily="18" charset="0"/>
              </a:rPr>
              <a:t>Kompost</a:t>
            </a:r>
            <a:r>
              <a:rPr lang="tr-TR" dirty="0">
                <a:solidFill>
                  <a:srgbClr val="000000"/>
                </a:solidFill>
                <a:latin typeface="Times New Roman" panose="02020603050405020304" pitchFamily="18" charset="0"/>
              </a:rPr>
              <a:t> Uygulaması</a:t>
            </a:r>
          </a:p>
        </p:txBody>
      </p:sp>
    </p:spTree>
    <p:extLst>
      <p:ext uri="{BB962C8B-B14F-4D97-AF65-F5344CB8AC3E}">
        <p14:creationId xmlns:p14="http://schemas.microsoft.com/office/powerpoint/2010/main" val="1880442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895475" y="548680"/>
            <a:ext cx="7248525" cy="457200"/>
          </a:xfrm>
        </p:spPr>
        <p:txBody>
          <a:bodyPr>
            <a:normAutofit fontScale="90000"/>
          </a:bodyPr>
          <a:lstStyle/>
          <a:p>
            <a:r>
              <a:rPr lang="tr-TR" sz="3200" dirty="0" smtClean="0">
                <a:solidFill>
                  <a:srgbClr val="FF0000"/>
                </a:solidFill>
              </a:rPr>
              <a:t>Organik Sebze Yetiştiriciliği</a:t>
            </a:r>
            <a:endParaRPr lang="tr-TR" sz="3200" dirty="0">
              <a:solidFill>
                <a:srgbClr val="FF0000"/>
              </a:solidFill>
            </a:endParaRPr>
          </a:p>
        </p:txBody>
      </p:sp>
      <p:sp>
        <p:nvSpPr>
          <p:cNvPr id="7" name="İçerik Yer Tutucusu 2"/>
          <p:cNvSpPr>
            <a:spLocks noGrp="1"/>
          </p:cNvSpPr>
          <p:nvPr>
            <p:ph idx="1"/>
          </p:nvPr>
        </p:nvSpPr>
        <p:spPr>
          <a:xfrm>
            <a:off x="1691680" y="1340768"/>
            <a:ext cx="7312633" cy="4343400"/>
          </a:xfrm>
        </p:spPr>
        <p:txBody>
          <a:bodyPr/>
          <a:lstStyle/>
          <a:p>
            <a:pPr algn="just"/>
            <a:r>
              <a:rPr lang="tr-TR" sz="2000" dirty="0"/>
              <a:t>Organik sebze üretiminde, toprak yapısını en az seviyede bozan ve toprak yapısının korunmasında faydalı olan, hastalık ve zararlı etkinliğini kıran üretim sistemleri tercih edilir. Bu üretim sistemleri </a:t>
            </a:r>
            <a:r>
              <a:rPr lang="tr-TR" sz="2000" dirty="0" smtClean="0"/>
              <a:t>şunlardır.</a:t>
            </a:r>
          </a:p>
          <a:p>
            <a:pPr algn="just"/>
            <a:endParaRPr lang="tr-TR" sz="2000" dirty="0" smtClean="0"/>
          </a:p>
          <a:p>
            <a:pPr marL="0" indent="0">
              <a:buNone/>
            </a:pPr>
            <a:r>
              <a:rPr lang="tr-TR" sz="2000" dirty="0" smtClean="0"/>
              <a:t>     1</a:t>
            </a:r>
            <a:r>
              <a:rPr lang="tr-TR" sz="2000" dirty="0"/>
              <a:t>. Çok yıllık ekim nöbeti </a:t>
            </a:r>
            <a:r>
              <a:rPr lang="tr-TR" sz="2000" dirty="0" smtClean="0"/>
              <a:t>programları </a:t>
            </a:r>
            <a:r>
              <a:rPr lang="tr-TR" sz="2000" dirty="0"/>
              <a:t>uygulamak, </a:t>
            </a:r>
          </a:p>
          <a:p>
            <a:pPr marL="0" indent="0">
              <a:buNone/>
            </a:pPr>
            <a:r>
              <a:rPr lang="tr-TR" sz="2000" dirty="0" smtClean="0"/>
              <a:t>     2</a:t>
            </a:r>
            <a:r>
              <a:rPr lang="tr-TR" sz="2000" dirty="0"/>
              <a:t>. Ürün sıralama tekniği, </a:t>
            </a:r>
          </a:p>
          <a:p>
            <a:pPr marL="0" indent="0">
              <a:buNone/>
            </a:pPr>
            <a:r>
              <a:rPr lang="tr-TR" sz="2000" dirty="0" smtClean="0"/>
              <a:t>     3</a:t>
            </a:r>
            <a:r>
              <a:rPr lang="tr-TR" sz="2000" dirty="0"/>
              <a:t>. Birlikte-eşzamanlı üretim sistemi </a:t>
            </a:r>
          </a:p>
        </p:txBody>
      </p:sp>
    </p:spTree>
    <p:extLst>
      <p:ext uri="{BB962C8B-B14F-4D97-AF65-F5344CB8AC3E}">
        <p14:creationId xmlns:p14="http://schemas.microsoft.com/office/powerpoint/2010/main" val="1935235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1521</TotalTime>
  <Words>789</Words>
  <Application>Microsoft Office PowerPoint</Application>
  <PresentationFormat>Ekran Gösterisi (4:3)</PresentationFormat>
  <Paragraphs>129</Paragraphs>
  <Slides>16</Slides>
  <Notes>14</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Organik Sebze Yetiştiriciliği</vt:lpstr>
      <vt:lpstr>Ekim Nöbetinin Başlıca Faydalan Şunlardır </vt:lpstr>
      <vt:lpstr>Ekim nöbetine alınacak sebze türünün seçiminde dikkat edilmesi gerekenler</vt:lpstr>
      <vt:lpstr>PowerPoint Sunusu</vt:lpstr>
      <vt:lpstr>PowerPoint Sunusu</vt:lpstr>
      <vt:lpstr>PowerPoint Sunusu</vt:lpstr>
      <vt:lpstr>Organik Sebze Üretiminde Hasat</vt:lpstr>
      <vt:lpstr>Organik Sebzelerin Depolanması</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Organik Tarım</dc:title>
  <dc:creator>ozan zambi</dc:creator>
  <cp:lastModifiedBy>Müdür Yardımcısı</cp:lastModifiedBy>
  <cp:revision>51</cp:revision>
  <cp:lastPrinted>2017-10-25T07:19:24Z</cp:lastPrinted>
  <dcterms:created xsi:type="dcterms:W3CDTF">2017-09-12T16:31:35Z</dcterms:created>
  <dcterms:modified xsi:type="dcterms:W3CDTF">2019-12-25T13:26:52Z</dcterms:modified>
</cp:coreProperties>
</file>