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0" r:id="rId3"/>
    <p:sldId id="309" r:id="rId4"/>
    <p:sldId id="257" r:id="rId5"/>
    <p:sldId id="258" r:id="rId6"/>
    <p:sldId id="262" r:id="rId7"/>
    <p:sldId id="263" r:id="rId8"/>
    <p:sldId id="310" r:id="rId9"/>
    <p:sldId id="311" r:id="rId10"/>
    <p:sldId id="265" r:id="rId11"/>
    <p:sldId id="269" r:id="rId12"/>
    <p:sldId id="270" r:id="rId13"/>
    <p:sldId id="271" r:id="rId14"/>
    <p:sldId id="278" r:id="rId15"/>
    <p:sldId id="282" r:id="rId16"/>
    <p:sldId id="283" r:id="rId17"/>
    <p:sldId id="284" r:id="rId18"/>
    <p:sldId id="285" r:id="rId19"/>
    <p:sldId id="287" r:id="rId20"/>
    <p:sldId id="289" r:id="rId21"/>
    <p:sldId id="292" r:id="rId22"/>
    <p:sldId id="296" r:id="rId23"/>
    <p:sldId id="314" r:id="rId24"/>
    <p:sldId id="317" r:id="rId25"/>
    <p:sldId id="318" r:id="rId26"/>
    <p:sldId id="319" r:id="rId27"/>
    <p:sldId id="320" r:id="rId28"/>
    <p:sldId id="321" r:id="rId29"/>
    <p:sldId id="322" r:id="rId30"/>
    <p:sldId id="325" r:id="rId31"/>
    <p:sldId id="326" r:id="rId32"/>
    <p:sldId id="330" r:id="rId33"/>
    <p:sldId id="328" r:id="rId34"/>
    <p:sldId id="329" r:id="rId35"/>
    <p:sldId id="341" r:id="rId36"/>
    <p:sldId id="343" r:id="rId37"/>
    <p:sldId id="344" r:id="rId38"/>
    <p:sldId id="345" r:id="rId39"/>
    <p:sldId id="346" r:id="rId40"/>
    <p:sldId id="347" r:id="rId4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0E168-8D9C-4F67-A129-FF9E9B250932}" type="datetimeFigureOut">
              <a:rPr lang="tr-TR" smtClean="0"/>
              <a:t>14.12.2023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69211-6B6C-4BB7-98A4-CF00D571DD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77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2359A-D214-4854-8138-9F1548FB73C8}" type="slidenum">
              <a:rPr lang="tr-TR" altLang="tr-TR"/>
              <a:pPr/>
              <a:t>29</a:t>
            </a:fld>
            <a:endParaRPr lang="tr-TR" altLang="tr-TR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8060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F33E9-1DB0-4C84-941C-A2F437120FE3}" type="slidenum">
              <a:rPr lang="tr-TR" altLang="tr-TR"/>
              <a:pPr/>
              <a:t>33</a:t>
            </a:fld>
            <a:endParaRPr lang="tr-TR" altLang="tr-TR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1591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ABDF36-8F8E-4386-9E77-7E2FDC485774}" type="slidenum">
              <a:rPr lang="en-US" altLang="tr-TR"/>
              <a:pPr/>
              <a:t>36</a:t>
            </a:fld>
            <a:endParaRPr lang="en-US" altLang="tr-T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13208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D2069C-6AA7-4366-B1C6-012B0B864B7B}" type="slidenum">
              <a:rPr lang="en-US" altLang="tr-TR"/>
              <a:pPr/>
              <a:t>38</a:t>
            </a:fld>
            <a:endParaRPr lang="en-US" altLang="tr-TR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74156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AB9E4E-58EE-4167-9678-87FE6C3DBDD4}" type="slidenum">
              <a:rPr lang="en-US" altLang="tr-TR"/>
              <a:pPr/>
              <a:t>39</a:t>
            </a:fld>
            <a:endParaRPr lang="en-US" altLang="tr-TR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8334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587DC4-C90A-43BE-92F2-0EA4BCCDF603}" type="slidenum">
              <a:rPr lang="en-US" altLang="tr-TR"/>
              <a:pPr/>
              <a:t>40</a:t>
            </a:fld>
            <a:endParaRPr lang="en-US" altLang="tr-TR"/>
          </a:p>
        </p:txBody>
      </p:sp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39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7652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B268-F6F9-42E4-BACD-9358E2C61427}" type="datetimeFigureOut">
              <a:rPr lang="tr-TR" smtClean="0"/>
              <a:t>14.12.2023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F0D3-BE97-4909-81DC-88CCD4493A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111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B268-F6F9-42E4-BACD-9358E2C61427}" type="datetimeFigureOut">
              <a:rPr lang="tr-TR" smtClean="0"/>
              <a:t>14.12.2023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F0D3-BE97-4909-81DC-88CCD4493A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263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B268-F6F9-42E4-BACD-9358E2C61427}" type="datetimeFigureOut">
              <a:rPr lang="tr-TR" smtClean="0"/>
              <a:t>14.12.2023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F0D3-BE97-4909-81DC-88CCD4493A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7287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A4E0A-4437-444A-9BD3-9168FFF0FE6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45534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Metin Yer Tutucusu 16"/>
          <p:cNvSpPr>
            <a:spLocks noGrp="1"/>
          </p:cNvSpPr>
          <p:nvPr>
            <p:ph type="body" sz="quarter" idx="13"/>
          </p:nvPr>
        </p:nvSpPr>
        <p:spPr>
          <a:xfrm>
            <a:off x="239350" y="231846"/>
            <a:ext cx="7969877" cy="345727"/>
          </a:xfrm>
        </p:spPr>
        <p:txBody>
          <a:bodyPr>
            <a:normAutofit/>
          </a:bodyPr>
          <a:lstStyle>
            <a:lvl1pPr marL="0" indent="0">
              <a:buNone/>
              <a:defRPr sz="11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4"/>
          </p:nvPr>
        </p:nvSpPr>
        <p:spPr>
          <a:xfrm>
            <a:off x="609600" y="6245067"/>
            <a:ext cx="2844166" cy="475773"/>
          </a:xfrm>
          <a:prstGeom prst="rect">
            <a:avLst/>
          </a:prstGeom>
        </p:spPr>
        <p:txBody>
          <a:bodyPr lIns="101599" tIns="50799" rIns="101599" bIns="50799"/>
          <a:lstStyle>
            <a:lvl1pPr algn="ctr" eaLnBrk="1" hangingPunct="1">
              <a:defRPr/>
            </a:lvl1pPr>
          </a:lstStyle>
          <a:p>
            <a:pPr>
              <a:defRPr/>
            </a:pPr>
            <a:fld id="{376AE705-12CD-4FAA-B22C-0964CFF37FC6}" type="datetimeFigureOut">
              <a:rPr lang="tr-TR"/>
              <a:pPr>
                <a:defRPr/>
              </a:pPr>
              <a:t>14.12.2023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5"/>
          </p:nvPr>
        </p:nvSpPr>
        <p:spPr>
          <a:xfrm>
            <a:off x="4166236" y="6245067"/>
            <a:ext cx="3859530" cy="475773"/>
          </a:xfrm>
          <a:prstGeom prst="rect">
            <a:avLst/>
          </a:prstGeom>
        </p:spPr>
        <p:txBody>
          <a:bodyPr lIns="101599" tIns="50799" rIns="101599" bIns="50799"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ayt Numarası Yer Tutucusu 5"/>
          <p:cNvSpPr>
            <a:spLocks noGrp="1"/>
          </p:cNvSpPr>
          <p:nvPr>
            <p:ph type="sldNum" sz="quarter" idx="16"/>
          </p:nvPr>
        </p:nvSpPr>
        <p:spPr>
          <a:xfrm>
            <a:off x="8738236" y="6245067"/>
            <a:ext cx="2844164" cy="475773"/>
          </a:xfrm>
          <a:prstGeom prst="rect">
            <a:avLst/>
          </a:prstGeom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89A187D5-B7AC-4C7C-AF49-C282E323737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0437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B268-F6F9-42E4-BACD-9358E2C61427}" type="datetimeFigureOut">
              <a:rPr lang="tr-TR" smtClean="0"/>
              <a:t>14.12.2023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F0D3-BE97-4909-81DC-88CCD4493A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87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B268-F6F9-42E4-BACD-9358E2C61427}" type="datetimeFigureOut">
              <a:rPr lang="tr-TR" smtClean="0"/>
              <a:t>14.12.2023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F0D3-BE97-4909-81DC-88CCD4493A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251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B268-F6F9-42E4-BACD-9358E2C61427}" type="datetimeFigureOut">
              <a:rPr lang="tr-TR" smtClean="0"/>
              <a:t>14.12.2023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F0D3-BE97-4909-81DC-88CCD4493A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975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B268-F6F9-42E4-BACD-9358E2C61427}" type="datetimeFigureOut">
              <a:rPr lang="tr-TR" smtClean="0"/>
              <a:t>14.12.2023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F0D3-BE97-4909-81DC-88CCD4493A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834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B268-F6F9-42E4-BACD-9358E2C61427}" type="datetimeFigureOut">
              <a:rPr lang="tr-TR" smtClean="0"/>
              <a:t>14.12.2023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F0D3-BE97-4909-81DC-88CCD4493A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377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B268-F6F9-42E4-BACD-9358E2C61427}" type="datetimeFigureOut">
              <a:rPr lang="tr-TR" smtClean="0"/>
              <a:t>14.12.2023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F0D3-BE97-4909-81DC-88CCD4493A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460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B268-F6F9-42E4-BACD-9358E2C61427}" type="datetimeFigureOut">
              <a:rPr lang="tr-TR" smtClean="0"/>
              <a:t>14.12.2023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F0D3-BE97-4909-81DC-88CCD4493A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48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B268-F6F9-42E4-BACD-9358E2C61427}" type="datetimeFigureOut">
              <a:rPr lang="tr-TR" smtClean="0"/>
              <a:t>14.12.2023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F0D3-BE97-4909-81DC-88CCD4493A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49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5B268-F6F9-42E4-BACD-9358E2C61427}" type="datetimeFigureOut">
              <a:rPr lang="tr-TR" smtClean="0"/>
              <a:t>14.12.2023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4F0D3-BE97-4909-81DC-88CCD4493A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636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75560" y="1510983"/>
            <a:ext cx="9144000" cy="2387600"/>
          </a:xfrm>
        </p:spPr>
        <p:txBody>
          <a:bodyPr>
            <a:normAutofit/>
          </a:bodyPr>
          <a:lstStyle/>
          <a:p>
            <a:r>
              <a:rPr lang="tr-TR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 İFADESİ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3999" y="4521994"/>
            <a:ext cx="9144000" cy="1655762"/>
          </a:xfrm>
        </p:spPr>
        <p:txBody>
          <a:bodyPr>
            <a:normAutofit/>
          </a:bodyPr>
          <a:lstStyle/>
          <a:p>
            <a:r>
              <a:rPr lang="tr-TR" sz="5400" b="1" dirty="0"/>
              <a:t>Transkripsiyon ve Translasyon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3157182" y="5349875"/>
            <a:ext cx="502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Doç. Dr. Bengi ÇINAR KUL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31457"/>
            <a:ext cx="3554730" cy="411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5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5C67A7-620A-41A5-8D32-5F4BAE702E04}" type="slidenum">
              <a:rPr lang="tr-TR" altLang="tr-TR" sz="1400"/>
              <a:pPr/>
              <a:t>10</a:t>
            </a:fld>
            <a:endParaRPr lang="tr-TR" altLang="tr-TR" sz="140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685800" y="404814"/>
            <a:ext cx="11109959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 dirty="0">
                <a:latin typeface="Arial Narrow" panose="020B0606020202030204" pitchFamily="34" charset="0"/>
              </a:rPr>
              <a:t>RNA polimeraz enzimi, DNA nın transkripsiyona uğrayacak gen kısmının başında bulunan </a:t>
            </a:r>
            <a:r>
              <a:rPr lang="tr-TR" altLang="tr-TR" b="1" dirty="0">
                <a:latin typeface="Arial Narrow" panose="020B0606020202030204" pitchFamily="34" charset="0"/>
              </a:rPr>
              <a:t>başlatıcı diziyi </a:t>
            </a:r>
            <a:r>
              <a:rPr lang="tr-TR" altLang="tr-TR" b="1" dirty="0">
                <a:highlight>
                  <a:srgbClr val="FFFF00"/>
                </a:highlight>
                <a:latin typeface="Arial Narrow" panose="020B0606020202030204" pitchFamily="34" charset="0"/>
              </a:rPr>
              <a:t>(promotor bölge</a:t>
            </a:r>
            <a:r>
              <a:rPr lang="tr-TR" altLang="tr-TR" b="1" dirty="0">
                <a:latin typeface="Arial Narrow" panose="020B0606020202030204" pitchFamily="34" charset="0"/>
              </a:rPr>
              <a:t>) </a:t>
            </a:r>
            <a:r>
              <a:rPr lang="tr-TR" altLang="tr-TR" dirty="0">
                <a:latin typeface="Arial Narrow" panose="020B0606020202030204" pitchFamily="34" charset="0"/>
              </a:rPr>
              <a:t>tanır ve DNA’yı bir kalıp olarak kullanarak, komplementer bir RNA oluşturur.</a:t>
            </a:r>
          </a:p>
          <a:p>
            <a:endParaRPr lang="tr-TR" altLang="tr-TR" sz="2800" b="1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endParaRPr lang="tr-TR" altLang="tr-TR" sz="2800" b="1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endParaRPr lang="tr-TR" altLang="tr-TR" sz="2800" b="1" dirty="0">
              <a:solidFill>
                <a:srgbClr val="000099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  <a:p>
            <a:endParaRPr lang="tr-TR" altLang="tr-TR" sz="2800" b="1" dirty="0">
              <a:solidFill>
                <a:srgbClr val="000099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  <a:p>
            <a:endParaRPr lang="tr-TR" altLang="tr-TR" sz="2800" b="1" dirty="0">
              <a:solidFill>
                <a:srgbClr val="000099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  <a:p>
            <a:endParaRPr lang="tr-TR" altLang="tr-TR" sz="2800" b="1" dirty="0">
              <a:solidFill>
                <a:srgbClr val="000099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  <a:p>
            <a:endParaRPr lang="tr-TR" altLang="tr-TR" sz="2800" b="1" dirty="0">
              <a:solidFill>
                <a:srgbClr val="000099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  <a:p>
            <a:endParaRPr lang="tr-TR" altLang="tr-TR" sz="2800" b="1" dirty="0">
              <a:solidFill>
                <a:srgbClr val="000099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</p:txBody>
      </p:sp>
      <p:pic>
        <p:nvPicPr>
          <p:cNvPr id="20484" name="Picture 7" descr="Fig%2026-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418" y="1852663"/>
            <a:ext cx="8362552" cy="386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AutoShape 8"/>
          <p:cNvSpPr>
            <a:spLocks noChangeArrowheads="1"/>
          </p:cNvSpPr>
          <p:nvPr/>
        </p:nvSpPr>
        <p:spPr bwMode="auto">
          <a:xfrm>
            <a:off x="3807725" y="4133426"/>
            <a:ext cx="1723551" cy="946712"/>
          </a:xfrm>
          <a:prstGeom prst="roundRect">
            <a:avLst>
              <a:gd name="adj" fmla="val 16667"/>
            </a:avLst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4005055" y="4310850"/>
            <a:ext cx="1427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 sz="1800" dirty="0">
                <a:latin typeface="Arial Narrow" panose="020B0606020202030204" pitchFamily="34" charset="0"/>
              </a:rPr>
              <a:t>Complementer</a:t>
            </a:r>
          </a:p>
          <a:p>
            <a:r>
              <a:rPr lang="tr-TR" altLang="tr-TR" sz="1800" dirty="0">
                <a:latin typeface="Arial Narrow" panose="020B0606020202030204" pitchFamily="34" charset="0"/>
              </a:rPr>
              <a:t> </a:t>
            </a:r>
            <a:endParaRPr lang="en-US" altLang="tr-TR" sz="1800" dirty="0">
              <a:latin typeface="Arial Narrow" panose="020B060602020203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5800" y="5866348"/>
            <a:ext cx="9097328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 sz="2800" dirty="0">
                <a:latin typeface="Arial Narrow" panose="020B0606020202030204" pitchFamily="34" charset="0"/>
              </a:rPr>
              <a:t>Genin son kısmında bulunan </a:t>
            </a:r>
            <a:r>
              <a:rPr lang="tr-TR" altLang="tr-TR" sz="2800" b="1" dirty="0">
                <a:highlight>
                  <a:srgbClr val="FFFF00"/>
                </a:highlight>
                <a:latin typeface="Arial Narrow" panose="020B0606020202030204" pitchFamily="34" charset="0"/>
              </a:rPr>
              <a:t>sonlandırma dizilerine </a:t>
            </a:r>
            <a:r>
              <a:rPr lang="tr-TR" altLang="tr-TR" sz="2800" dirty="0">
                <a:latin typeface="Arial Narrow" panose="020B0606020202030204" pitchFamily="34" charset="0"/>
              </a:rPr>
              <a:t>ulaştığında da ayrılma sinyalini alır ve transkripsiyon sonlanır.</a:t>
            </a:r>
            <a:endParaRPr lang="tr-TR" altLang="tr-TR" sz="2800" dirty="0">
              <a:latin typeface="Arial Narrow" panose="020B0606020202030204" pitchFamily="34" charset="0"/>
              <a:sym typeface="Symbol" panose="05050102010706020507" pitchFamily="18" charset="2"/>
            </a:endParaRPr>
          </a:p>
          <a:p>
            <a:endParaRPr lang="tr-TR" altLang="tr-TR" b="1" dirty="0">
              <a:sym typeface="Symbol" panose="05050102010706020507" pitchFamily="18" charset="2"/>
            </a:endParaRPr>
          </a:p>
          <a:p>
            <a:endParaRPr lang="tr-TR" altLang="tr-TR" sz="3600" dirty="0">
              <a:latin typeface="Arial Narrow" panose="020B0606020202030204" pitchFamily="34" charset="0"/>
            </a:endParaRPr>
          </a:p>
          <a:p>
            <a:endParaRPr lang="tr-TR" altLang="tr-TR" sz="3600" dirty="0">
              <a:latin typeface="Arial Narrow" panose="020B0606020202030204" pitchFamily="34" charset="0"/>
            </a:endParaRPr>
          </a:p>
          <a:p>
            <a:endParaRPr lang="tr-TR" altLang="tr-TR" sz="3600" dirty="0">
              <a:latin typeface="Arial Narrow" panose="020B0606020202030204" pitchFamily="34" charset="0"/>
            </a:endParaRPr>
          </a:p>
          <a:p>
            <a:endParaRPr lang="tr-TR" altLang="tr-TR" sz="3600" dirty="0">
              <a:latin typeface="Arial Narrow" panose="020B0606020202030204" pitchFamily="34" charset="0"/>
            </a:endParaRPr>
          </a:p>
          <a:p>
            <a:endParaRPr lang="tr-TR" altLang="tr-TR" sz="3600" dirty="0">
              <a:latin typeface="Arial Narrow" panose="020B0606020202030204" pitchFamily="34" charset="0"/>
            </a:endParaRPr>
          </a:p>
          <a:p>
            <a:endParaRPr lang="tr-TR" altLang="tr-TR" sz="3600" dirty="0">
              <a:latin typeface="Arial Narrow" panose="020B0606020202030204" pitchFamily="34" charset="0"/>
            </a:endParaRPr>
          </a:p>
          <a:p>
            <a:endParaRPr lang="tr-TR" altLang="tr-TR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77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A74041-ECCB-4BC5-B29C-5CB435869F58}" type="slidenum">
              <a:rPr lang="tr-TR" altLang="tr-TR" sz="1400"/>
              <a:pPr/>
              <a:t>11</a:t>
            </a:fld>
            <a:endParaRPr lang="tr-TR" altLang="tr-TR" sz="1400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937260" y="381001"/>
            <a:ext cx="1041654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 sz="3600" b="1" dirty="0">
                <a:latin typeface="Arial Narrow" panose="020B0606020202030204" pitchFamily="34" charset="0"/>
              </a:rPr>
              <a:t>m-RNA kalıp DNA zincirine antiparalel 5’-3’ sentezlenir.</a:t>
            </a:r>
          </a:p>
          <a:p>
            <a:endParaRPr lang="tr-TR" altLang="tr-TR" sz="3600" b="1" dirty="0">
              <a:latin typeface="Arial Narrow" panose="020B0606020202030204" pitchFamily="34" charset="0"/>
            </a:endParaRPr>
          </a:p>
          <a:p>
            <a:r>
              <a:rPr lang="tr-TR" altLang="tr-TR" sz="3600" b="1" u="sng" dirty="0">
                <a:latin typeface="Arial Narrow" panose="020B0606020202030204" pitchFamily="34" charset="0"/>
              </a:rPr>
              <a:t>G,C ile A,U ile eşleşir</a:t>
            </a:r>
            <a:r>
              <a:rPr lang="tr-TR" altLang="tr-TR" sz="3600" b="1" dirty="0">
                <a:latin typeface="Arial Narrow" panose="020B0606020202030204" pitchFamily="34" charset="0"/>
              </a:rPr>
              <a:t>.</a:t>
            </a:r>
          </a:p>
          <a:p>
            <a:r>
              <a:rPr lang="tr-TR" altLang="tr-TR" sz="3600" b="1" dirty="0">
                <a:latin typeface="Arial Narrow" panose="020B0606020202030204" pitchFamily="34" charset="0"/>
              </a:rPr>
              <a:t>RNA’da T yoktur.</a:t>
            </a:r>
          </a:p>
          <a:p>
            <a:endParaRPr lang="tr-TR" altLang="tr-TR" sz="3600" b="1" dirty="0">
              <a:latin typeface="Arial Narrow" panose="020B0606020202030204" pitchFamily="34" charset="0"/>
            </a:endParaRPr>
          </a:p>
          <a:p>
            <a:endParaRPr lang="tr-TR" altLang="tr-TR" sz="3600" dirty="0">
              <a:latin typeface="Arial Narrow" panose="020B0606020202030204" pitchFamily="34" charset="0"/>
            </a:endParaRPr>
          </a:p>
          <a:p>
            <a:endParaRPr lang="tr-TR" altLang="tr-TR" sz="3600" dirty="0">
              <a:latin typeface="Arial Narrow" panose="020B0606020202030204" pitchFamily="34" charset="0"/>
            </a:endParaRPr>
          </a:p>
          <a:p>
            <a:endParaRPr lang="tr-TR" altLang="tr-TR" sz="3600" dirty="0">
              <a:latin typeface="Arial Narrow" panose="020B0606020202030204" pitchFamily="34" charset="0"/>
            </a:endParaRPr>
          </a:p>
          <a:p>
            <a:endParaRPr lang="tr-TR" altLang="tr-TR" sz="3600" dirty="0">
              <a:latin typeface="Arial Narrow" panose="020B0606020202030204" pitchFamily="34" charset="0"/>
            </a:endParaRPr>
          </a:p>
          <a:p>
            <a:endParaRPr lang="tr-TR" altLang="tr-TR" sz="3600" dirty="0">
              <a:latin typeface="Arial Narrow" panose="020B0606020202030204" pitchFamily="34" charset="0"/>
            </a:endParaRPr>
          </a:p>
        </p:txBody>
      </p:sp>
      <p:pic>
        <p:nvPicPr>
          <p:cNvPr id="24581" name="Picture 5" descr="l4%20rna%20transcription%20pi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39" y="2197158"/>
            <a:ext cx="5334000" cy="392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241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18E735-1F39-439F-AC76-403DB55C8FAE}" type="slidenum">
              <a:rPr lang="tr-TR" altLang="tr-TR" sz="1400"/>
              <a:pPr/>
              <a:t>12</a:t>
            </a:fld>
            <a:endParaRPr lang="tr-TR" altLang="tr-TR" sz="1400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1124443" y="291335"/>
            <a:ext cx="918620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 sz="3200" dirty="0">
                <a:latin typeface="Arial Narrow" panose="020B0606020202030204" pitchFamily="34" charset="0"/>
              </a:rPr>
              <a:t>Promotor ile sonlanma bölgesi arasında kalan nükleotid dizisi </a:t>
            </a:r>
            <a:r>
              <a:rPr lang="tr-TR" altLang="tr-T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transkripsiyon birimi </a:t>
            </a:r>
            <a:r>
              <a:rPr lang="tr-TR" altLang="tr-TR" sz="3200" dirty="0">
                <a:latin typeface="Arial Narrow" panose="020B0606020202030204" pitchFamily="34" charset="0"/>
              </a:rPr>
              <a:t>adını alır.</a:t>
            </a:r>
          </a:p>
          <a:p>
            <a:r>
              <a:rPr lang="tr-TR" altLang="tr-TR" sz="3200" dirty="0">
                <a:latin typeface="Arial Narrow" panose="020B0606020202030204" pitchFamily="34" charset="0"/>
              </a:rPr>
              <a:t>RNA polimeraz tarafından sentezlenen ürüne de </a:t>
            </a:r>
            <a:r>
              <a:rPr lang="tr-TR" altLang="tr-TR" sz="3200" b="1" dirty="0">
                <a:latin typeface="Arial Narrow" panose="020B0606020202030204" pitchFamily="34" charset="0"/>
              </a:rPr>
              <a:t>primer transkript </a:t>
            </a:r>
            <a:r>
              <a:rPr lang="tr-TR" altLang="tr-TR" sz="3200" dirty="0">
                <a:latin typeface="Arial Narrow" panose="020B0606020202030204" pitchFamily="34" charset="0"/>
              </a:rPr>
              <a:t>adı verilir.</a:t>
            </a:r>
          </a:p>
        </p:txBody>
      </p:sp>
      <p:pic>
        <p:nvPicPr>
          <p:cNvPr id="25605" name="Picture 5" descr="d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529754"/>
            <a:ext cx="5649557" cy="400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4933571" y="2867386"/>
            <a:ext cx="2736850" cy="647700"/>
          </a:xfrm>
          <a:prstGeom prst="roundRect">
            <a:avLst>
              <a:gd name="adj" fmla="val 16667"/>
            </a:avLst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933571" y="2827338"/>
            <a:ext cx="2493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 dirty="0">
                <a:latin typeface="Arial Narrow" panose="020B0606020202030204" pitchFamily="34" charset="0"/>
              </a:rPr>
              <a:t>Transkripsiyon birimi</a:t>
            </a:r>
            <a:endParaRPr lang="en-US" altLang="tr-TR" dirty="0">
              <a:latin typeface="Arial Narrow" panose="020B0606020202030204" pitchFamily="34" charset="0"/>
            </a:endParaRP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6910032" y="5051498"/>
            <a:ext cx="2736850" cy="792162"/>
          </a:xfrm>
          <a:prstGeom prst="roundRect">
            <a:avLst>
              <a:gd name="adj" fmla="val 16667"/>
            </a:avLst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028288" y="5211403"/>
            <a:ext cx="2038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 dirty="0">
                <a:latin typeface="Arial Narrow" panose="020B0606020202030204" pitchFamily="34" charset="0"/>
              </a:rPr>
              <a:t>Primer transkript</a:t>
            </a:r>
            <a:endParaRPr lang="en-US" altLang="tr-T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15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72DC6D-88E5-4D14-ACB2-9A058A3F24D2}" type="slidenum">
              <a:rPr lang="tr-TR" altLang="tr-TR" sz="1400"/>
              <a:pPr/>
              <a:t>13</a:t>
            </a:fld>
            <a:endParaRPr lang="tr-TR" altLang="tr-TR" sz="140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17220" y="304801"/>
            <a:ext cx="975868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 sz="3200" dirty="0">
                <a:latin typeface="Arial Narrow" panose="020B0606020202030204" pitchFamily="34" charset="0"/>
              </a:rPr>
              <a:t>m-RNA SENTEZİ BASAMAKLARI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r>
              <a:rPr lang="tr-TR" altLang="tr-TR" sz="3200" dirty="0">
                <a:latin typeface="Arial Narrow" panose="020B0606020202030204" pitchFamily="34" charset="0"/>
              </a:rPr>
              <a:t>*kalıp DNA’ya RNA Polimerazın bağlanması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r>
              <a:rPr lang="tr-TR" altLang="tr-TR" sz="3200" dirty="0">
                <a:latin typeface="Arial Narrow" panose="020B0606020202030204" pitchFamily="34" charset="0"/>
              </a:rPr>
              <a:t>*Sentezin başlaması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r>
              <a:rPr lang="tr-TR" altLang="tr-TR" sz="3200" dirty="0">
                <a:latin typeface="Arial Narrow" panose="020B0606020202030204" pitchFamily="34" charset="0"/>
              </a:rPr>
              <a:t>*Zincir uzaması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pPr>
              <a:buFontTx/>
              <a:buChar char="•"/>
            </a:pPr>
            <a:r>
              <a:rPr lang="tr-TR" altLang="tr-TR" sz="3200" dirty="0">
                <a:latin typeface="Arial Narrow" panose="020B0606020202030204" pitchFamily="34" charset="0"/>
              </a:rPr>
              <a:t>Sentezin tamamlanması </a:t>
            </a:r>
          </a:p>
          <a:p>
            <a:r>
              <a:rPr lang="tr-TR" altLang="tr-TR" sz="3200" dirty="0">
                <a:latin typeface="Arial Narrow" panose="020B0606020202030204" pitchFamily="34" charset="0"/>
              </a:rPr>
              <a:t>ve enzimin DNA dan    </a:t>
            </a:r>
          </a:p>
          <a:p>
            <a:r>
              <a:rPr lang="tr-TR" altLang="tr-TR" sz="3200" dirty="0">
                <a:latin typeface="Arial Narrow" panose="020B0606020202030204" pitchFamily="34" charset="0"/>
              </a:rPr>
              <a:t> ayrılması (sonlanma)</a:t>
            </a:r>
            <a:endParaRPr lang="tr-TR" altLang="tr-TR" sz="3200" dirty="0"/>
          </a:p>
          <a:p>
            <a:endParaRPr lang="tr-TR" altLang="tr-TR" dirty="0"/>
          </a:p>
        </p:txBody>
      </p:sp>
      <p:pic>
        <p:nvPicPr>
          <p:cNvPr id="26628" name="Picture 3" descr="tran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122" y="1281659"/>
            <a:ext cx="3957637" cy="446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268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874B0E-B706-4535-BCBF-D2592C9E003E}" type="slidenum">
              <a:rPr lang="tr-TR" altLang="tr-TR" sz="1400"/>
              <a:pPr/>
              <a:t>14</a:t>
            </a:fld>
            <a:endParaRPr lang="tr-TR" altLang="tr-TR" sz="140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709684" y="381001"/>
            <a:ext cx="957731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 sz="3200" dirty="0">
                <a:solidFill>
                  <a:srgbClr val="CC3300"/>
                </a:solidFill>
                <a:latin typeface="Arial Narrow" panose="020B0606020202030204" pitchFamily="34" charset="0"/>
              </a:rPr>
              <a:t>RNA’nın Posttranskripsiyonel Modifikasyonu</a:t>
            </a:r>
            <a:endParaRPr lang="tr-TR" altLang="tr-TR" sz="3200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endParaRPr lang="tr-TR" altLang="tr-TR" sz="3200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>
              <a:spcBef>
                <a:spcPct val="50000"/>
              </a:spcBef>
            </a:pPr>
            <a:r>
              <a:rPr lang="tr-TR" altLang="tr-TR" sz="3200" dirty="0">
                <a:latin typeface="Arial Narrow" panose="020B0606020202030204" pitchFamily="34" charset="0"/>
              </a:rPr>
              <a:t>Transkripsiyon sonunda oluşan RNA’lar primer RNA’lar diye adlandırılırlar ve genellikle hemen kullanılmazlar; </a:t>
            </a:r>
          </a:p>
          <a:p>
            <a:pPr>
              <a:spcBef>
                <a:spcPct val="50000"/>
              </a:spcBef>
            </a:pPr>
            <a:r>
              <a:rPr lang="tr-TR" altLang="tr-T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</a:t>
            </a:r>
            <a:r>
              <a:rPr lang="tr-TR" altLang="tr-TR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RNA işleme»</a:t>
            </a:r>
            <a:r>
              <a:rPr lang="tr-TR" altLang="tr-TR" sz="3200" i="1" dirty="0">
                <a:latin typeface="Arial Narrow" panose="020B0606020202030204" pitchFamily="34" charset="0"/>
              </a:rPr>
              <a:t> </a:t>
            </a:r>
            <a:r>
              <a:rPr lang="tr-TR" altLang="tr-TR" sz="3200" dirty="0">
                <a:latin typeface="Arial Narrow" panose="020B0606020202030204" pitchFamily="34" charset="0"/>
              </a:rPr>
              <a:t>diye tanımlanan bazı işlemlerden geçtikten sonra işlev görebilecek </a:t>
            </a:r>
            <a:r>
              <a:rPr lang="tr-TR" altLang="tr-T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olgun RNA’lar </a:t>
            </a:r>
            <a:r>
              <a:rPr lang="tr-TR" altLang="tr-TR" sz="3200" dirty="0">
                <a:latin typeface="Arial Narrow" panose="020B0606020202030204" pitchFamily="34" charset="0"/>
              </a:rPr>
              <a:t>haline gelirler</a:t>
            </a:r>
            <a:r>
              <a:rPr lang="tr-TR" altLang="tr-TR" sz="3200" u="sng" dirty="0">
                <a:latin typeface="Arial Narrow" panose="020B0606020202030204" pitchFamily="34" charset="0"/>
              </a:rPr>
              <a:t> 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06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EA47FF-ED37-4CD9-8056-925DC8B1CED7}" type="slidenum">
              <a:rPr lang="tr-TR" altLang="tr-TR" sz="1400"/>
              <a:pPr/>
              <a:t>15</a:t>
            </a:fld>
            <a:endParaRPr lang="tr-TR" altLang="tr-TR" sz="1400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1844676" y="381001"/>
            <a:ext cx="8442325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 sz="3200" b="1" dirty="0">
                <a:latin typeface="Arial Narrow" panose="020B0606020202030204" pitchFamily="34" charset="0"/>
              </a:rPr>
              <a:t>m RNA</a:t>
            </a:r>
          </a:p>
          <a:p>
            <a:r>
              <a:rPr lang="tr-TR" altLang="tr-TR" dirty="0" err="1">
                <a:latin typeface="Arial Narrow" panose="020B0606020202030204" pitchFamily="34" charset="0"/>
              </a:rPr>
              <a:t>Primer</a:t>
            </a:r>
            <a:r>
              <a:rPr lang="tr-TR" altLang="tr-TR" dirty="0">
                <a:latin typeface="Arial Narrow" panose="020B0606020202030204" pitchFamily="34" charset="0"/>
              </a:rPr>
              <a:t> </a:t>
            </a:r>
            <a:r>
              <a:rPr lang="tr-TR" altLang="tr-TR" dirty="0" err="1">
                <a:latin typeface="Arial Narrow" panose="020B0606020202030204" pitchFamily="34" charset="0"/>
              </a:rPr>
              <a:t>mRNA’nın</a:t>
            </a:r>
            <a:r>
              <a:rPr lang="tr-TR" altLang="tr-TR" dirty="0">
                <a:latin typeface="Arial Narrow" panose="020B0606020202030204" pitchFamily="34" charset="0"/>
              </a:rPr>
              <a:t> uğradığı modifikasyonlar;</a:t>
            </a:r>
          </a:p>
          <a:p>
            <a:r>
              <a:rPr lang="tr-TR" altLang="tr-TR" dirty="0">
                <a:latin typeface="Arial Narrow" panose="020B0606020202030204" pitchFamily="34" charset="0"/>
              </a:rPr>
              <a:t>	*Poly A kuyruğu ekleme</a:t>
            </a:r>
          </a:p>
          <a:p>
            <a:r>
              <a:rPr lang="tr-TR" altLang="tr-TR" dirty="0">
                <a:latin typeface="Arial Narrow" panose="020B0606020202030204" pitchFamily="34" charset="0"/>
              </a:rPr>
              <a:t>	*Başlık (7 metil </a:t>
            </a:r>
            <a:r>
              <a:rPr lang="tr-TR" altLang="tr-TR" dirty="0" err="1">
                <a:latin typeface="Arial Narrow" panose="020B0606020202030204" pitchFamily="34" charset="0"/>
              </a:rPr>
              <a:t>guanozin</a:t>
            </a:r>
            <a:r>
              <a:rPr lang="tr-TR" altLang="tr-TR" dirty="0">
                <a:latin typeface="Arial Narrow" panose="020B0606020202030204" pitchFamily="34" charset="0"/>
              </a:rPr>
              <a:t>) ekleme</a:t>
            </a:r>
          </a:p>
          <a:p>
            <a:r>
              <a:rPr lang="tr-TR" altLang="tr-TR" dirty="0">
                <a:latin typeface="Arial Narrow" panose="020B0606020202030204" pitchFamily="34" charset="0"/>
              </a:rPr>
              <a:t>	*Exonların uzaklaştırılıp, intronların birleştirilmesi</a:t>
            </a:r>
          </a:p>
          <a:p>
            <a:endParaRPr lang="tr-TR" altLang="tr-TR" dirty="0">
              <a:latin typeface="Arial Narrow" panose="020B0606020202030204" pitchFamily="34" charset="0"/>
            </a:endParaRPr>
          </a:p>
          <a:p>
            <a:endParaRPr lang="tr-TR" altLang="tr-TR" dirty="0">
              <a:latin typeface="Arial Narrow" panose="020B0606020202030204" pitchFamily="34" charset="0"/>
            </a:endParaRPr>
          </a:p>
          <a:p>
            <a:endParaRPr lang="tr-TR" altLang="tr-TR" sz="2800" b="1" dirty="0">
              <a:latin typeface="Arial Narrow" panose="020B0606020202030204" pitchFamily="34" charset="0"/>
            </a:endParaRPr>
          </a:p>
          <a:p>
            <a:endParaRPr lang="tr-TR" altLang="tr-TR" sz="3200" b="1" dirty="0">
              <a:latin typeface="Arial Narrow" panose="020B0606020202030204" pitchFamily="34" charset="0"/>
            </a:endParaRPr>
          </a:p>
        </p:txBody>
      </p:sp>
      <p:pic>
        <p:nvPicPr>
          <p:cNvPr id="37892" name="Picture 6" descr="Processing-of-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27" y="2839453"/>
            <a:ext cx="7701194" cy="382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8684420" y="3241496"/>
            <a:ext cx="2278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 dirty="0" err="1">
                <a:solidFill>
                  <a:srgbClr val="FF6600"/>
                </a:solidFill>
                <a:latin typeface="Arial Narrow" panose="020B0606020202030204" pitchFamily="34" charset="0"/>
              </a:rPr>
              <a:t>İnaktif</a:t>
            </a:r>
            <a:r>
              <a:rPr lang="tr-TR" altLang="tr-TR" dirty="0">
                <a:solidFill>
                  <a:srgbClr val="FF6600"/>
                </a:solidFill>
                <a:latin typeface="Arial Narrow" panose="020B0606020202030204" pitchFamily="34" charset="0"/>
              </a:rPr>
              <a:t> </a:t>
            </a:r>
            <a:r>
              <a:rPr lang="tr-TR" altLang="tr-TR" dirty="0" err="1">
                <a:solidFill>
                  <a:srgbClr val="FF6600"/>
                </a:solidFill>
                <a:latin typeface="Arial Narrow" panose="020B0606020202030204" pitchFamily="34" charset="0"/>
              </a:rPr>
              <a:t>Primer</a:t>
            </a:r>
            <a:r>
              <a:rPr lang="tr-TR" altLang="tr-TR" dirty="0">
                <a:solidFill>
                  <a:srgbClr val="FF6600"/>
                </a:solidFill>
                <a:latin typeface="Arial Narrow" panose="020B0606020202030204" pitchFamily="34" charset="0"/>
              </a:rPr>
              <a:t> RNA</a:t>
            </a: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6724650" y="6108701"/>
            <a:ext cx="163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>
                <a:solidFill>
                  <a:srgbClr val="FF6600"/>
                </a:solidFill>
                <a:latin typeface="Arial Narrow" panose="020B0606020202030204" pitchFamily="34" charset="0"/>
              </a:rPr>
              <a:t>İşlevsel RNA</a:t>
            </a:r>
            <a:endParaRPr lang="en-US" altLang="tr-TR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  <p:sp>
        <p:nvSpPr>
          <p:cNvPr id="37895" name="AutoShape 9"/>
          <p:cNvSpPr>
            <a:spLocks noChangeArrowheads="1"/>
          </p:cNvSpPr>
          <p:nvPr/>
        </p:nvSpPr>
        <p:spPr bwMode="auto">
          <a:xfrm>
            <a:off x="8581232" y="3154183"/>
            <a:ext cx="2484437" cy="10080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37896" name="AutoShape 10"/>
          <p:cNvSpPr>
            <a:spLocks noChangeArrowheads="1"/>
          </p:cNvSpPr>
          <p:nvPr/>
        </p:nvSpPr>
        <p:spPr bwMode="auto">
          <a:xfrm>
            <a:off x="6600826" y="6165850"/>
            <a:ext cx="2087563" cy="5032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71117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692B11-1D1A-4241-BBA6-DD5AF4D0849F}" type="slidenum">
              <a:rPr lang="tr-TR" altLang="tr-TR" sz="1400"/>
              <a:pPr/>
              <a:t>16</a:t>
            </a:fld>
            <a:endParaRPr lang="tr-TR" altLang="tr-TR" sz="1400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723332" y="381001"/>
            <a:ext cx="956367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 sz="2800" b="1" dirty="0">
                <a:latin typeface="Arial Narrow" panose="020B0606020202030204" pitchFamily="34" charset="0"/>
              </a:rPr>
              <a:t>5’ ucunda şapka oluşumu;</a:t>
            </a:r>
          </a:p>
          <a:p>
            <a:r>
              <a:rPr lang="tr-TR" altLang="tr-TR" sz="2800" dirty="0">
                <a:latin typeface="Arial Narrow" panose="020B0606020202030204" pitchFamily="34" charset="0"/>
              </a:rPr>
              <a:t>7-metil guanozin mRNA’nın 5’ ucuna guaniltransferaz enziminin katalizlediği reaksiyon ile eklenir-</a:t>
            </a:r>
          </a:p>
          <a:p>
            <a:endParaRPr lang="tr-TR" altLang="tr-TR" sz="2800" dirty="0">
              <a:latin typeface="Arial Narrow" panose="020B0606020202030204" pitchFamily="34" charset="0"/>
            </a:endParaRPr>
          </a:p>
          <a:p>
            <a:r>
              <a:rPr lang="tr-TR" altLang="tr-TR" sz="2800" dirty="0">
                <a:latin typeface="Arial Narrow" panose="020B0606020202030204" pitchFamily="34" charset="0"/>
              </a:rPr>
              <a:t>Şapka oluşumu protein sentezinin başlamasına yardımcı olur. </a:t>
            </a:r>
          </a:p>
          <a:p>
            <a:r>
              <a:rPr lang="tr-TR" altLang="tr-TR" sz="2800" b="1" dirty="0">
                <a:latin typeface="Arial Narrow" panose="020B0606020202030204" pitchFamily="34" charset="0"/>
              </a:rPr>
              <a:t>Translasyonu hızlandırır. </a:t>
            </a:r>
          </a:p>
          <a:p>
            <a:endParaRPr lang="tr-TR" altLang="tr-TR" sz="2800" b="1" dirty="0">
              <a:latin typeface="Arial Narrow" panose="020B0606020202030204" pitchFamily="34" charset="0"/>
            </a:endParaRPr>
          </a:p>
          <a:p>
            <a:endParaRPr lang="tr-TR" altLang="tr-TR" sz="2800" b="1" dirty="0">
              <a:latin typeface="Arial Narrow" panose="020B0606020202030204" pitchFamily="34" charset="0"/>
            </a:endParaRPr>
          </a:p>
          <a:p>
            <a:endParaRPr lang="tr-TR" altLang="tr-TR" sz="3200" b="1" dirty="0">
              <a:latin typeface="Arial Narrow" panose="020B0606020202030204" pitchFamily="34" charset="0"/>
            </a:endParaRPr>
          </a:p>
        </p:txBody>
      </p:sp>
      <p:pic>
        <p:nvPicPr>
          <p:cNvPr id="38916" name="Picture 3" descr="pol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71" y="4222750"/>
            <a:ext cx="3848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AutoShape 4"/>
          <p:cNvSpPr>
            <a:spLocks noChangeArrowheads="1"/>
          </p:cNvSpPr>
          <p:nvPr/>
        </p:nvSpPr>
        <p:spPr bwMode="auto">
          <a:xfrm>
            <a:off x="4079875" y="4508501"/>
            <a:ext cx="1511300" cy="5762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392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C484AFD-4AE3-4F3A-BAEC-AE01BA62592B}" type="slidenum">
              <a:rPr lang="tr-TR" altLang="tr-TR" sz="1400"/>
              <a:pPr/>
              <a:t>17</a:t>
            </a:fld>
            <a:endParaRPr lang="tr-TR" altLang="tr-TR" sz="1400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1844676" y="381000"/>
            <a:ext cx="8442325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tr-TR" sz="2800" dirty="0">
              <a:latin typeface="Arial Narrow" panose="020B0606020202030204" pitchFamily="34" charset="0"/>
            </a:endParaRPr>
          </a:p>
          <a:p>
            <a:endParaRPr lang="tr-TR" altLang="tr-TR" sz="2800" dirty="0">
              <a:latin typeface="Arial Narrow" panose="020B0606020202030204" pitchFamily="34" charset="0"/>
            </a:endParaRPr>
          </a:p>
          <a:p>
            <a:pPr>
              <a:buFontTx/>
              <a:buChar char="•"/>
            </a:pPr>
            <a:r>
              <a:rPr lang="tr-TR" altLang="tr-TR" sz="2800" b="1" dirty="0">
                <a:latin typeface="Arial Narrow" panose="020B0606020202030204" pitchFamily="34" charset="0"/>
              </a:rPr>
              <a:t>3’ Ucuna Poli A Eklenmesi;</a:t>
            </a:r>
          </a:p>
          <a:p>
            <a:r>
              <a:rPr lang="tr-TR" altLang="tr-TR" sz="2800" dirty="0">
                <a:latin typeface="Arial Narrow" panose="020B0606020202030204" pitchFamily="34" charset="0"/>
              </a:rPr>
              <a:t>3’ ucuna Poli A polimeraz ile 40-200 adenin nükleotidi eklenir. </a:t>
            </a:r>
          </a:p>
          <a:p>
            <a:r>
              <a:rPr lang="tr-TR" altLang="tr-TR" sz="2800" dirty="0">
                <a:latin typeface="Arial Narrow" panose="020B0606020202030204" pitchFamily="34" charset="0"/>
              </a:rPr>
              <a:t>mRNA </a:t>
            </a:r>
            <a:r>
              <a:rPr lang="tr-TR" altLang="tr-TR" sz="2800" b="1" dirty="0">
                <a:latin typeface="Arial Narrow" panose="020B0606020202030204" pitchFamily="34" charset="0"/>
              </a:rPr>
              <a:t>dayanıklılığını ve çekirdekten çıkış hızını </a:t>
            </a:r>
            <a:r>
              <a:rPr lang="tr-TR" altLang="tr-TR" sz="2800" dirty="0">
                <a:latin typeface="Arial Narrow" panose="020B0606020202030204" pitchFamily="34" charset="0"/>
              </a:rPr>
              <a:t>arttırır. Sitoplazmada zamanla kısalır.</a:t>
            </a:r>
          </a:p>
          <a:p>
            <a:endParaRPr lang="tr-TR" altLang="tr-TR" sz="2800" dirty="0">
              <a:latin typeface="Arial Narrow" panose="020B0606020202030204" pitchFamily="34" charset="0"/>
            </a:endParaRPr>
          </a:p>
          <a:p>
            <a:endParaRPr lang="tr-TR" altLang="tr-TR" sz="2800" dirty="0">
              <a:latin typeface="Arial Narrow" panose="020B0606020202030204" pitchFamily="34" charset="0"/>
            </a:endParaRPr>
          </a:p>
          <a:p>
            <a:endParaRPr lang="tr-TR" altLang="tr-TR" sz="2800" dirty="0">
              <a:latin typeface="Arial Narrow" panose="020B0606020202030204" pitchFamily="34" charset="0"/>
            </a:endParaRPr>
          </a:p>
          <a:p>
            <a:endParaRPr lang="tr-TR" altLang="tr-TR" sz="2800" dirty="0">
              <a:latin typeface="Arial Narrow" panose="020B0606020202030204" pitchFamily="34" charset="0"/>
            </a:endParaRPr>
          </a:p>
          <a:p>
            <a:endParaRPr lang="tr-TR" altLang="tr-TR" sz="2800" dirty="0">
              <a:latin typeface="Arial Narrow" panose="020B0606020202030204" pitchFamily="34" charset="0"/>
            </a:endParaRPr>
          </a:p>
          <a:p>
            <a:endParaRPr lang="tr-TR" altLang="tr-TR" sz="28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pic>
        <p:nvPicPr>
          <p:cNvPr id="39940" name="Picture 4" descr="pol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3789363"/>
            <a:ext cx="46799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6672264" y="5300663"/>
            <a:ext cx="1584325" cy="7921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75950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839461-C422-4091-851E-C70504288112}" type="slidenum">
              <a:rPr lang="tr-TR" altLang="tr-TR" sz="1400"/>
              <a:pPr/>
              <a:t>18</a:t>
            </a:fld>
            <a:endParaRPr lang="tr-TR" altLang="tr-TR" sz="1400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879312" y="782053"/>
            <a:ext cx="10030327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 sz="2800" b="1" dirty="0">
                <a:latin typeface="Arial Narrow" panose="020B0606020202030204" pitchFamily="34" charset="0"/>
              </a:rPr>
              <a:t>İntron Uzaklaştırılması;</a:t>
            </a:r>
          </a:p>
          <a:p>
            <a:r>
              <a:rPr lang="tr-TR" altLang="tr-TR" sz="2800" dirty="0">
                <a:latin typeface="Arial Narrow" panose="020B0606020202030204" pitchFamily="34" charset="0"/>
              </a:rPr>
              <a:t>intron  protein kodlamayan,  </a:t>
            </a:r>
            <a:r>
              <a:rPr lang="tr-TR" altLang="tr-TR" sz="2800" dirty="0" err="1">
                <a:latin typeface="Arial Narrow" panose="020B0606020202030204" pitchFamily="34" charset="0"/>
              </a:rPr>
              <a:t>exon</a:t>
            </a:r>
            <a:r>
              <a:rPr lang="tr-TR" altLang="tr-TR" sz="2800" dirty="0">
                <a:latin typeface="Arial Narrow" panose="020B0606020202030204" pitchFamily="34" charset="0"/>
              </a:rPr>
              <a:t>  protein kodlayan dizilerdir.</a:t>
            </a:r>
          </a:p>
          <a:p>
            <a:r>
              <a:rPr lang="tr-TR" altLang="tr-TR" sz="2800" dirty="0">
                <a:latin typeface="Arial Narrow" panose="020B0606020202030204" pitchFamily="34" charset="0"/>
              </a:rPr>
              <a:t>İntronlar uzaklaştırılarak exonlar birleştirilir ve olgun mRNA oluşur. </a:t>
            </a:r>
          </a:p>
          <a:p>
            <a:endParaRPr lang="tr-TR" altLang="tr-TR" sz="3200" b="1" dirty="0">
              <a:latin typeface="Arial Narrow" panose="020B060602020203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12" y="2518610"/>
            <a:ext cx="10315027" cy="358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6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C8FDB9-B088-4EB0-9A43-5E5C04D1F9D2}" type="slidenum">
              <a:rPr lang="tr-TR" altLang="tr-TR" sz="1400"/>
              <a:pPr/>
              <a:t>19</a:t>
            </a:fld>
            <a:endParaRPr lang="tr-TR" altLang="tr-TR" sz="1400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1981200" y="609600"/>
            <a:ext cx="8001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 sz="2800" b="1" dirty="0">
                <a:solidFill>
                  <a:srgbClr val="0033CC"/>
                </a:solidFill>
                <a:latin typeface="Arial Narrow" panose="020B0606020202030204" pitchFamily="34" charset="0"/>
              </a:rPr>
              <a:t>m-RNA sitoplazmaya geçer ve protein sentezini gerçekleştirir.</a:t>
            </a:r>
          </a:p>
          <a:p>
            <a:endParaRPr lang="tr-TR" altLang="tr-TR" sz="28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  <a:p>
            <a:r>
              <a:rPr lang="tr-TR" altLang="tr-TR" sz="2800" b="1" dirty="0">
                <a:solidFill>
                  <a:srgbClr val="0033CC"/>
                </a:solidFill>
                <a:latin typeface="Arial Narrow" panose="020B0606020202030204" pitchFamily="34" charset="0"/>
              </a:rPr>
              <a:t> </a:t>
            </a:r>
          </a:p>
          <a:p>
            <a:endParaRPr lang="tr-TR" altLang="tr-TR" sz="28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  <a:p>
            <a:endParaRPr lang="tr-TR" altLang="tr-TR" sz="28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  <a:p>
            <a:endParaRPr lang="tr-TR" altLang="tr-TR" sz="28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  <a:p>
            <a:endParaRPr lang="tr-TR" altLang="tr-TR" sz="28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  <a:p>
            <a:endParaRPr lang="tr-TR" altLang="tr-TR" sz="28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  <a:p>
            <a:endParaRPr lang="tr-TR" altLang="tr-TR" sz="28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  <a:p>
            <a:endParaRPr lang="tr-TR" altLang="tr-TR" sz="28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pic>
        <p:nvPicPr>
          <p:cNvPr id="43012" name="Picture 4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760" y="1582460"/>
            <a:ext cx="6081880" cy="513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58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tr-TR" altLang="tr-TR" dirty="0">
                <a:latin typeface="Arial Narrow" panose="020B0606020202030204" pitchFamily="34" charset="0"/>
              </a:rPr>
              <a:t>Transkripsiyon, DNA’da saklanan genetik bilgilerin bir RNA molekülü (mRNA, tRNA, rRNA…..) şeklinde kopyalanması veya yazılması olayıdır </a:t>
            </a:r>
          </a:p>
          <a:p>
            <a:pPr>
              <a:spcBef>
                <a:spcPct val="50000"/>
              </a:spcBef>
            </a:pPr>
            <a:r>
              <a:rPr lang="tr-TR" altLang="tr-TR" dirty="0">
                <a:latin typeface="Arial Narrow" panose="020B0606020202030204" pitchFamily="34" charset="0"/>
              </a:rPr>
              <a:t>Transkripsiyonla RNA’ya kopyalanan, bir protein molekülüne ait genetik bilgilerin okunması veya bir protein molekülü haline çevrilmesine </a:t>
            </a:r>
            <a:r>
              <a:rPr lang="tr-TR" altLang="tr-TR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translasyon</a:t>
            </a:r>
            <a:r>
              <a:rPr lang="tr-TR" altLang="tr-TR" dirty="0">
                <a:latin typeface="Arial Narrow" panose="020B0606020202030204" pitchFamily="34" charset="0"/>
              </a:rPr>
              <a:t> adı verilir </a:t>
            </a:r>
          </a:p>
          <a:p>
            <a:pPr>
              <a:spcBef>
                <a:spcPct val="50000"/>
              </a:spcBef>
            </a:pPr>
            <a:r>
              <a:rPr lang="tr-TR" altLang="tr-TR" dirty="0">
                <a:latin typeface="Arial Narrow" panose="020B0606020202030204" pitchFamily="34" charset="0"/>
              </a:rPr>
              <a:t>Transkripsiyon ve translasyon olaylarının toplamı, </a:t>
            </a:r>
            <a:r>
              <a:rPr lang="tr-TR" altLang="tr-TR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gen ifadesi (gen ekspresyonu)</a:t>
            </a:r>
            <a:r>
              <a:rPr lang="tr-TR" altLang="tr-TR" i="1" dirty="0">
                <a:latin typeface="Arial Narrow" panose="020B0606020202030204" pitchFamily="34" charset="0"/>
              </a:rPr>
              <a:t> </a:t>
            </a:r>
            <a:r>
              <a:rPr lang="tr-TR" altLang="tr-TR" dirty="0">
                <a:latin typeface="Arial Narrow" panose="020B0606020202030204" pitchFamily="34" charset="0"/>
              </a:rPr>
              <a:t>olarak tanımlanır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6433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4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E3A010-B62F-49FF-BB2D-62616DF3A763}" type="slidenum">
              <a:rPr lang="tr-TR" altLang="tr-TR" sz="1400"/>
              <a:pPr/>
              <a:t>20</a:t>
            </a:fld>
            <a:endParaRPr lang="tr-TR" altLang="tr-TR" sz="1400"/>
          </a:p>
        </p:txBody>
      </p:sp>
      <p:graphicFrame>
        <p:nvGraphicFramePr>
          <p:cNvPr id="122279" name="Group 42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65589493"/>
              </p:ext>
            </p:extLst>
          </p:nvPr>
        </p:nvGraphicFramePr>
        <p:xfrm>
          <a:off x="1617497" y="706434"/>
          <a:ext cx="8640599" cy="5124706"/>
        </p:xfrm>
        <a:graphic>
          <a:graphicData uri="http://schemas.openxmlformats.org/drawingml/2006/table">
            <a:tbl>
              <a:tblPr/>
              <a:tblGrid>
                <a:gridCol w="2611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4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7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Tip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Kısalltma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İşlev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Dağılım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8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Mesajcı RNA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mRNA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Protein Kod.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Tüm Canlılar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Ribozomal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 RNA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rRNA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Protein Sentezi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Tüm Canlılar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Taşıyıcı RNA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tRNA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Protein Sentezi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Tüm Canlılar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Ters Anlamlı RNA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aRNA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Gen </a:t>
                      </a: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Düzenl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Tüm Canlılar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4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Küçük </a:t>
                      </a: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enterferans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 RNA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siRNA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Gen </a:t>
                      </a: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Düzenl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Çoğu </a:t>
                      </a: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Ökaryot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57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Mikro RNA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miRNA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Gen </a:t>
                      </a: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Düzenl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Çoğu </a:t>
                      </a: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Ökaryot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1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Küçük nükleer RNA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snRNA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Çeşitli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Ökaryot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1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Küçük </a:t>
                      </a: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nükleolar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 RNA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snoRNA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RNA'nın çekirdekte </a:t>
                      </a: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mod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Ökaryot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8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Ribonükleaz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 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RNaz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 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tRNA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 erginleşmesi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Tüm Canlılar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1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Ribonükleaz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 MRP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RNaz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 MRP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rRNA</a:t>
                      </a: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 erginleşmesi, DNA </a:t>
                      </a: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rep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Batang" charset="-127"/>
                          <a:cs typeface="Times New Roman" pitchFamily="18" charset="0"/>
                        </a:rPr>
                        <a:t>Ökaryotlar</a:t>
                      </a:r>
                      <a:endParaRPr kumimoji="0" lang="tr-T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55058C92-07A9-125E-D7BF-0C431B9992D8}"/>
              </a:ext>
            </a:extLst>
          </p:cNvPr>
          <p:cNvSpPr txBox="1"/>
          <p:nvPr/>
        </p:nvSpPr>
        <p:spPr>
          <a:xfrm>
            <a:off x="4070156" y="247129"/>
            <a:ext cx="405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Genlerin regülasyonunda görevli RNA’lar</a:t>
            </a:r>
          </a:p>
        </p:txBody>
      </p:sp>
    </p:spTree>
    <p:extLst>
      <p:ext uri="{BB962C8B-B14F-4D97-AF65-F5344CB8AC3E}">
        <p14:creationId xmlns:p14="http://schemas.microsoft.com/office/powerpoint/2010/main" val="1639480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90AF92A-8028-4BB0-BB1A-C347DD47B70A}" type="slidenum">
              <a:rPr lang="tr-TR" altLang="tr-TR" sz="1400"/>
              <a:pPr/>
              <a:t>21</a:t>
            </a:fld>
            <a:endParaRPr lang="tr-TR" altLang="tr-TR" sz="14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panose="030F0702030302020204" pitchFamily="66" charset="0"/>
              </a:rPr>
              <a:t>miRNA’ların</a:t>
            </a:r>
            <a:r>
              <a:rPr lang="tr-TR" altLang="tr-TR" dirty="0">
                <a:latin typeface="Comic Sans MS" panose="030F0702030302020204" pitchFamily="66" charset="0"/>
              </a:rPr>
              <a:t> Genel Özellikleri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0"/>
            <a:ext cx="81534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dirty="0" err="1">
                <a:latin typeface="Comic Sans MS" panose="030F0702030302020204" pitchFamily="66" charset="0"/>
              </a:rPr>
              <a:t>miRNA</a:t>
            </a:r>
            <a:r>
              <a:rPr lang="tr-TR" altLang="tr-TR" dirty="0">
                <a:latin typeface="Comic Sans MS" panose="030F0702030302020204" pitchFamily="66" charset="0"/>
              </a:rPr>
              <a:t> yaklaşık 21-23 nükleotid uzunluğunda 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Comic Sans MS" panose="030F0702030302020204" pitchFamily="66" charset="0"/>
              </a:rPr>
              <a:t>Gen ifadesini transkripsiyon sonrası düzenlerler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Comic Sans MS" panose="030F0702030302020204" pitchFamily="66" charset="0"/>
              </a:rPr>
              <a:t>Bir çok hücre tipinde bulunurlar ve farklı hücrelerden farklı </a:t>
            </a:r>
            <a:r>
              <a:rPr lang="tr-TR" altLang="tr-TR" dirty="0" err="1">
                <a:latin typeface="Comic Sans MS" panose="030F0702030302020204" pitchFamily="66" charset="0"/>
              </a:rPr>
              <a:t>miRNA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lar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expresse</a:t>
            </a:r>
            <a:r>
              <a:rPr lang="tr-TR" altLang="tr-TR" dirty="0">
                <a:latin typeface="Comic Sans MS" panose="030F0702030302020204" pitchFamily="66" charset="0"/>
              </a:rPr>
              <a:t> edilir</a:t>
            </a:r>
          </a:p>
          <a:p>
            <a:pPr>
              <a:lnSpc>
                <a:spcPct val="80000"/>
              </a:lnSpc>
            </a:pPr>
            <a:r>
              <a:rPr lang="tr-TR" altLang="tr-TR" dirty="0" err="1">
                <a:latin typeface="Comic Sans MS" panose="030F0702030302020204" pitchFamily="66" charset="0"/>
              </a:rPr>
              <a:t>miRNAlar</a:t>
            </a:r>
            <a:r>
              <a:rPr lang="tr-TR" altLang="tr-TR" dirty="0">
                <a:latin typeface="Comic Sans MS" panose="030F0702030302020204" pitchFamily="66" charset="0"/>
              </a:rPr>
              <a:t> hedef </a:t>
            </a:r>
            <a:r>
              <a:rPr lang="tr-TR" altLang="tr-TR" dirty="0" err="1">
                <a:latin typeface="Comic Sans MS" panose="030F0702030302020204" pitchFamily="66" charset="0"/>
              </a:rPr>
              <a:t>mRNA’ya</a:t>
            </a:r>
            <a:r>
              <a:rPr lang="tr-TR" altLang="tr-TR" dirty="0">
                <a:latin typeface="Comic Sans MS" panose="030F0702030302020204" pitchFamily="66" charset="0"/>
              </a:rPr>
              <a:t> tam ya da kısmi şekilde bağlanarak </a:t>
            </a:r>
            <a:r>
              <a:rPr lang="tr-TR" altLang="tr-TR" b="1" dirty="0" err="1">
                <a:latin typeface="Comic Sans MS" panose="030F0702030302020204" pitchFamily="66" charset="0"/>
              </a:rPr>
              <a:t>mRNA’ların</a:t>
            </a:r>
            <a:r>
              <a:rPr lang="tr-TR" altLang="tr-TR" b="1" dirty="0">
                <a:latin typeface="Comic Sans MS" panose="030F0702030302020204" pitchFamily="66" charset="0"/>
              </a:rPr>
              <a:t> parçalanmasına ya da protein üretiminin baskılanmasına yol </a:t>
            </a:r>
            <a:r>
              <a:rPr lang="tr-TR" altLang="tr-TR" dirty="0">
                <a:latin typeface="Comic Sans MS" panose="030F0702030302020204" pitchFamily="66" charset="0"/>
              </a:rPr>
              <a:t>açarlar. </a:t>
            </a:r>
          </a:p>
          <a:p>
            <a:pPr>
              <a:lnSpc>
                <a:spcPct val="80000"/>
              </a:lnSpc>
            </a:pP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946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5D6FF1-BB65-4AB3-8E4F-5A6737CE4602}" type="slidenum">
              <a:rPr lang="tr-TR" altLang="tr-TR" sz="1400"/>
              <a:pPr/>
              <a:t>22</a:t>
            </a:fld>
            <a:endParaRPr lang="tr-TR" altLang="tr-TR" sz="140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altLang="tr-TR" sz="2800">
                <a:latin typeface="Comic Sans MS" panose="030F0702030302020204" pitchFamily="66" charset="0"/>
              </a:rPr>
              <a:t>Bir miRNA bir veya daha çok mRNA'yı tamamlayıcıdır (komplemanterdir)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8386" y="1600200"/>
            <a:ext cx="8802414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tr-TR" altLang="tr-TR" sz="24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tr-TR" altLang="tr-TR" sz="24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tr-TR" altLang="tr-TR" sz="24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tr-TR" altLang="tr-TR" sz="24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tr-TR" altLang="tr-TR" sz="24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tr-TR" altLang="tr-TR" sz="24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tr-TR" altLang="tr-TR" sz="24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tr-TR" altLang="tr-TR" sz="24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tr-TR" altLang="tr-TR" sz="24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400" dirty="0" err="1">
                <a:latin typeface="Comic Sans MS" panose="030F0702030302020204" pitchFamily="66" charset="0"/>
              </a:rPr>
              <a:t>miRNA</a:t>
            </a:r>
            <a:r>
              <a:rPr lang="tr-TR" altLang="tr-TR" sz="2400" dirty="0">
                <a:latin typeface="Comic Sans MS" panose="030F0702030302020204" pitchFamily="66" charset="0"/>
              </a:rPr>
              <a:t> hedef </a:t>
            </a:r>
            <a:r>
              <a:rPr lang="tr-TR" altLang="tr-TR" sz="2400" dirty="0" err="1">
                <a:latin typeface="Comic Sans MS" panose="030F0702030302020204" pitchFamily="66" charset="0"/>
              </a:rPr>
              <a:t>mRNAdaki</a:t>
            </a:r>
            <a:r>
              <a:rPr lang="tr-TR" altLang="tr-TR" sz="2400" dirty="0">
                <a:latin typeface="Comic Sans MS" panose="030F0702030302020204" pitchFamily="66" charset="0"/>
              </a:rPr>
              <a:t> </a:t>
            </a:r>
            <a:r>
              <a:rPr lang="tr-TR" altLang="tr-TR" sz="2400" dirty="0" err="1">
                <a:latin typeface="Comic Sans MS" panose="030F0702030302020204" pitchFamily="66" charset="0"/>
              </a:rPr>
              <a:t>komplementerliğine</a:t>
            </a:r>
            <a:r>
              <a:rPr lang="tr-TR" altLang="tr-TR" sz="2400" dirty="0">
                <a:latin typeface="Comic Sans MS" panose="030F0702030302020204" pitchFamily="66" charset="0"/>
              </a:rPr>
              <a:t> göre;</a:t>
            </a:r>
          </a:p>
          <a:p>
            <a:pPr lvl="1">
              <a:lnSpc>
                <a:spcPct val="90000"/>
              </a:lnSpc>
            </a:pPr>
            <a:r>
              <a:rPr lang="tr-TR" altLang="tr-TR" sz="2000" dirty="0">
                <a:latin typeface="Comic Sans MS" panose="030F0702030302020204" pitchFamily="66" charset="0"/>
              </a:rPr>
              <a:t>ya </a:t>
            </a:r>
            <a:r>
              <a:rPr lang="tr-TR" altLang="tr-TR" sz="2000" dirty="0" err="1">
                <a:latin typeface="Comic Sans MS" panose="030F0702030302020204" pitchFamily="66" charset="0"/>
              </a:rPr>
              <a:t>translasyonel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tr-TR" altLang="tr-TR" sz="2000" dirty="0" err="1">
                <a:latin typeface="Comic Sans MS" panose="030F0702030302020204" pitchFamily="66" charset="0"/>
              </a:rPr>
              <a:t>represyona</a:t>
            </a:r>
            <a:r>
              <a:rPr lang="tr-TR" altLang="tr-TR" sz="2000" dirty="0">
                <a:latin typeface="Comic Sans MS" panose="030F0702030302020204" pitchFamily="66" charset="0"/>
              </a:rPr>
              <a:t> (protein çevirisini engeller) </a:t>
            </a:r>
          </a:p>
          <a:p>
            <a:pPr lvl="1">
              <a:lnSpc>
                <a:spcPct val="90000"/>
              </a:lnSpc>
            </a:pPr>
            <a:r>
              <a:rPr lang="tr-TR" altLang="tr-TR" sz="2000" dirty="0">
                <a:latin typeface="Comic Sans MS" panose="030F0702030302020204" pitchFamily="66" charset="0"/>
              </a:rPr>
              <a:t>ya da hedef </a:t>
            </a:r>
            <a:r>
              <a:rPr lang="tr-TR" altLang="tr-TR" sz="2000" dirty="0" err="1">
                <a:latin typeface="Comic Sans MS" panose="030F0702030302020204" pitchFamily="66" charset="0"/>
              </a:rPr>
              <a:t>mRNAnın</a:t>
            </a:r>
            <a:r>
              <a:rPr lang="tr-TR" altLang="tr-TR" sz="2000" dirty="0">
                <a:latin typeface="Comic Sans MS" panose="030F0702030302020204" pitchFamily="66" charset="0"/>
              </a:rPr>
              <a:t> yıkılmasına (RNA </a:t>
            </a:r>
            <a:r>
              <a:rPr lang="tr-TR" altLang="tr-TR" sz="2000" dirty="0" err="1">
                <a:latin typeface="Comic Sans MS" panose="030F0702030302020204" pitchFamily="66" charset="0"/>
              </a:rPr>
              <a:t>interferansa</a:t>
            </a:r>
            <a:r>
              <a:rPr lang="tr-TR" altLang="tr-TR" sz="2000" dirty="0">
                <a:latin typeface="Comic Sans MS" panose="030F0702030302020204" pitchFamily="66" charset="0"/>
              </a:rPr>
              <a:t> benzer bir süreçle) yol açar.</a:t>
            </a:r>
          </a:p>
        </p:txBody>
      </p:sp>
      <p:pic>
        <p:nvPicPr>
          <p:cNvPr id="52229" name="Picture 4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5715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872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Hücresel mRNA’lar farklı hızlarda yıkımlanırlar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Vertebralı hücresinde ortalama mRNA yarı ömrü yaklaşık 3 saattir. </a:t>
            </a:r>
          </a:p>
          <a:p>
            <a:r>
              <a:rPr lang="tr-TR" dirty="0"/>
              <a:t>Ökaryotik hücrelerde poli (A) birçok mRNA’nın stabilitesi için önemlidir. </a:t>
            </a:r>
          </a:p>
          <a:p>
            <a:r>
              <a:rPr lang="tr-TR" dirty="0"/>
              <a:t>Bakteriyel mRNA’nın yarı ömrü ise yaklaşık 1.5 dakika’dır. </a:t>
            </a:r>
          </a:p>
          <a:p>
            <a:r>
              <a:rPr lang="tr-TR" dirty="0"/>
              <a:t>⇒ RNA ribonükleazlar ile yıkılır </a:t>
            </a:r>
          </a:p>
          <a:p>
            <a:r>
              <a:rPr lang="tr-TR" dirty="0"/>
              <a:t>(genellikle 5´3´ yönünde).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4153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C8FDB9-B088-4EB0-9A43-5E5C04D1F9D2}" type="slidenum">
              <a:rPr lang="tr-TR" altLang="tr-TR" sz="1400"/>
              <a:pPr/>
              <a:t>24</a:t>
            </a:fld>
            <a:endParaRPr lang="tr-TR" altLang="tr-TR" sz="1400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886496" y="339144"/>
            <a:ext cx="10210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 sz="2800" b="1" dirty="0">
                <a:solidFill>
                  <a:srgbClr val="0033CC"/>
                </a:solidFill>
                <a:latin typeface="Arial Narrow" panose="020B0606020202030204" pitchFamily="34" charset="0"/>
              </a:rPr>
              <a:t>m-RNA sitoplazmaya geçer ve protein sentezi başlar…</a:t>
            </a:r>
          </a:p>
          <a:p>
            <a:r>
              <a:rPr lang="tr-TR" altLang="tr-TR" sz="2800" b="1" dirty="0">
                <a:solidFill>
                  <a:srgbClr val="0033CC"/>
                </a:solidFill>
                <a:latin typeface="Arial Narrow" panose="020B0606020202030204" pitchFamily="34" charset="0"/>
              </a:rPr>
              <a:t>Ökaryotlarda ….</a:t>
            </a:r>
          </a:p>
          <a:p>
            <a:r>
              <a:rPr lang="tr-TR" altLang="tr-TR" sz="2800" b="1" dirty="0">
                <a:solidFill>
                  <a:srgbClr val="0033CC"/>
                </a:solidFill>
                <a:latin typeface="Arial Narrow" panose="020B0606020202030204" pitchFamily="34" charset="0"/>
              </a:rPr>
              <a:t>Prokaryotlarda….</a:t>
            </a:r>
          </a:p>
          <a:p>
            <a:endParaRPr lang="tr-TR" altLang="tr-TR" sz="28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  <a:p>
            <a:r>
              <a:rPr lang="tr-TR" altLang="tr-TR" sz="2800" b="1" dirty="0">
                <a:solidFill>
                  <a:srgbClr val="0033CC"/>
                </a:solidFill>
                <a:latin typeface="Arial Narrow" panose="020B0606020202030204" pitchFamily="34" charset="0"/>
              </a:rPr>
              <a:t> </a:t>
            </a:r>
          </a:p>
          <a:p>
            <a:endParaRPr lang="tr-TR" altLang="tr-TR" sz="28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  <a:p>
            <a:endParaRPr lang="tr-TR" altLang="tr-TR" sz="28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  <a:p>
            <a:endParaRPr lang="tr-TR" altLang="tr-TR" sz="28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  <a:p>
            <a:endParaRPr lang="tr-TR" altLang="tr-TR" sz="28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  <a:p>
            <a:endParaRPr lang="tr-TR" altLang="tr-TR" sz="28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  <a:p>
            <a:endParaRPr lang="tr-TR" altLang="tr-TR" sz="28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  <a:p>
            <a:endParaRPr lang="tr-TR" altLang="tr-TR" sz="28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pic>
        <p:nvPicPr>
          <p:cNvPr id="43012" name="Picture 4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49" y="1231477"/>
            <a:ext cx="6065144" cy="512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740642" y="229598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>
                <a:solidFill>
                  <a:schemeClr val="accent2"/>
                </a:solidFill>
              </a:rPr>
              <a:t>Translasyon</a:t>
            </a: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-302225" y="3793913"/>
            <a:ext cx="4897755" cy="74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/>
          <a:lstStyle/>
          <a:p>
            <a:pPr algn="ctr">
              <a:spcBef>
                <a:spcPct val="20000"/>
              </a:spcBef>
              <a:defRPr/>
            </a:pPr>
            <a:r>
              <a:rPr lang="tr-TR" sz="3240" b="1" kern="0" dirty="0">
                <a:latin typeface="Comic Sans MS" pitchFamily="66" charset="0"/>
              </a:rPr>
              <a:t>RNA → PROTEİN</a:t>
            </a:r>
            <a:endParaRPr lang="tr-TR" sz="3240" kern="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465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metabolizması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Proteinler organizmadaki birçok metabolik olayın son ürünüdür. </a:t>
            </a:r>
          </a:p>
          <a:p>
            <a:r>
              <a:rPr lang="tr-TR" altLang="tr-TR" dirty="0"/>
              <a:t>Hücrelerde binlerce farklı yapıda ve görevde protein bulunmaktadır.</a:t>
            </a:r>
          </a:p>
          <a:p>
            <a:r>
              <a:rPr lang="tr-TR" altLang="tr-TR" dirty="0"/>
              <a:t>Bazı proteinler yaşam boyu sentezlenirken, bazıları da hücrenin ihtiyacına göre sentezlenir ve uygun hedeflere yönlendirilirler.</a:t>
            </a:r>
          </a:p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493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223829" y="510081"/>
            <a:ext cx="8424862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 dirty="0">
                <a:latin typeface="Times New Roman" panose="02020603050405020304" pitchFamily="18" charset="0"/>
              </a:rPr>
              <a:t>Protein sentezi için 3 temel yapı: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400" b="1" dirty="0">
                <a:latin typeface="Times New Roman" panose="02020603050405020304" pitchFamily="18" charset="0"/>
              </a:rPr>
              <a:t> mRNA, tRNA ve ribozom 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51660"/>
            <a:ext cx="4284822" cy="333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www.bioteach.ubc.ca/quarterly/wp-content/translation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73" y="2991803"/>
            <a:ext cx="536352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72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trans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98"/>
          <a:stretch>
            <a:fillRect/>
          </a:stretch>
        </p:blipFill>
        <p:spPr bwMode="auto">
          <a:xfrm>
            <a:off x="1635208" y="1088211"/>
            <a:ext cx="770413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194073" y="611556"/>
            <a:ext cx="103717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 b="1" dirty="0">
                <a:latin typeface="Times New Roman" panose="02020603050405020304" pitchFamily="18" charset="0"/>
              </a:rPr>
              <a:t>mRNA, proteinin amino asit sırasını belirleyen kodu taşır.</a:t>
            </a:r>
          </a:p>
          <a:p>
            <a:pPr>
              <a:spcBef>
                <a:spcPct val="50000"/>
              </a:spcBef>
            </a:pPr>
            <a:endParaRPr lang="tr-TR" altLang="tr-TR" sz="24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tr-TR" altLang="tr-TR" sz="24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tr-TR" altLang="tr-TR" sz="24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tr-TR" altLang="tr-TR" sz="24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39437" y="2889342"/>
            <a:ext cx="107029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</a:rPr>
              <a:t>mRNA’yı oluşturan nükleotid dizisinde </a:t>
            </a:r>
            <a:r>
              <a:rPr lang="tr-TR" altLang="tr-TR" sz="2400" dirty="0">
                <a:highlight>
                  <a:srgbClr val="FFFF00"/>
                </a:highlight>
                <a:latin typeface="Calibri" panose="020F0502020204030204" pitchFamily="34" charset="0"/>
              </a:rPr>
              <a:t>her üç bazlık dizi </a:t>
            </a:r>
            <a:r>
              <a:rPr lang="tr-TR" altLang="tr-TR" sz="2400" b="1" dirty="0">
                <a:highlight>
                  <a:srgbClr val="FFFF00"/>
                </a:highlight>
                <a:latin typeface="Calibri" panose="020F0502020204030204" pitchFamily="34" charset="0"/>
              </a:rPr>
              <a:t>kodon</a:t>
            </a:r>
            <a:r>
              <a:rPr lang="tr-TR" altLang="tr-TR" sz="2400" dirty="0">
                <a:highlight>
                  <a:srgbClr val="FFFF00"/>
                </a:highlight>
                <a:latin typeface="Calibri" panose="020F0502020204030204" pitchFamily="34" charset="0"/>
              </a:rPr>
              <a:t> olarak </a:t>
            </a:r>
            <a:r>
              <a:rPr lang="tr-TR" altLang="tr-TR" sz="2400" dirty="0">
                <a:latin typeface="Calibri" panose="020F0502020204030204" pitchFamily="34" charset="0"/>
              </a:rPr>
              <a:t>adlandırılır.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400" b="1" dirty="0">
                <a:latin typeface="Calibri" panose="020F0502020204030204" pitchFamily="34" charset="0"/>
              </a:rPr>
              <a:t>kodon</a:t>
            </a:r>
            <a:r>
              <a:rPr lang="tr-TR" altLang="tr-TR" sz="2400" dirty="0">
                <a:latin typeface="Calibri" panose="020F0502020204030204" pitchFamily="34" charset="0"/>
              </a:rPr>
              <a:t> ya protein sentezine katılacak bir amino asidi ya da protein sentezinin sonlanacağını ifade eder. 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400" b="1" dirty="0">
                <a:latin typeface="Calibri" panose="020F0502020204030204" pitchFamily="34" charset="0"/>
              </a:rPr>
              <a:t>Her kodon sadece bir amino asidi kodlarken, her amino asit için birden fazla kodon olabilir... </a:t>
            </a:r>
          </a:p>
          <a:p>
            <a:pPr eaLnBrk="1" hangingPunct="1">
              <a:spcBef>
                <a:spcPct val="50000"/>
              </a:spcBef>
            </a:pPr>
            <a:endParaRPr lang="tr-TR" altLang="tr-TR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87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83" y="14511"/>
            <a:ext cx="6249988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096" y="1196975"/>
            <a:ext cx="6891253" cy="5111750"/>
          </a:xfrm>
        </p:spPr>
        <p:txBody>
          <a:bodyPr>
            <a:normAutofit/>
          </a:bodyPr>
          <a:lstStyle/>
          <a:p>
            <a:pPr algn="just"/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Amino asidler amino açil-tRNA sentetaz  enzimi ile tRNA’nın 3′ ucuna bağlanarak aminoaçil-tRNA’ları oluştururlar.</a:t>
            </a:r>
          </a:p>
          <a:p>
            <a:pPr algn="just"/>
            <a:r>
              <a:rPr lang="tr-TR" altLang="tr-TR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Her bir tRNA’ya do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tr-TR" altLang="tr-TR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ru aminoasitin ba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tr-TR" altLang="tr-TR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lanmas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tr-TR" altLang="tr-TR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için her bir aminoasite özgü </a:t>
            </a:r>
            <a:r>
              <a:rPr lang="tr-TR" altLang="tr-TR" sz="24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aminoaçil tRNA sentetaz</a:t>
            </a:r>
            <a:r>
              <a:rPr lang="tr-TR" altLang="tr-TR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tr-TR" altLang="tr-TR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enzimleri bulunmaktadır.</a:t>
            </a:r>
          </a:p>
          <a:p>
            <a:pPr algn="just"/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/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tRNA’daki üçlü baz, mRNA’daki bazlar ile komplementer olarak hidrojen bağı ile bağlanır. </a:t>
            </a:r>
            <a:r>
              <a:rPr lang="tr-TR" altLang="tr-T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Buna </a:t>
            </a:r>
            <a:r>
              <a:rPr lang="tr-TR" altLang="tr-TR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antikodon</a:t>
            </a:r>
            <a:r>
              <a:rPr lang="tr-TR" altLang="tr-T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denilir.</a:t>
            </a:r>
          </a:p>
          <a:p>
            <a:pPr algn="just"/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840361" y="315984"/>
            <a:ext cx="1202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t-RNA</a:t>
            </a:r>
          </a:p>
        </p:txBody>
      </p:sp>
    </p:spTree>
    <p:extLst>
      <p:ext uri="{BB962C8B-B14F-4D97-AF65-F5344CB8AC3E}">
        <p14:creationId xmlns:p14="http://schemas.microsoft.com/office/powerpoint/2010/main" val="4138852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24" y="561610"/>
            <a:ext cx="5621337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081233" y="4885960"/>
            <a:ext cx="3598863" cy="1773237"/>
          </a:xfrm>
        </p:spPr>
        <p:txBody>
          <a:bodyPr/>
          <a:lstStyle/>
          <a:p>
            <a:r>
              <a:rPr lang="tr-TR" altLang="tr-TR" sz="3600" dirty="0" err="1">
                <a:highlight>
                  <a:srgbClr val="FFFF00"/>
                </a:highlight>
              </a:rPr>
              <a:t>Kodon</a:t>
            </a:r>
            <a:r>
              <a:rPr lang="tr-TR" altLang="tr-TR" sz="3600" dirty="0">
                <a:highlight>
                  <a:srgbClr val="FFFF00"/>
                </a:highlight>
              </a:rPr>
              <a:t> ve </a:t>
            </a:r>
            <a:r>
              <a:rPr lang="tr-TR" altLang="tr-TR" sz="3600" dirty="0" err="1">
                <a:highlight>
                  <a:srgbClr val="FFFF00"/>
                </a:highlight>
              </a:rPr>
              <a:t>antikodon</a:t>
            </a:r>
            <a:r>
              <a:rPr lang="tr-TR" altLang="tr-TR" sz="3600" dirty="0">
                <a:highlight>
                  <a:srgbClr val="FFFF00"/>
                </a:highlight>
              </a:rPr>
              <a:t> eşleşmesi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7317" y="3421552"/>
            <a:ext cx="3525837" cy="2244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200" dirty="0" err="1"/>
              <a:t>tRNA’ların</a:t>
            </a:r>
            <a:r>
              <a:rPr lang="tr-TR" altLang="tr-TR" sz="3200" dirty="0"/>
              <a:t> yonca yaprağı şeklinde </a:t>
            </a:r>
            <a:r>
              <a:rPr lang="tr-TR" altLang="tr-TR" sz="3200" dirty="0" err="1"/>
              <a:t>sekonder</a:t>
            </a:r>
            <a:r>
              <a:rPr lang="tr-TR" altLang="tr-TR" sz="3200" dirty="0"/>
              <a:t> yapıları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965579" y="612750"/>
            <a:ext cx="35999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sz="2800" dirty="0">
                <a:ea typeface="SimSun" panose="02010600030101010101" pitchFamily="2" charset="-122"/>
              </a:rPr>
              <a:t>amino asit, tRNA</a:t>
            </a:r>
            <a:r>
              <a:rPr lang="tr-TR" altLang="tr-TR" sz="2800" dirty="0">
                <a:latin typeface="Arial" panose="020B0604020202020204" pitchFamily="34" charset="0"/>
                <a:ea typeface="SimSun" panose="02010600030101010101" pitchFamily="2" charset="-122"/>
              </a:rPr>
              <a:t>’</a:t>
            </a:r>
            <a:r>
              <a:rPr lang="tr-TR" altLang="tr-TR" sz="2800" dirty="0">
                <a:ea typeface="SimSun" panose="02010600030101010101" pitchFamily="2" charset="-122"/>
              </a:rPr>
              <a:t>n</a:t>
            </a:r>
            <a:r>
              <a:rPr lang="tr-TR" altLang="tr-TR" sz="2800" dirty="0"/>
              <a:t>ı</a:t>
            </a:r>
            <a:r>
              <a:rPr lang="tr-TR" altLang="tr-TR" sz="2800" dirty="0">
                <a:ea typeface="SimSun" panose="02010600030101010101" pitchFamily="2" charset="-122"/>
              </a:rPr>
              <a:t>n 3</a:t>
            </a:r>
            <a:r>
              <a:rPr lang="tr-TR" altLang="tr-TR" sz="2800" dirty="0">
                <a:latin typeface="Arial" panose="020B0604020202020204" pitchFamily="34" charset="0"/>
                <a:ea typeface="SimSun" panose="02010600030101010101" pitchFamily="2" charset="-122"/>
              </a:rPr>
              <a:t>’</a:t>
            </a:r>
            <a:r>
              <a:rPr lang="tr-TR" altLang="tr-TR" sz="2800" dirty="0">
                <a:ea typeface="SimSun" panose="02010600030101010101" pitchFamily="2" charset="-122"/>
              </a:rPr>
              <a:t> ucundaki adenin baz</a:t>
            </a:r>
            <a:r>
              <a:rPr lang="tr-TR" altLang="tr-TR" sz="2800" dirty="0"/>
              <a:t>ı</a:t>
            </a:r>
            <a:r>
              <a:rPr lang="tr-TR" altLang="tr-TR" sz="2800" dirty="0">
                <a:ea typeface="SimSun" panose="02010600030101010101" pitchFamily="2" charset="-122"/>
              </a:rPr>
              <a:t>na ait riboz </a:t>
            </a:r>
            <a:r>
              <a:rPr lang="tr-TR" altLang="tr-TR" sz="2800" dirty="0"/>
              <a:t>ş</a:t>
            </a:r>
            <a:r>
              <a:rPr lang="tr-TR" altLang="tr-TR" sz="2800" dirty="0">
                <a:ea typeface="SimSun" panose="02010600030101010101" pitchFamily="2" charset="-122"/>
              </a:rPr>
              <a:t>ekerin 3</a:t>
            </a:r>
            <a:r>
              <a:rPr lang="tr-TR" altLang="tr-TR" sz="2800" dirty="0">
                <a:latin typeface="Arial" panose="020B0604020202020204" pitchFamily="34" charset="0"/>
                <a:ea typeface="SimSun" panose="02010600030101010101" pitchFamily="2" charset="-122"/>
              </a:rPr>
              <a:t>’</a:t>
            </a:r>
            <a:r>
              <a:rPr lang="tr-TR" altLang="tr-TR" sz="2800" dirty="0">
                <a:ea typeface="SimSun" panose="02010600030101010101" pitchFamily="2" charset="-122"/>
              </a:rPr>
              <a:t>-OH grubuna ba</a:t>
            </a:r>
            <a:r>
              <a:rPr lang="tr-TR" altLang="tr-TR" sz="2800" dirty="0"/>
              <a:t>ğ</a:t>
            </a:r>
            <a:r>
              <a:rPr lang="tr-TR" altLang="tr-TR" sz="2800" dirty="0">
                <a:ea typeface="SimSun" panose="02010600030101010101" pitchFamily="2" charset="-122"/>
              </a:rPr>
              <a:t>lan</a:t>
            </a:r>
            <a:r>
              <a:rPr lang="tr-TR" altLang="tr-TR" sz="2800" dirty="0"/>
              <a:t>ı</a:t>
            </a:r>
            <a:r>
              <a:rPr lang="tr-TR" altLang="tr-TR" sz="2800" dirty="0">
                <a:ea typeface="SimSun" panose="02010600030101010101" pitchFamily="2" charset="-122"/>
              </a:rPr>
              <a:t>r.   </a:t>
            </a:r>
          </a:p>
        </p:txBody>
      </p:sp>
    </p:spTree>
    <p:extLst>
      <p:ext uri="{BB962C8B-B14F-4D97-AF65-F5344CB8AC3E}">
        <p14:creationId xmlns:p14="http://schemas.microsoft.com/office/powerpoint/2010/main" val="114115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Transkripsiyon için gerekenler…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64325" y="1690688"/>
            <a:ext cx="9472448" cy="4351338"/>
          </a:xfrm>
        </p:spPr>
        <p:txBody>
          <a:bodyPr/>
          <a:lstStyle/>
          <a:p>
            <a:r>
              <a:rPr lang="tr-TR" dirty="0"/>
              <a:t>RNA polimeraz enzimi</a:t>
            </a:r>
          </a:p>
          <a:p>
            <a:r>
              <a:rPr lang="tr-TR" dirty="0"/>
              <a:t>DNA kalıbı </a:t>
            </a:r>
            <a:r>
              <a:rPr lang="tr-TR" b="1" dirty="0"/>
              <a:t>(sadece bir DNA zinciri kalıp </a:t>
            </a:r>
            <a:r>
              <a:rPr lang="tr-TR" dirty="0"/>
              <a:t>olarak iş görür, </a:t>
            </a:r>
            <a:r>
              <a:rPr lang="tr-TR" b="1" dirty="0"/>
              <a:t>replikasyonda her iki zincirin tam kopyası </a:t>
            </a:r>
            <a:r>
              <a:rPr lang="tr-TR" dirty="0"/>
              <a:t>çıkarılıyordu!!!!! ) </a:t>
            </a:r>
          </a:p>
          <a:p>
            <a:r>
              <a:rPr lang="tr-TR" dirty="0" err="1"/>
              <a:t>NTPs</a:t>
            </a:r>
            <a:r>
              <a:rPr lang="tr-TR" dirty="0"/>
              <a:t> (ATP, GTP, UTP ve CTP) (dNTP değil !!!) </a:t>
            </a:r>
          </a:p>
          <a:p>
            <a:r>
              <a:rPr lang="tr-TR" dirty="0"/>
              <a:t>Mg</a:t>
            </a:r>
            <a:r>
              <a:rPr lang="tr-TR" baseline="30000" dirty="0"/>
              <a:t>2+ </a:t>
            </a:r>
            <a:r>
              <a:rPr lang="tr-TR" dirty="0"/>
              <a:t>ihtiyaç vardır. </a:t>
            </a:r>
          </a:p>
          <a:p>
            <a:pPr marL="0" indent="0">
              <a:buNone/>
            </a:pPr>
            <a:r>
              <a:rPr lang="tr-TR" dirty="0"/>
              <a:t>RNA polimerazlar transkripsiyona başlayacağı gen bölgesini nasıl tanır: </a:t>
            </a:r>
            <a:r>
              <a:rPr lang="tr-TR" b="1" dirty="0" err="1">
                <a:highlight>
                  <a:srgbClr val="FFFF00"/>
                </a:highlight>
              </a:rPr>
              <a:t>Promotor</a:t>
            </a:r>
            <a:r>
              <a:rPr lang="tr-TR" dirty="0"/>
              <a:t>, RNA polimerazın transkripsiyonu başlatmak üzere DNA’ya bağlandığı özel bölgelerdir. </a:t>
            </a:r>
          </a:p>
        </p:txBody>
      </p:sp>
    </p:spTree>
    <p:extLst>
      <p:ext uri="{BB962C8B-B14F-4D97-AF65-F5344CB8AC3E}">
        <p14:creationId xmlns:p14="http://schemas.microsoft.com/office/powerpoint/2010/main" val="3987133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 descr="FG14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1196976"/>
            <a:ext cx="7261225" cy="48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2113321" y="569059"/>
            <a:ext cx="80256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tr-TR" sz="2800" dirty="0" err="1">
                <a:latin typeface="Times New Roman" panose="02020603050405020304" pitchFamily="18" charset="0"/>
              </a:rPr>
              <a:t>tRNA</a:t>
            </a:r>
            <a:r>
              <a:rPr lang="tr-TR" altLang="tr-TR" sz="2800" dirty="0">
                <a:latin typeface="Times New Roman" panose="02020603050405020304" pitchFamily="18" charset="0"/>
              </a:rPr>
              <a:t>da</a:t>
            </a:r>
            <a:r>
              <a:rPr lang="en-US" altLang="tr-TR" sz="2800" dirty="0">
                <a:latin typeface="Times New Roman" panose="02020603050405020304" pitchFamily="18" charset="0"/>
              </a:rPr>
              <a:t> </a:t>
            </a:r>
            <a:r>
              <a:rPr lang="tr-TR" altLang="tr-TR" sz="2800" dirty="0">
                <a:latin typeface="Times New Roman" panose="02020603050405020304" pitchFamily="18" charset="0"/>
              </a:rPr>
              <a:t>bilinenden farklı bazlar bulunmaktadır.</a:t>
            </a:r>
            <a:endParaRPr lang="en-US" altLang="tr-TR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3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6870700" cy="973138"/>
          </a:xfrm>
        </p:spPr>
        <p:txBody>
          <a:bodyPr/>
          <a:lstStyle/>
          <a:p>
            <a:r>
              <a:rPr lang="tr-TR" altLang="tr-TR" b="1" dirty="0"/>
              <a:t>Wobble hipotezi ve bazı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altLang="tr-TR" dirty="0"/>
              <a:t>Bir mRNA kodonundaki ilk iki baz, tRNA’daki antikodon ile her zaman güçlü Watson-Crick baz eşleşmesi yapar.</a:t>
            </a:r>
          </a:p>
          <a:p>
            <a:pPr algn="just"/>
            <a:r>
              <a:rPr lang="tr-TR" altLang="tr-TR" dirty="0">
                <a:latin typeface="Calibri" panose="020F0502020204030204" pitchFamily="34" charset="0"/>
              </a:rPr>
              <a:t>Wobble hipotezine göre, bir baz, birden fazla baz ile hidrojen köprüsü yapabilir. Buna </a:t>
            </a:r>
            <a:r>
              <a:rPr lang="tr-TR" altLang="tr-TR" b="1" dirty="0">
                <a:latin typeface="Calibri" panose="020F0502020204030204" pitchFamily="34" charset="0"/>
              </a:rPr>
              <a:t>wobble bazı denilir </a:t>
            </a:r>
            <a:r>
              <a:rPr lang="tr-TR" altLang="tr-TR" dirty="0">
                <a:latin typeface="Calibri" panose="020F0502020204030204" pitchFamily="34" charset="0"/>
              </a:rPr>
              <a:t>ve bu</a:t>
            </a:r>
            <a:r>
              <a:rPr lang="tr-TR" altLang="tr-TR" dirty="0"/>
              <a:t> tRNA’ların birden fazla kodonu tanımalarını sağlar.</a:t>
            </a:r>
          </a:p>
          <a:p>
            <a:pPr algn="just"/>
            <a:r>
              <a:rPr lang="tr-TR" altLang="tr-TR" dirty="0"/>
              <a:t>Antikodondaki ilk baz (5′ </a:t>
            </a:r>
            <a:r>
              <a:rPr lang="tr-TR" altLang="tr-TR" dirty="0">
                <a:sym typeface="Wingdings" panose="05000000000000000000" pitchFamily="2" charset="2"/>
              </a:rPr>
              <a:t></a:t>
            </a:r>
            <a:r>
              <a:rPr lang="tr-TR" altLang="tr-TR" dirty="0"/>
              <a:t> 3′ yönünde okunur) kodondaki  3. bazın karşısındaki bazdır.</a:t>
            </a:r>
          </a:p>
          <a:p>
            <a:pPr algn="just"/>
            <a:r>
              <a:rPr lang="tr-TR" altLang="tr-TR" dirty="0"/>
              <a:t>Ve bu baz wobble bazdır!!! İnosinat veya Urasil bazları</a:t>
            </a:r>
          </a:p>
          <a:p>
            <a:pPr algn="just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337836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261" y="545122"/>
            <a:ext cx="7957039" cy="543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91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26" y="2887239"/>
            <a:ext cx="8535987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897856" y="5192078"/>
            <a:ext cx="839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altLang="tr-TR" sz="2400" dirty="0">
                <a:latin typeface="Times" panose="02020603050405020304" pitchFamily="18" charset="0"/>
              </a:rPr>
              <a:t>tRNA’da bulunan inosinat (I), U, C ve A ile hidrojen bağı yapabilir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tr-TR" dirty="0"/>
              <a:t>Wobble baz eşleşmesi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5721719" y="1581077"/>
            <a:ext cx="1978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Arginine</a:t>
            </a:r>
          </a:p>
        </p:txBody>
      </p:sp>
      <p:cxnSp>
        <p:nvCxnSpPr>
          <p:cNvPr id="4" name="Düz Ok Bağlayıcısı 3"/>
          <p:cNvCxnSpPr>
            <a:stCxn id="2" idx="1"/>
          </p:cNvCxnSpPr>
          <p:nvPr/>
        </p:nvCxnSpPr>
        <p:spPr>
          <a:xfrm flipH="1">
            <a:off x="4752305" y="1935020"/>
            <a:ext cx="969414" cy="7993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>
            <a:off x="6580708" y="2220797"/>
            <a:ext cx="13275" cy="5136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>
            <a:stCxn id="2" idx="3"/>
          </p:cNvCxnSpPr>
          <p:nvPr/>
        </p:nvCxnSpPr>
        <p:spPr>
          <a:xfrm>
            <a:off x="7700530" y="1935020"/>
            <a:ext cx="969415" cy="7993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1897856" y="5832054"/>
            <a:ext cx="8800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3 farklı kodon antikodonu ortak tek bir t-RNA yı çağırır ve bu nedenle </a:t>
            </a:r>
          </a:p>
          <a:p>
            <a:r>
              <a:rPr lang="tr-TR" sz="2400" dirty="0"/>
              <a:t>tek bir amino asit ifade edilmiş olur. </a:t>
            </a:r>
          </a:p>
        </p:txBody>
      </p:sp>
    </p:spTree>
    <p:extLst>
      <p:ext uri="{BB962C8B-B14F-4D97-AF65-F5344CB8AC3E}">
        <p14:creationId xmlns:p14="http://schemas.microsoft.com/office/powerpoint/2010/main" val="2998283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Genetik kod…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tr-TR" altLang="tr-TR" dirty="0"/>
              <a:t>Kodon: Spesifik bir amino asidi kodlayan üç nükleotid’ten oluşan dizi</a:t>
            </a:r>
          </a:p>
          <a:p>
            <a:pPr algn="just">
              <a:lnSpc>
                <a:spcPct val="80000"/>
              </a:lnSpc>
            </a:pPr>
            <a:r>
              <a:rPr lang="tr-TR" altLang="tr-TR" dirty="0"/>
              <a:t>Başlama </a:t>
            </a:r>
            <a:r>
              <a:rPr lang="tr-TR" altLang="tr-TR" dirty="0" err="1"/>
              <a:t>kodonu</a:t>
            </a:r>
            <a:r>
              <a:rPr lang="tr-TR" altLang="tr-TR" dirty="0"/>
              <a:t> (AUG), tüm hücrelerde bir polipeptidi başlatan sinyal kodonu (Bir polipeptidin içinde sinyal ayrıca Met’i kodlar)</a:t>
            </a:r>
          </a:p>
          <a:p>
            <a:pPr algn="just">
              <a:lnSpc>
                <a:spcPct val="80000"/>
              </a:lnSpc>
            </a:pPr>
            <a:r>
              <a:rPr lang="tr-TR" altLang="tr-TR" dirty="0"/>
              <a:t>Sonlanma-DUR (terminasyon) kodonları (UAA, UAG ve UGA), hiçbir amino asidi kodlamazlar. Bu kodonlar polipeptid sentezinin bittiğinin sinyalini verirler (Stop veya nonsense kodonlar)</a:t>
            </a:r>
          </a:p>
          <a:p>
            <a:pPr algn="just">
              <a:lnSpc>
                <a:spcPct val="80000"/>
              </a:lnSpc>
            </a:pPr>
            <a:r>
              <a:rPr lang="tr-TR" altLang="tr-TR" dirty="0"/>
              <a:t>Dejeneredir: Bir amino asidin birden fazla kodon ile kodlanması…</a:t>
            </a:r>
          </a:p>
          <a:p>
            <a:pPr algn="just">
              <a:lnSpc>
                <a:spcPct val="80000"/>
              </a:lnSpc>
            </a:pPr>
            <a:r>
              <a:rPr lang="tr-TR" altLang="tr-TR" dirty="0"/>
              <a:t>Evrenseldir.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1874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6870700" cy="1066800"/>
          </a:xfrm>
        </p:spPr>
        <p:txBody>
          <a:bodyPr/>
          <a:lstStyle/>
          <a:p>
            <a:r>
              <a:rPr lang="tr-TR" altLang="tr-TR" sz="3600"/>
              <a:t>Ökaryotlarda Protein Sentezi</a:t>
            </a:r>
            <a:endParaRPr lang="tr-TR" altLang="tr-TR" sz="320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341438"/>
            <a:ext cx="7772400" cy="4419600"/>
          </a:xfrm>
        </p:spPr>
        <p:txBody>
          <a:bodyPr/>
          <a:lstStyle/>
          <a:p>
            <a:r>
              <a:rPr lang="tr-TR" altLang="tr-TR" dirty="0"/>
              <a:t>Daha komplekstir</a:t>
            </a:r>
          </a:p>
          <a:p>
            <a:r>
              <a:rPr lang="tr-TR" altLang="tr-TR" dirty="0"/>
              <a:t>mRNA stoplazmaya taşınır</a:t>
            </a:r>
          </a:p>
          <a:p>
            <a:r>
              <a:rPr lang="tr-TR" altLang="tr-TR" dirty="0"/>
              <a:t>mRNA 1-2 saatte yıkılır</a:t>
            </a:r>
          </a:p>
          <a:p>
            <a:r>
              <a:rPr lang="tr-TR" altLang="tr-TR" dirty="0"/>
              <a:t>Kozak sequence 5’-</a:t>
            </a:r>
            <a:r>
              <a:rPr lang="tr-TR" altLang="tr-TR" dirty="0">
                <a:solidFill>
                  <a:schemeClr val="accent2"/>
                </a:solidFill>
              </a:rPr>
              <a:t>ACC</a:t>
            </a:r>
            <a:r>
              <a:rPr lang="tr-TR" altLang="tr-TR" dirty="0"/>
              <a:t>AUG</a:t>
            </a:r>
            <a:r>
              <a:rPr lang="tr-TR" altLang="tr-TR" dirty="0">
                <a:solidFill>
                  <a:schemeClr val="accent2"/>
                </a:solidFill>
              </a:rPr>
              <a:t>G</a:t>
            </a:r>
            <a:r>
              <a:rPr lang="tr-TR" altLang="tr-TR" dirty="0"/>
              <a:t>…..</a:t>
            </a:r>
          </a:p>
          <a:p>
            <a:r>
              <a:rPr lang="tr-TR" altLang="tr-TR" dirty="0"/>
              <a:t>AUG Met kodlar</a:t>
            </a:r>
          </a:p>
          <a:p>
            <a:r>
              <a:rPr lang="tr-TR" altLang="tr-TR" dirty="0"/>
              <a:t>Daha fazla sayıda ribozom görev alır</a:t>
            </a:r>
          </a:p>
          <a:p>
            <a:r>
              <a:rPr lang="tr-TR" altLang="tr-TR" dirty="0"/>
              <a:t>Ribozomlar E.R’a tutunur.  </a:t>
            </a:r>
          </a:p>
        </p:txBody>
      </p:sp>
    </p:spTree>
    <p:extLst>
      <p:ext uri="{BB962C8B-B14F-4D97-AF65-F5344CB8AC3E}">
        <p14:creationId xmlns:p14="http://schemas.microsoft.com/office/powerpoint/2010/main" val="4213155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1" b="8987"/>
          <a:stretch>
            <a:fillRect/>
          </a:stretch>
        </p:blipFill>
        <p:spPr bwMode="auto">
          <a:xfrm>
            <a:off x="1524000" y="1057276"/>
            <a:ext cx="91440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7571" b="89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676400" y="76200"/>
            <a:ext cx="88392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tr-TR" altLang="tr-TR" sz="3600" dirty="0"/>
              <a:t>Proteinler hedeflerine nasıl gider??</a:t>
            </a:r>
            <a:endParaRPr lang="en-US" altLang="tr-TR" sz="36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6" y="3224214"/>
            <a:ext cx="25082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635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ELL3e09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1" r="11444" b="6349"/>
          <a:stretch>
            <a:fillRect/>
          </a:stretch>
        </p:blipFill>
        <p:spPr bwMode="auto">
          <a:xfrm>
            <a:off x="3792538" y="1773239"/>
            <a:ext cx="525780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1847851" y="404813"/>
            <a:ext cx="9304831" cy="9541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i="1" dirty="0">
                <a:latin typeface="Calibri" panose="020F0502020204030204" pitchFamily="34" charset="0"/>
              </a:rPr>
              <a:t>Bazı proteinler, Golgi cihazı tarafından son görev noktaları için zimojen partiküller halinde paketlenir ve transfer edilirler</a:t>
            </a:r>
            <a:r>
              <a:rPr lang="tr-TR" altLang="tr-TR" sz="280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6577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1" b="8987"/>
          <a:stretch>
            <a:fillRect/>
          </a:stretch>
        </p:blipFill>
        <p:spPr bwMode="auto">
          <a:xfrm>
            <a:off x="1524000" y="1057276"/>
            <a:ext cx="91440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7571" b="89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828800" y="228600"/>
            <a:ext cx="8610600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>
              <a:spcBef>
                <a:spcPts val="2250"/>
              </a:spcBef>
            </a:pPr>
            <a:r>
              <a:rPr lang="tr-TR" altLang="tr-TR" sz="3600" dirty="0"/>
              <a:t>Sekresyon olarak içerde kalabilir ya da yine hücre dışı sekresyon ya da membran proteini olabilir. </a:t>
            </a:r>
            <a:endParaRPr lang="en-US" altLang="tr-TR" sz="3600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6" y="3224214"/>
            <a:ext cx="25082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4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>
            <a:lum bright="-26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3" b="3265"/>
          <a:stretch>
            <a:fillRect/>
          </a:stretch>
        </p:blipFill>
        <p:spPr bwMode="auto">
          <a:xfrm>
            <a:off x="1905001" y="0"/>
            <a:ext cx="4848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26000" contrast="46000"/>
                  </a:blip>
                  <a:srcRect t="3493" b="32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9317039" y="1"/>
            <a:ext cx="13493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r>
              <a:rPr lang="en-US" altLang="tr-TR"/>
              <a:t>Fig 13.23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477000" y="533401"/>
            <a:ext cx="403860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>
              <a:spcBef>
                <a:spcPts val="2250"/>
              </a:spcBef>
            </a:pPr>
            <a:r>
              <a:rPr lang="tr-TR" altLang="tr-TR" sz="3600" dirty="0"/>
              <a:t>Aminoasitlerdeki sinyaller rol oynar..</a:t>
            </a:r>
            <a:endParaRPr lang="en-US" altLang="tr-TR" sz="3600" dirty="0"/>
          </a:p>
        </p:txBody>
      </p:sp>
    </p:spTree>
    <p:extLst>
      <p:ext uri="{BB962C8B-B14F-4D97-AF65-F5344CB8AC3E}">
        <p14:creationId xmlns:p14="http://schemas.microsoft.com/office/powerpoint/2010/main" val="2179706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Transkripsiyon-</a:t>
            </a:r>
            <a:r>
              <a:rPr lang="tr-TR" b="1" dirty="0" err="1">
                <a:solidFill>
                  <a:srgbClr val="C00000"/>
                </a:solidFill>
              </a:rPr>
              <a:t>Replikasyon</a:t>
            </a:r>
            <a:r>
              <a:rPr lang="tr-TR" b="1" dirty="0">
                <a:solidFill>
                  <a:srgbClr val="C00000"/>
                </a:solidFill>
              </a:rPr>
              <a:t> Farkları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1.Replikasyon sırasında </a:t>
            </a:r>
            <a:r>
              <a:rPr lang="tr-TR" b="1" dirty="0"/>
              <a:t>tüm kromozom </a:t>
            </a:r>
            <a:r>
              <a:rPr lang="tr-TR" dirty="0"/>
              <a:t>kopyalanır fakat transkripsiyonda </a:t>
            </a:r>
            <a:r>
              <a:rPr lang="tr-TR" b="1" dirty="0"/>
              <a:t>sadece bir gen bölgesi </a:t>
            </a:r>
            <a:r>
              <a:rPr lang="tr-TR" dirty="0"/>
              <a:t>kopyalanabilir. </a:t>
            </a:r>
          </a:p>
          <a:p>
            <a:pPr marL="0" indent="0">
              <a:buNone/>
            </a:pPr>
            <a:r>
              <a:rPr lang="tr-TR" dirty="0"/>
              <a:t>2. Transkripsiyon düzeyi organizmanın </a:t>
            </a:r>
            <a:r>
              <a:rPr lang="tr-TR" b="1" dirty="0"/>
              <a:t>o andaki protein ihtiyacına bağlı </a:t>
            </a:r>
            <a:r>
              <a:rPr lang="tr-TR" dirty="0"/>
              <a:t>olarak değişir. Her dokuda aynı anda farklı genlerin transkripsiyonu olur. </a:t>
            </a:r>
          </a:p>
          <a:p>
            <a:pPr marL="0" indent="0">
              <a:buNone/>
            </a:pPr>
            <a:r>
              <a:rPr lang="tr-TR" dirty="0"/>
              <a:t>3. Transkripsiyon replikasyonda olduğu gibi </a:t>
            </a:r>
            <a:r>
              <a:rPr lang="tr-TR" b="1" dirty="0"/>
              <a:t>bir primer’e ihtiyaç duymaz</a:t>
            </a:r>
            <a:r>
              <a:rPr lang="tr-TR" dirty="0"/>
              <a:t>. Transkripsiyon için </a:t>
            </a:r>
            <a:r>
              <a:rPr lang="tr-TR" b="1" dirty="0"/>
              <a:t>sadece bir DNA zinciri kalıp </a:t>
            </a:r>
            <a:r>
              <a:rPr lang="tr-TR" dirty="0"/>
              <a:t>olarak iş görür. </a:t>
            </a:r>
          </a:p>
          <a:p>
            <a:pPr marL="0" indent="0">
              <a:buNone/>
            </a:pPr>
            <a:r>
              <a:rPr lang="tr-TR" dirty="0"/>
              <a:t>4. DNA segmentinin başı ve sonunu belirleyen </a:t>
            </a:r>
            <a:r>
              <a:rPr lang="tr-TR" b="1" dirty="0"/>
              <a:t>spesifik düzenleyici diziler</a:t>
            </a:r>
            <a:r>
              <a:rPr lang="tr-TR" dirty="0"/>
              <a:t> hangi DNA segmentinin şablon olarak kullanılacağını gösterir.</a:t>
            </a:r>
          </a:p>
          <a:p>
            <a:pPr marL="0" indent="0">
              <a:buNone/>
            </a:pPr>
            <a:r>
              <a:rPr lang="tr-TR" dirty="0"/>
              <a:t>5.RNA polimerazın </a:t>
            </a:r>
            <a:r>
              <a:rPr lang="tr-TR" dirty="0" err="1"/>
              <a:t>proofreading</a:t>
            </a:r>
            <a:r>
              <a:rPr lang="tr-TR" dirty="0"/>
              <a:t> (tekrar okuma ve tamir etme) aktivitesi yoktur.</a:t>
            </a:r>
          </a:p>
        </p:txBody>
      </p:sp>
    </p:spTree>
    <p:extLst>
      <p:ext uri="{BB962C8B-B14F-4D97-AF65-F5344CB8AC3E}">
        <p14:creationId xmlns:p14="http://schemas.microsoft.com/office/powerpoint/2010/main" val="1541972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7"/>
          <a:stretch>
            <a:fillRect/>
          </a:stretch>
        </p:blipFill>
        <p:spPr bwMode="auto">
          <a:xfrm>
            <a:off x="1524000" y="4112946"/>
            <a:ext cx="7497394" cy="280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26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14"/>
          <a:stretch>
            <a:fillRect/>
          </a:stretch>
        </p:blipFill>
        <p:spPr bwMode="auto">
          <a:xfrm>
            <a:off x="1676401" y="2166727"/>
            <a:ext cx="2428843" cy="193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311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" t="25320" b="7394"/>
          <a:stretch>
            <a:fillRect/>
          </a:stretch>
        </p:blipFill>
        <p:spPr bwMode="auto">
          <a:xfrm>
            <a:off x="4702176" y="2214215"/>
            <a:ext cx="4891529" cy="187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21" t="25320" b="739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79487" y="506368"/>
            <a:ext cx="11257613" cy="109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tr-TR" altLang="tr-TR" sz="3600" b="1" dirty="0"/>
              <a:t>Aynı genom farklı zamanlarda farklı proteinleri üretir ve gelişme-büyüme şekillenir.</a:t>
            </a:r>
            <a:endParaRPr lang="en-US" altLang="tr-TR" sz="3600" dirty="0"/>
          </a:p>
        </p:txBody>
      </p:sp>
    </p:spTree>
    <p:extLst>
      <p:ext uri="{BB962C8B-B14F-4D97-AF65-F5344CB8AC3E}">
        <p14:creationId xmlns:p14="http://schemas.microsoft.com/office/powerpoint/2010/main" val="2925789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dirty="0"/>
              <a:t>Gen ifadesinin düzenlenmesinde başlıca aşamalar:</a:t>
            </a:r>
            <a:br>
              <a:rPr lang="tr-TR" alt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tr-TR" altLang="tr-TR" dirty="0"/>
              <a:t>1) Primer transkriptlerin oluşumu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tr-TR" altLang="tr-TR" dirty="0"/>
              <a:t>2) Primer mRNA’dan matür (olgun) mRNA oluşumu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tr-TR" altLang="tr-TR" dirty="0"/>
              <a:t>3) mRNA’nın sitoplazmaya geçişi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tr-TR" altLang="tr-TR" dirty="0"/>
              <a:t>4) mRNA’nın yıkılımı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tr-TR" altLang="tr-TR" dirty="0"/>
              <a:t>5) Protein sentezi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tr-TR" altLang="tr-TR" dirty="0"/>
              <a:t>6) Proteinlerin posttranslasyonal modifikasyonu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tr-TR" altLang="tr-TR" dirty="0"/>
              <a:t>7) Protein yıkılımı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817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774826" y="620713"/>
            <a:ext cx="8569325" cy="1816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800"/>
              <a:t>Bir RNA molekülü, DNA’yı kalıp olarak kullanarak  ribonükleotidlerin ( ATP, GTP, CTP ve UTP- ) pirofosfatlar ayrılması suretiyle) polimerizasyonu sonucunda, 5</a:t>
            </a:r>
            <a:r>
              <a:rPr lang="tr-TR" altLang="tr-TR" sz="2800">
                <a:sym typeface="Symbol" panose="05050102010706020507" pitchFamily="18" charset="2"/>
              </a:rPr>
              <a:t></a:t>
            </a:r>
            <a:r>
              <a:rPr lang="tr-TR" altLang="tr-TR" sz="2800"/>
              <a:t> </a:t>
            </a:r>
            <a:r>
              <a:rPr lang="tr-TR" altLang="tr-TR" sz="2800">
                <a:sym typeface="Symbol" panose="05050102010706020507" pitchFamily="18" charset="2"/>
              </a:rPr>
              <a:t></a:t>
            </a:r>
            <a:r>
              <a:rPr lang="tr-TR" altLang="tr-TR" sz="2800"/>
              <a:t> 3</a:t>
            </a:r>
            <a:r>
              <a:rPr lang="tr-TR" altLang="tr-TR" sz="2800">
                <a:sym typeface="Symbol" panose="05050102010706020507" pitchFamily="18" charset="2"/>
              </a:rPr>
              <a:t></a:t>
            </a:r>
            <a:r>
              <a:rPr lang="tr-TR" altLang="tr-TR" sz="2800"/>
              <a:t> yönünde sentezlenir 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0"/>
          <a:stretch>
            <a:fillRect/>
          </a:stretch>
        </p:blipFill>
        <p:spPr bwMode="auto">
          <a:xfrm>
            <a:off x="3575051" y="2997200"/>
            <a:ext cx="479107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86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9340361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2490C4-F6D1-4C23-B829-37CB5BC6062E}" type="slidenum">
              <a:rPr lang="tr-TR" altLang="tr-TR" sz="1400"/>
              <a:pPr/>
              <a:t>7</a:t>
            </a:fld>
            <a:endParaRPr lang="tr-TR" altLang="tr-TR" sz="1400"/>
          </a:p>
        </p:txBody>
      </p:sp>
      <p:pic>
        <p:nvPicPr>
          <p:cNvPr id="18436" name="Picture 6" descr="d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30" y="2039816"/>
            <a:ext cx="424815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image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80" y="1544515"/>
            <a:ext cx="532765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AutoShape 9"/>
          <p:cNvSpPr>
            <a:spLocks noChangeArrowheads="1"/>
          </p:cNvSpPr>
          <p:nvPr/>
        </p:nvSpPr>
        <p:spPr bwMode="auto">
          <a:xfrm>
            <a:off x="6482617" y="2255716"/>
            <a:ext cx="935038" cy="9366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8440" name="AutoShape 10"/>
          <p:cNvSpPr>
            <a:spLocks noChangeArrowheads="1"/>
          </p:cNvSpPr>
          <p:nvPr/>
        </p:nvSpPr>
        <p:spPr bwMode="auto">
          <a:xfrm>
            <a:off x="9217881" y="2111254"/>
            <a:ext cx="935037" cy="9366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5035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40080" y="571500"/>
            <a:ext cx="11551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Transkripsiyonun başlayacağı diziler nasıl tanınır ?</a:t>
            </a:r>
          </a:p>
          <a:p>
            <a:r>
              <a:rPr lang="tr-TR" altLang="tr-TR" sz="2800" dirty="0">
                <a:solidFill>
                  <a:srgbClr val="3333CC"/>
                </a:solidFill>
              </a:rPr>
              <a:t>Nükleotid dizelerinde bazı sinyaller bulunur ve bu sinyaller RNA polimerazın nerede ve ne sıklıkla transkripsiyona başlayacağını ve transkripsiyonun nerede sonlanacağını gösterir.</a:t>
            </a:r>
            <a:endParaRPr lang="tr-TR" altLang="tr-TR" sz="1400" dirty="0"/>
          </a:p>
          <a:p>
            <a:r>
              <a:rPr lang="tr-TR" sz="2800" b="1" dirty="0"/>
              <a:t>Promotor, RNA polimerazın transkripsiyonu başlatmak üzere DNA’ya bağlandığı özel bölgedir.</a:t>
            </a:r>
          </a:p>
          <a:p>
            <a:r>
              <a:rPr lang="tr-TR" sz="2800" u="sng" dirty="0"/>
              <a:t>Bakteriyel promotorlarda;</a:t>
            </a:r>
          </a:p>
          <a:p>
            <a:r>
              <a:rPr lang="tr-TR" sz="2800" dirty="0"/>
              <a:t>-10 (5´) bölgesinde TATAAT ve -35 (5´) bölgesinde  TTGACA </a:t>
            </a:r>
          </a:p>
          <a:p>
            <a:r>
              <a:rPr lang="tr-TR" sz="2800" dirty="0"/>
              <a:t>-40 ve -60 bölgesinde AT’den zengin bölge UP (upstream promotor)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5029"/>
            <a:ext cx="12575554" cy="1458676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5966460" y="5097780"/>
            <a:ext cx="1508760" cy="9565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8153400" y="5097779"/>
            <a:ext cx="1508760" cy="9565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Şimşek İşareti 5"/>
          <p:cNvSpPr/>
          <p:nvPr/>
        </p:nvSpPr>
        <p:spPr>
          <a:xfrm flipH="1">
            <a:off x="10645140" y="3473370"/>
            <a:ext cx="1127760" cy="1851659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40080" y="4657406"/>
            <a:ext cx="3019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2000" b="1" dirty="0">
                <a:solidFill>
                  <a:srgbClr val="000099"/>
                </a:solidFill>
                <a:latin typeface="Arial Narrow" panose="020B0606020202030204" pitchFamily="34" charset="0"/>
              </a:rPr>
              <a:t>‘’ Pribnow kutusu’’ TATAATG</a:t>
            </a:r>
          </a:p>
        </p:txBody>
      </p:sp>
    </p:spTree>
    <p:extLst>
      <p:ext uri="{BB962C8B-B14F-4D97-AF65-F5344CB8AC3E}">
        <p14:creationId xmlns:p14="http://schemas.microsoft.com/office/powerpoint/2010/main" val="1822811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65760" y="640080"/>
            <a:ext cx="11140440" cy="18158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tr-TR" sz="2800" u="sng" dirty="0"/>
              <a:t>Ökaryotik promotorda;</a:t>
            </a:r>
          </a:p>
          <a:p>
            <a:r>
              <a:rPr lang="tr-TR" sz="2800" dirty="0"/>
              <a:t>~-25 bç geride“TATA Box </a:t>
            </a:r>
          </a:p>
          <a:p>
            <a:r>
              <a:rPr lang="tr-TR" sz="2800" dirty="0"/>
              <a:t>~-50 -200 bç geride “Cat Box” = CAAT ve “GC Box” GGGCGG dizilimleri yer alır.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21" y="3831015"/>
            <a:ext cx="9798118" cy="1799212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2206290" y="4110067"/>
            <a:ext cx="1783080" cy="12411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4766009" y="4110067"/>
            <a:ext cx="1783080" cy="12411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Şimşek İşareti 6"/>
          <p:cNvSpPr/>
          <p:nvPr/>
        </p:nvSpPr>
        <p:spPr>
          <a:xfrm flipH="1">
            <a:off x="10556955" y="2025075"/>
            <a:ext cx="1332807" cy="240240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7709002" y="4110067"/>
            <a:ext cx="1793229" cy="12411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2348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1433</Words>
  <Application>Microsoft Macintosh PowerPoint</Application>
  <PresentationFormat>Geniş ekran</PresentationFormat>
  <Paragraphs>272</Paragraphs>
  <Slides>40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8" baseType="lpstr">
      <vt:lpstr>Arial</vt:lpstr>
      <vt:lpstr>Arial Narrow</vt:lpstr>
      <vt:lpstr>Calibri</vt:lpstr>
      <vt:lpstr>Calibri Light</vt:lpstr>
      <vt:lpstr>Comic Sans MS</vt:lpstr>
      <vt:lpstr>Times</vt:lpstr>
      <vt:lpstr>Times New Roman</vt:lpstr>
      <vt:lpstr>Office Teması</vt:lpstr>
      <vt:lpstr>GEN İFADESİ</vt:lpstr>
      <vt:lpstr>PowerPoint Sunusu</vt:lpstr>
      <vt:lpstr>Transkripsiyon için gerekenler…</vt:lpstr>
      <vt:lpstr>Transkripsiyon-Replikasyon Farkları</vt:lpstr>
      <vt:lpstr>Gen ifadesinin düzenlenmesinde başlıca aşamalar: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miRNA’ların Genel Özellikleri</vt:lpstr>
      <vt:lpstr>Bir miRNA bir veya daha çok mRNA'yı tamamlayıcıdır (komplemanterdir)</vt:lpstr>
      <vt:lpstr>Hücresel mRNA’lar farklı hızlarda yıkımlanırlar</vt:lpstr>
      <vt:lpstr>PowerPoint Sunusu</vt:lpstr>
      <vt:lpstr>Protein metabolizması</vt:lpstr>
      <vt:lpstr>PowerPoint Sunusu</vt:lpstr>
      <vt:lpstr>PowerPoint Sunusu</vt:lpstr>
      <vt:lpstr>PowerPoint Sunusu</vt:lpstr>
      <vt:lpstr>Kodon ve antikodon eşleşmesi</vt:lpstr>
      <vt:lpstr>PowerPoint Sunusu</vt:lpstr>
      <vt:lpstr>Wobble hipotezi ve bazı</vt:lpstr>
      <vt:lpstr>PowerPoint Sunusu</vt:lpstr>
      <vt:lpstr>Wobble baz eşleşmesi</vt:lpstr>
      <vt:lpstr>Genetik kod…</vt:lpstr>
      <vt:lpstr>Ökaryotlarda Protein Sentezi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 İFADESİ</dc:title>
  <dc:creator>Bengi</dc:creator>
  <cp:lastModifiedBy>Bengi.Kul</cp:lastModifiedBy>
  <cp:revision>25</cp:revision>
  <dcterms:created xsi:type="dcterms:W3CDTF">2014-11-19T19:37:45Z</dcterms:created>
  <dcterms:modified xsi:type="dcterms:W3CDTF">2023-12-14T09:04:46Z</dcterms:modified>
</cp:coreProperties>
</file>