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94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99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82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25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01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24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56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76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73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65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94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F6FDB-A0E7-454D-B613-F58BCEDD669F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9C32C-50FB-462D-9B73-79FEAB1C4C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260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tr-TR" b="1" dirty="0"/>
              <a:t>FOSFOLİPİD METABOLİZMASI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/>
              <a:t>Eritrositlerin dışındaki bütün hücrelerde </a:t>
            </a:r>
            <a:r>
              <a:rPr lang="tr-TR" dirty="0" err="1"/>
              <a:t>fosfolipid</a:t>
            </a:r>
            <a:r>
              <a:rPr lang="tr-TR" dirty="0"/>
              <a:t> sentezi yapılır. </a:t>
            </a:r>
            <a:endParaRPr lang="tr-TR" dirty="0" smtClean="0"/>
          </a:p>
          <a:p>
            <a:r>
              <a:rPr lang="tr-TR" dirty="0" smtClean="0"/>
              <a:t>Sentez </a:t>
            </a:r>
            <a:r>
              <a:rPr lang="tr-TR" dirty="0"/>
              <a:t>hücrelerin düz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retikulumunda</a:t>
            </a:r>
            <a:r>
              <a:rPr lang="tr-TR" dirty="0"/>
              <a:t> gerçekleşir.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225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Son olarak, 1 </a:t>
            </a:r>
            <a:r>
              <a:rPr lang="tr-TR" dirty="0" err="1"/>
              <a:t>nolu</a:t>
            </a:r>
            <a:r>
              <a:rPr lang="tr-TR" dirty="0"/>
              <a:t> karbona eter bağıyla bağlı olan grubun 1 ve 2 </a:t>
            </a:r>
            <a:r>
              <a:rPr lang="tr-TR" dirty="0" err="1"/>
              <a:t>nolu</a:t>
            </a:r>
            <a:r>
              <a:rPr lang="tr-TR" dirty="0"/>
              <a:t> karbonları arasına bir çift bağ ilave </a:t>
            </a:r>
            <a:r>
              <a:rPr lang="tr-TR" dirty="0" smtClean="0"/>
              <a:t>edilir. </a:t>
            </a:r>
          </a:p>
          <a:p>
            <a:pPr>
              <a:defRPr/>
            </a:pPr>
            <a:r>
              <a:rPr lang="tr-TR" dirty="0" smtClean="0"/>
              <a:t>Yapısında </a:t>
            </a:r>
            <a:r>
              <a:rPr lang="tr-TR" dirty="0" err="1"/>
              <a:t>etanolamin</a:t>
            </a:r>
            <a:r>
              <a:rPr lang="tr-TR" dirty="0"/>
              <a:t> bulunduran </a:t>
            </a:r>
            <a:r>
              <a:rPr lang="tr-TR" dirty="0" err="1"/>
              <a:t>plazmalojenler</a:t>
            </a:r>
            <a:r>
              <a:rPr lang="tr-TR" dirty="0"/>
              <a:t> daha çok sinir dokusunda, kolin bulunduranlar ise ağırlıklı olarak kalp dokusunda  bulunurlar.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29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Gliserofosfolipidlerin</a:t>
            </a:r>
            <a:r>
              <a:rPr lang="tr-TR" b="1" dirty="0"/>
              <a:t> Parçalanması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Gliserofosfolipidler</a:t>
            </a:r>
            <a:r>
              <a:rPr lang="tr-TR" dirty="0"/>
              <a:t>, hücre zarlarında, </a:t>
            </a:r>
            <a:r>
              <a:rPr lang="tr-TR" dirty="0" err="1"/>
              <a:t>lizozomlarda</a:t>
            </a:r>
            <a:r>
              <a:rPr lang="tr-TR" dirty="0"/>
              <a:t> ve pankreas salgısında bulunan </a:t>
            </a:r>
            <a:r>
              <a:rPr lang="tr-TR" dirty="0" err="1"/>
              <a:t>fosfolipazlar</a:t>
            </a:r>
            <a:r>
              <a:rPr lang="tr-TR" dirty="0"/>
              <a:t> tarafından parçalanırlar. </a:t>
            </a:r>
            <a:endParaRPr lang="tr-TR" dirty="0" smtClean="0"/>
          </a:p>
          <a:p>
            <a:r>
              <a:rPr lang="tr-TR" dirty="0" err="1" smtClean="0"/>
              <a:t>Fosfolipaz</a:t>
            </a:r>
            <a:r>
              <a:rPr lang="tr-TR" dirty="0" smtClean="0"/>
              <a:t> </a:t>
            </a:r>
            <a:r>
              <a:rPr lang="tr-TR" dirty="0"/>
              <a:t>A</a:t>
            </a:r>
            <a:r>
              <a:rPr lang="tr-TR" baseline="-25000" dirty="0"/>
              <a:t>1</a:t>
            </a:r>
            <a:r>
              <a:rPr lang="tr-TR" dirty="0"/>
              <a:t> </a:t>
            </a:r>
            <a:r>
              <a:rPr lang="tr-TR" dirty="0" err="1"/>
              <a:t>gliserolün</a:t>
            </a:r>
            <a:r>
              <a:rPr lang="tr-TR" dirty="0"/>
              <a:t> 1 </a:t>
            </a:r>
            <a:r>
              <a:rPr lang="tr-TR" dirty="0" err="1"/>
              <a:t>nolu</a:t>
            </a:r>
            <a:r>
              <a:rPr lang="tr-TR" dirty="0"/>
              <a:t> karbonuna, A</a:t>
            </a:r>
            <a:r>
              <a:rPr lang="tr-TR" baseline="-25000" dirty="0"/>
              <a:t>2</a:t>
            </a:r>
            <a:r>
              <a:rPr lang="tr-TR" dirty="0"/>
              <a:t> ise 2 </a:t>
            </a:r>
            <a:r>
              <a:rPr lang="tr-TR" dirty="0" err="1"/>
              <a:t>nolu</a:t>
            </a:r>
            <a:r>
              <a:rPr lang="tr-TR" dirty="0"/>
              <a:t> karbonuna bağlı olan yağ asitlerini ayırır. </a:t>
            </a:r>
            <a:endParaRPr lang="tr-TR" dirty="0" smtClean="0"/>
          </a:p>
          <a:p>
            <a:r>
              <a:rPr lang="tr-TR" dirty="0" smtClean="0"/>
              <a:t>İki </a:t>
            </a:r>
            <a:r>
              <a:rPr lang="tr-TR" dirty="0" err="1"/>
              <a:t>nolu</a:t>
            </a:r>
            <a:r>
              <a:rPr lang="tr-TR" dirty="0"/>
              <a:t> karbona bağlı olan yağ asidi genelde doymamıştır ve çoğunlukla </a:t>
            </a:r>
            <a:r>
              <a:rPr lang="tr-TR" dirty="0" err="1"/>
              <a:t>araşidonik</a:t>
            </a:r>
            <a:r>
              <a:rPr lang="tr-TR" dirty="0"/>
              <a:t> asittir. </a:t>
            </a:r>
          </a:p>
        </p:txBody>
      </p:sp>
    </p:spTree>
    <p:extLst>
      <p:ext uri="{BB962C8B-B14F-4D97-AF65-F5344CB8AC3E}">
        <p14:creationId xmlns:p14="http://schemas.microsoft.com/office/powerpoint/2010/main" val="397367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tr-TR" dirty="0" err="1"/>
              <a:t>Eikosanoidlerin</a:t>
            </a:r>
            <a:r>
              <a:rPr lang="tr-TR" dirty="0"/>
              <a:t> sentezine ihtiyaç olduğunda gelen sinyalle, </a:t>
            </a:r>
            <a:r>
              <a:rPr lang="tr-TR" dirty="0" err="1"/>
              <a:t>eikosanoidlerin</a:t>
            </a:r>
            <a:r>
              <a:rPr lang="tr-TR" dirty="0"/>
              <a:t> sentezlendiği temel yapı olan </a:t>
            </a:r>
            <a:r>
              <a:rPr lang="tr-TR" dirty="0" err="1"/>
              <a:t>araşidonik</a:t>
            </a:r>
            <a:r>
              <a:rPr lang="tr-TR" dirty="0"/>
              <a:t> asit, </a:t>
            </a:r>
            <a:r>
              <a:rPr lang="tr-TR" dirty="0" err="1"/>
              <a:t>fosfolipaz</a:t>
            </a:r>
            <a:r>
              <a:rPr lang="tr-TR" dirty="0"/>
              <a:t> A</a:t>
            </a:r>
            <a:r>
              <a:rPr lang="tr-TR" baseline="-25000" dirty="0"/>
              <a:t>2 </a:t>
            </a:r>
            <a:r>
              <a:rPr lang="tr-TR" dirty="0"/>
              <a:t>tarafından molekülden koparılır. </a:t>
            </a:r>
            <a:endParaRPr lang="tr-TR" dirty="0" smtClean="0"/>
          </a:p>
          <a:p>
            <a:r>
              <a:rPr lang="tr-TR" dirty="0" err="1" smtClean="0"/>
              <a:t>Gliserolün</a:t>
            </a:r>
            <a:r>
              <a:rPr lang="tr-TR" dirty="0" smtClean="0"/>
              <a:t> </a:t>
            </a:r>
            <a:r>
              <a:rPr lang="tr-TR" dirty="0"/>
              <a:t>3 </a:t>
            </a:r>
            <a:r>
              <a:rPr lang="tr-TR" dirty="0" err="1"/>
              <a:t>nolu</a:t>
            </a:r>
            <a:r>
              <a:rPr lang="tr-TR" dirty="0"/>
              <a:t> karbonu ile fosfat arasındaki bağ </a:t>
            </a:r>
            <a:r>
              <a:rPr lang="tr-TR" dirty="0" err="1"/>
              <a:t>fosfolipaz</a:t>
            </a:r>
            <a:r>
              <a:rPr lang="tr-TR" dirty="0"/>
              <a:t> C tarafından kırılır.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4250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r>
              <a:rPr lang="tr-TR" dirty="0" err="1"/>
              <a:t>Fosfolipaz</a:t>
            </a:r>
            <a:r>
              <a:rPr lang="tr-TR" dirty="0"/>
              <a:t> C’nin </a:t>
            </a:r>
            <a:r>
              <a:rPr lang="tr-TR" dirty="0" err="1"/>
              <a:t>katalizlediği</a:t>
            </a:r>
            <a:r>
              <a:rPr lang="tr-TR" dirty="0"/>
              <a:t> bu reaksiyon yukarıda da açıklandığı şekilde </a:t>
            </a:r>
            <a:r>
              <a:rPr lang="tr-TR" dirty="0" err="1"/>
              <a:t>substratın</a:t>
            </a:r>
            <a:r>
              <a:rPr lang="tr-TR" dirty="0"/>
              <a:t> </a:t>
            </a:r>
            <a:r>
              <a:rPr lang="tr-TR" dirty="0" err="1"/>
              <a:t>fosfatidil</a:t>
            </a:r>
            <a:r>
              <a:rPr lang="tr-TR" dirty="0"/>
              <a:t> </a:t>
            </a:r>
            <a:r>
              <a:rPr lang="tr-TR" dirty="0" err="1"/>
              <a:t>inozitol</a:t>
            </a:r>
            <a:r>
              <a:rPr lang="tr-TR" dirty="0"/>
              <a:t> olması durumunda iki tane hücre içi habercinin açığa çıkmasını </a:t>
            </a:r>
            <a:r>
              <a:rPr lang="tr-TR" dirty="0" smtClean="0"/>
              <a:t>sağlar. </a:t>
            </a:r>
          </a:p>
          <a:p>
            <a:r>
              <a:rPr lang="tr-TR" dirty="0" smtClean="0"/>
              <a:t>Son </a:t>
            </a:r>
            <a:r>
              <a:rPr lang="tr-TR" dirty="0"/>
              <a:t>olarak, moleküle fosfat üzerinden bağlanan grubu, geride </a:t>
            </a:r>
            <a:r>
              <a:rPr lang="tr-TR" dirty="0" err="1"/>
              <a:t>fosfatidik</a:t>
            </a:r>
            <a:r>
              <a:rPr lang="tr-TR" dirty="0"/>
              <a:t> </a:t>
            </a:r>
            <a:r>
              <a:rPr lang="tr-TR" dirty="0" err="1"/>
              <a:t>asiti</a:t>
            </a:r>
            <a:r>
              <a:rPr lang="tr-TR" dirty="0"/>
              <a:t> bırakacak şekilde ayıran enzim ise </a:t>
            </a:r>
            <a:r>
              <a:rPr lang="tr-TR" dirty="0" err="1"/>
              <a:t>fosfolipaz</a:t>
            </a:r>
            <a:r>
              <a:rPr lang="tr-TR" dirty="0"/>
              <a:t> </a:t>
            </a:r>
            <a:r>
              <a:rPr lang="tr-TR" dirty="0" smtClean="0"/>
              <a:t>D’dir.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09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Sfingofosfolipidlerin</a:t>
            </a:r>
            <a:r>
              <a:rPr lang="tr-TR" b="1" dirty="0"/>
              <a:t> (</a:t>
            </a:r>
            <a:r>
              <a:rPr lang="tr-TR" b="1" dirty="0" err="1"/>
              <a:t>sfingomyelinlerin</a:t>
            </a:r>
            <a:r>
              <a:rPr lang="tr-TR" b="1" dirty="0"/>
              <a:t>) Sentezi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 err="1"/>
              <a:t>Sfingomyelin</a:t>
            </a:r>
            <a:r>
              <a:rPr lang="tr-TR" dirty="0"/>
              <a:t> sentezi için önce </a:t>
            </a:r>
            <a:r>
              <a:rPr lang="tr-TR" dirty="0" err="1"/>
              <a:t>seramid</a:t>
            </a:r>
            <a:r>
              <a:rPr lang="tr-TR" dirty="0"/>
              <a:t> (</a:t>
            </a:r>
            <a:r>
              <a:rPr lang="tr-TR" dirty="0" err="1"/>
              <a:t>sfingozin</a:t>
            </a:r>
            <a:r>
              <a:rPr lang="tr-TR" dirty="0"/>
              <a:t> + yağ asidi)’in sentezlenmesi gerekir.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için önce, </a:t>
            </a:r>
            <a:r>
              <a:rPr lang="tr-TR" dirty="0" err="1"/>
              <a:t>palmitoyl-KoA</a:t>
            </a:r>
            <a:r>
              <a:rPr lang="tr-TR" dirty="0"/>
              <a:t> serin aminoasidi ile birleşir. </a:t>
            </a:r>
            <a:endParaRPr lang="tr-TR" dirty="0" smtClean="0"/>
          </a:p>
          <a:p>
            <a:r>
              <a:rPr lang="tr-TR" dirty="0" smtClean="0"/>
              <a:t>Birleşme </a:t>
            </a:r>
            <a:r>
              <a:rPr lang="tr-TR" dirty="0"/>
              <a:t>esnasında </a:t>
            </a:r>
            <a:r>
              <a:rPr lang="tr-TR" dirty="0" err="1"/>
              <a:t>KoA</a:t>
            </a:r>
            <a:r>
              <a:rPr lang="tr-TR" dirty="0"/>
              <a:t> ve </a:t>
            </a:r>
            <a:r>
              <a:rPr lang="tr-TR" dirty="0" err="1"/>
              <a:t>serin’e</a:t>
            </a:r>
            <a:r>
              <a:rPr lang="tr-TR" dirty="0"/>
              <a:t> ait karboksil grubu ayrılır, reaksiyon için </a:t>
            </a:r>
            <a:r>
              <a:rPr lang="tr-TR" dirty="0" err="1"/>
              <a:t>piridoksal</a:t>
            </a:r>
            <a:r>
              <a:rPr lang="tr-TR" dirty="0"/>
              <a:t> fosfat gereklidir. </a:t>
            </a:r>
          </a:p>
        </p:txBody>
      </p:sp>
    </p:spTree>
    <p:extLst>
      <p:ext uri="{BB962C8B-B14F-4D97-AF65-F5344CB8AC3E}">
        <p14:creationId xmlns:p14="http://schemas.microsoft.com/office/powerpoint/2010/main" val="371307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tr-TR" dirty="0"/>
              <a:t>Bundan sonra, </a:t>
            </a:r>
            <a:r>
              <a:rPr lang="tr-TR" dirty="0" err="1"/>
              <a:t>koenzim</a:t>
            </a:r>
            <a:r>
              <a:rPr lang="tr-TR" dirty="0"/>
              <a:t> olarak </a:t>
            </a:r>
            <a:r>
              <a:rPr lang="tr-TR" dirty="0" err="1"/>
              <a:t>NADPH’ın</a:t>
            </a:r>
            <a:r>
              <a:rPr lang="tr-TR" dirty="0"/>
              <a:t> katıldığı bir reaksiyonla </a:t>
            </a:r>
            <a:r>
              <a:rPr lang="tr-TR" dirty="0" err="1"/>
              <a:t>sfinganin</a:t>
            </a:r>
            <a:r>
              <a:rPr lang="tr-TR" dirty="0"/>
              <a:t> sentezlenir ve sonra </a:t>
            </a:r>
            <a:r>
              <a:rPr lang="tr-TR" dirty="0" err="1"/>
              <a:t>sfinganin’e</a:t>
            </a:r>
            <a:r>
              <a:rPr lang="tr-TR" dirty="0"/>
              <a:t> amino grubu üzerinden bir yağ asidi bağlanır. </a:t>
            </a:r>
            <a:endParaRPr lang="tr-TR" dirty="0" smtClean="0"/>
          </a:p>
          <a:p>
            <a:r>
              <a:rPr lang="tr-TR" dirty="0" smtClean="0"/>
              <a:t>Son </a:t>
            </a:r>
            <a:r>
              <a:rPr lang="tr-TR" dirty="0"/>
              <a:t>olarak </a:t>
            </a:r>
            <a:r>
              <a:rPr lang="tr-TR" dirty="0" err="1"/>
              <a:t>FAD’nin</a:t>
            </a:r>
            <a:r>
              <a:rPr lang="tr-TR" dirty="0"/>
              <a:t> katıldığı bir reaksiyonla moleküle bir çift bağın ilavesi ile </a:t>
            </a:r>
            <a:r>
              <a:rPr lang="tr-TR" dirty="0" err="1"/>
              <a:t>seramid</a:t>
            </a:r>
            <a:r>
              <a:rPr lang="tr-TR" dirty="0"/>
              <a:t> elde </a:t>
            </a:r>
            <a:r>
              <a:rPr lang="tr-TR" dirty="0" smtClean="0"/>
              <a:t>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704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/>
          </a:bodyPr>
          <a:lstStyle/>
          <a:p>
            <a:r>
              <a:rPr lang="tr-TR" dirty="0"/>
              <a:t>Bundan sonra </a:t>
            </a:r>
            <a:r>
              <a:rPr lang="tr-TR" dirty="0" err="1"/>
              <a:t>seramid</a:t>
            </a:r>
            <a:r>
              <a:rPr lang="tr-TR" dirty="0"/>
              <a:t> </a:t>
            </a:r>
            <a:r>
              <a:rPr lang="tr-TR" dirty="0" err="1"/>
              <a:t>fosfatidilkolin</a:t>
            </a:r>
            <a:r>
              <a:rPr lang="tr-TR" dirty="0"/>
              <a:t> ile reaksiyona girer ve moleküle </a:t>
            </a:r>
            <a:r>
              <a:rPr lang="tr-TR" dirty="0" err="1"/>
              <a:t>fosforilkolin</a:t>
            </a:r>
            <a:r>
              <a:rPr lang="tr-TR" dirty="0"/>
              <a:t> bağlanır, böylece </a:t>
            </a:r>
            <a:r>
              <a:rPr lang="tr-TR" dirty="0" err="1"/>
              <a:t>sfingomyelin</a:t>
            </a:r>
            <a:r>
              <a:rPr lang="tr-TR" dirty="0"/>
              <a:t> </a:t>
            </a:r>
            <a:r>
              <a:rPr lang="tr-TR" dirty="0" smtClean="0"/>
              <a:t>sentezlenir. </a:t>
            </a:r>
          </a:p>
          <a:p>
            <a:r>
              <a:rPr lang="tr-TR" dirty="0" err="1" smtClean="0"/>
              <a:t>Sfingomiyelin</a:t>
            </a:r>
            <a:r>
              <a:rPr lang="tr-TR" dirty="0"/>
              <a:t>, sinir hücrelerinin zarlarında (</a:t>
            </a:r>
            <a:r>
              <a:rPr lang="tr-TR" dirty="0" err="1"/>
              <a:t>miyelin</a:t>
            </a:r>
            <a:r>
              <a:rPr lang="tr-TR" dirty="0"/>
              <a:t> tabakada) bulunur.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6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Sfingofosfolipidlerin</a:t>
            </a:r>
            <a:r>
              <a:rPr lang="tr-TR" b="1" dirty="0"/>
              <a:t> (</a:t>
            </a:r>
            <a:r>
              <a:rPr lang="tr-TR" b="1" dirty="0" err="1"/>
              <a:t>sfingomyelinlerin</a:t>
            </a:r>
            <a:r>
              <a:rPr lang="tr-TR" b="1" dirty="0"/>
              <a:t>) Parçalanması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/>
              <a:t>İlk olarak </a:t>
            </a:r>
            <a:r>
              <a:rPr lang="tr-TR" dirty="0" err="1"/>
              <a:t>sfingomyelinden</a:t>
            </a:r>
            <a:r>
              <a:rPr lang="tr-TR" dirty="0"/>
              <a:t>, </a:t>
            </a:r>
            <a:r>
              <a:rPr lang="tr-TR" dirty="0" err="1"/>
              <a:t>sfingomiyelinaz</a:t>
            </a:r>
            <a:r>
              <a:rPr lang="tr-TR" dirty="0"/>
              <a:t> enzimi aracılığıyla </a:t>
            </a:r>
            <a:r>
              <a:rPr lang="tr-TR" dirty="0" err="1"/>
              <a:t>fosforilkolin</a:t>
            </a:r>
            <a:r>
              <a:rPr lang="tr-TR" dirty="0"/>
              <a:t> kısmı koparılır ve geriye molekülün </a:t>
            </a:r>
            <a:r>
              <a:rPr lang="tr-TR" dirty="0" err="1"/>
              <a:t>seramid</a:t>
            </a:r>
            <a:r>
              <a:rPr lang="tr-TR" dirty="0"/>
              <a:t> kısmı kalır. </a:t>
            </a:r>
            <a:endParaRPr lang="tr-TR" dirty="0" smtClean="0"/>
          </a:p>
          <a:p>
            <a:r>
              <a:rPr lang="tr-TR" dirty="0" err="1" smtClean="0"/>
              <a:t>Sfingomiyelinaz</a:t>
            </a:r>
            <a:r>
              <a:rPr lang="tr-TR" dirty="0" smtClean="0"/>
              <a:t> </a:t>
            </a:r>
            <a:r>
              <a:rPr lang="tr-TR" dirty="0" err="1"/>
              <a:t>lizozomal</a:t>
            </a:r>
            <a:r>
              <a:rPr lang="tr-TR" dirty="0"/>
              <a:t> bir enzimdir. </a:t>
            </a:r>
            <a:endParaRPr lang="tr-TR" dirty="0" smtClean="0"/>
          </a:p>
          <a:p>
            <a:r>
              <a:rPr lang="tr-TR" dirty="0" smtClean="0"/>
              <a:t>İkinci </a:t>
            </a:r>
            <a:r>
              <a:rPr lang="tr-TR" dirty="0"/>
              <a:t>olarak </a:t>
            </a:r>
            <a:r>
              <a:rPr lang="tr-TR" dirty="0" err="1"/>
              <a:t>seramid</a:t>
            </a:r>
            <a:r>
              <a:rPr lang="tr-TR" dirty="0"/>
              <a:t>, </a:t>
            </a:r>
            <a:r>
              <a:rPr lang="tr-TR" dirty="0" err="1"/>
              <a:t>seramidaz</a:t>
            </a:r>
            <a:r>
              <a:rPr lang="tr-TR" dirty="0"/>
              <a:t> enziminin yardımıyla </a:t>
            </a:r>
            <a:r>
              <a:rPr lang="tr-TR" dirty="0" err="1"/>
              <a:t>sfingozin</a:t>
            </a:r>
            <a:r>
              <a:rPr lang="tr-TR" dirty="0"/>
              <a:t> ve yağ asidine </a:t>
            </a:r>
            <a:r>
              <a:rPr lang="tr-TR" dirty="0" smtClean="0"/>
              <a:t>parçalanır.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04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tr-TR" b="1" dirty="0" err="1"/>
              <a:t>Niemann-Pick</a:t>
            </a:r>
            <a:r>
              <a:rPr lang="tr-TR" b="1" dirty="0"/>
              <a:t> hastalığı</a:t>
            </a:r>
            <a:r>
              <a:rPr lang="tr-TR" dirty="0"/>
              <a:t> </a:t>
            </a:r>
            <a:r>
              <a:rPr lang="tr-TR" dirty="0" err="1"/>
              <a:t>otozomal</a:t>
            </a:r>
            <a:r>
              <a:rPr lang="tr-TR" dirty="0"/>
              <a:t> resesif karakterli bir hastalıktır. </a:t>
            </a:r>
            <a:endParaRPr lang="tr-TR" dirty="0" smtClean="0"/>
          </a:p>
          <a:p>
            <a:r>
              <a:rPr lang="tr-TR" dirty="0" err="1" smtClean="0"/>
              <a:t>Sfingomiyelinaz</a:t>
            </a:r>
            <a:r>
              <a:rPr lang="tr-TR" dirty="0" smtClean="0"/>
              <a:t> </a:t>
            </a:r>
            <a:r>
              <a:rPr lang="tr-TR" dirty="0"/>
              <a:t>enzimi yetersizliği nedeniyle </a:t>
            </a:r>
            <a:r>
              <a:rPr lang="tr-TR" dirty="0" err="1"/>
              <a:t>sfingomiyelinler</a:t>
            </a:r>
            <a:r>
              <a:rPr lang="tr-TR" dirty="0"/>
              <a:t> parçalanamaz ve birikir.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/>
              <a:t>ve B olmak üzere iki formu vardır.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/>
              <a:t>formunda enzim aktivitesi normalde olması gerekenin %1’inden daha azdır ve B formuna göre daha ağır seyreder.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1204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608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Parçalanamayan </a:t>
            </a:r>
            <a:r>
              <a:rPr lang="tr-TR" dirty="0" err="1"/>
              <a:t>sfingomiyelinlerin</a:t>
            </a:r>
            <a:r>
              <a:rPr lang="tr-TR" dirty="0"/>
              <a:t> birikmesi nedeniyle karaciğer ve dalakta aşırı büyüme, merkezi sinir sisteminde hızlı ilerleyen </a:t>
            </a:r>
            <a:r>
              <a:rPr lang="tr-TR" dirty="0" err="1"/>
              <a:t>nörodejenerasyon</a:t>
            </a:r>
            <a:r>
              <a:rPr lang="tr-TR" dirty="0"/>
              <a:t> ve erken çocukluk döneminde ölüm görülür.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 </a:t>
            </a:r>
            <a:r>
              <a:rPr lang="tr-TR" dirty="0"/>
              <a:t>formunda enzim aktivitesi A’ya göre daha yüksektir, merkezi sinir sisteminde çok az (ya da hiç) hasar görülür.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153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Gliserofosfolipidlerin</a:t>
            </a:r>
            <a:r>
              <a:rPr lang="tr-TR" b="1" dirty="0"/>
              <a:t> Sentezi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Gliserofosfolipidlerin</a:t>
            </a:r>
            <a:r>
              <a:rPr lang="tr-TR" dirty="0"/>
              <a:t> sentezinde de </a:t>
            </a:r>
            <a:r>
              <a:rPr lang="tr-TR" dirty="0" err="1"/>
              <a:t>triaçilgliserollerin</a:t>
            </a:r>
            <a:r>
              <a:rPr lang="tr-TR" dirty="0"/>
              <a:t> sentezinde olduğu gibi önce </a:t>
            </a:r>
            <a:r>
              <a:rPr lang="tr-TR" dirty="0" err="1"/>
              <a:t>fosfatidik</a:t>
            </a:r>
            <a:r>
              <a:rPr lang="tr-TR" dirty="0"/>
              <a:t> asit sentezlenir. </a:t>
            </a:r>
            <a:endParaRPr lang="tr-TR" dirty="0" smtClean="0"/>
          </a:p>
          <a:p>
            <a:r>
              <a:rPr lang="tr-TR" dirty="0" smtClean="0"/>
              <a:t>Bundan </a:t>
            </a:r>
            <a:r>
              <a:rPr lang="tr-TR" dirty="0"/>
              <a:t>sonra </a:t>
            </a:r>
            <a:r>
              <a:rPr lang="tr-TR" dirty="0" err="1"/>
              <a:t>gliserofosfolipidlerin</a:t>
            </a:r>
            <a:r>
              <a:rPr lang="tr-TR" dirty="0"/>
              <a:t> sentezi için 2 mekanizma kullanılır. </a:t>
            </a:r>
            <a:endParaRPr lang="tr-TR" dirty="0" smtClean="0"/>
          </a:p>
          <a:p>
            <a:r>
              <a:rPr lang="tr-TR" dirty="0" smtClean="0"/>
              <a:t>Bunlardan </a:t>
            </a:r>
            <a:r>
              <a:rPr lang="tr-TR" dirty="0"/>
              <a:t>birincisinde, </a:t>
            </a:r>
            <a:r>
              <a:rPr lang="tr-TR" dirty="0" err="1"/>
              <a:t>fosfatidik</a:t>
            </a:r>
            <a:r>
              <a:rPr lang="tr-TR" dirty="0"/>
              <a:t> asitte bulunan fosfat grubu bir </a:t>
            </a:r>
            <a:r>
              <a:rPr lang="tr-TR" dirty="0" err="1"/>
              <a:t>fosfataz</a:t>
            </a:r>
            <a:r>
              <a:rPr lang="tr-TR" dirty="0"/>
              <a:t> yardımıyla uzaklaştırılarak, </a:t>
            </a:r>
            <a:r>
              <a:rPr lang="tr-TR" dirty="0" err="1"/>
              <a:t>diaçilgliserol</a:t>
            </a:r>
            <a:r>
              <a:rPr lang="tr-TR" dirty="0"/>
              <a:t> elde edilir. </a:t>
            </a:r>
          </a:p>
        </p:txBody>
      </p:sp>
    </p:spTree>
    <p:extLst>
      <p:ext uri="{BB962C8B-B14F-4D97-AF65-F5344CB8AC3E}">
        <p14:creationId xmlns:p14="http://schemas.microsoft.com/office/powerpoint/2010/main" val="108114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tr-TR" dirty="0"/>
              <a:t>Ancak, karaciğer, dalak, kemik iliği gibi dokularda </a:t>
            </a:r>
            <a:r>
              <a:rPr lang="tr-TR" dirty="0" err="1"/>
              <a:t>sfingomiyelin</a:t>
            </a:r>
            <a:r>
              <a:rPr lang="tr-TR" dirty="0"/>
              <a:t> birikmesi söz konusudur. </a:t>
            </a:r>
            <a:endParaRPr lang="tr-TR" dirty="0" smtClean="0"/>
          </a:p>
          <a:p>
            <a:r>
              <a:rPr lang="tr-TR" dirty="0" smtClean="0"/>
              <a:t>B </a:t>
            </a:r>
            <a:r>
              <a:rPr lang="tr-TR" dirty="0"/>
              <a:t>formu görülen hastalar erişkin yaşa kadar gelebilirler. </a:t>
            </a:r>
            <a:endParaRPr lang="tr-TR" dirty="0" smtClean="0"/>
          </a:p>
          <a:p>
            <a:r>
              <a:rPr lang="tr-TR" dirty="0" smtClean="0"/>
              <a:t>Hastalığın </a:t>
            </a:r>
            <a:r>
              <a:rPr lang="tr-TR" dirty="0"/>
              <a:t>her iki formu da </a:t>
            </a:r>
            <a:r>
              <a:rPr lang="tr-TR" dirty="0" err="1"/>
              <a:t>Aşkenazi</a:t>
            </a:r>
            <a:r>
              <a:rPr lang="tr-TR" dirty="0"/>
              <a:t> </a:t>
            </a:r>
            <a:r>
              <a:rPr lang="tr-TR" dirty="0" err="1"/>
              <a:t>Yahudileri’nde</a:t>
            </a:r>
            <a:r>
              <a:rPr lang="tr-TR" dirty="0"/>
              <a:t> genel topluma göre daha büyük sıklıkta 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19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b="1" dirty="0"/>
              <a:t>GLİKOLİPİD METABOLİZMASI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350838">
              <a:buNone/>
            </a:pPr>
            <a:r>
              <a:rPr lang="tr-TR" b="1" dirty="0" err="1"/>
              <a:t>Glikolipidlerin</a:t>
            </a:r>
            <a:r>
              <a:rPr lang="tr-TR" b="1" dirty="0"/>
              <a:t> </a:t>
            </a:r>
            <a:r>
              <a:rPr lang="tr-TR" b="1" dirty="0" smtClean="0"/>
              <a:t>Sentezi</a:t>
            </a:r>
          </a:p>
          <a:p>
            <a:r>
              <a:rPr lang="tr-TR" dirty="0" err="1"/>
              <a:t>Glikolipidlerin</a:t>
            </a:r>
            <a:r>
              <a:rPr lang="tr-TR" dirty="0"/>
              <a:t> sentezi için de </a:t>
            </a:r>
            <a:r>
              <a:rPr lang="tr-TR" dirty="0" err="1"/>
              <a:t>sfingomyelinlerde</a:t>
            </a:r>
            <a:r>
              <a:rPr lang="tr-TR" dirty="0"/>
              <a:t> olduğu gibi önce </a:t>
            </a:r>
            <a:r>
              <a:rPr lang="tr-TR" dirty="0" err="1"/>
              <a:t>seramid’in</a:t>
            </a:r>
            <a:r>
              <a:rPr lang="tr-TR" dirty="0"/>
              <a:t> sentezlenmesi gerekir. </a:t>
            </a:r>
            <a:endParaRPr lang="tr-TR" dirty="0" smtClean="0"/>
          </a:p>
          <a:p>
            <a:r>
              <a:rPr lang="tr-TR" dirty="0" err="1" smtClean="0"/>
              <a:t>Seramid</a:t>
            </a:r>
            <a:r>
              <a:rPr lang="tr-TR" dirty="0" smtClean="0"/>
              <a:t> </a:t>
            </a:r>
            <a:r>
              <a:rPr lang="tr-TR" dirty="0"/>
              <a:t>sentezlendikten sonra, </a:t>
            </a:r>
            <a:r>
              <a:rPr lang="tr-TR" dirty="0" err="1"/>
              <a:t>seramid’in</a:t>
            </a:r>
            <a:r>
              <a:rPr lang="tr-TR" dirty="0"/>
              <a:t> yapısında bulunan </a:t>
            </a:r>
            <a:r>
              <a:rPr lang="tr-TR" dirty="0" err="1"/>
              <a:t>sfingozin’in</a:t>
            </a:r>
            <a:r>
              <a:rPr lang="tr-TR" dirty="0"/>
              <a:t> 1 </a:t>
            </a:r>
            <a:r>
              <a:rPr lang="tr-TR" dirty="0" err="1"/>
              <a:t>nolu</a:t>
            </a:r>
            <a:r>
              <a:rPr lang="tr-TR" dirty="0"/>
              <a:t> karbonuna bir ya da daha fazla </a:t>
            </a:r>
            <a:r>
              <a:rPr lang="tr-TR" dirty="0" err="1"/>
              <a:t>monosakkarit</a:t>
            </a:r>
            <a:r>
              <a:rPr lang="tr-TR" dirty="0"/>
              <a:t> ünite bağlanır. </a:t>
            </a:r>
            <a:endParaRPr lang="tr-TR" dirty="0" smtClean="0"/>
          </a:p>
          <a:p>
            <a:r>
              <a:rPr lang="tr-TR" dirty="0" err="1" smtClean="0"/>
              <a:t>Glikolipidlerin</a:t>
            </a:r>
            <a:r>
              <a:rPr lang="tr-TR" dirty="0" smtClean="0"/>
              <a:t> </a:t>
            </a:r>
            <a:r>
              <a:rPr lang="tr-TR" dirty="0"/>
              <a:t>sentezi </a:t>
            </a:r>
            <a:r>
              <a:rPr lang="tr-TR" dirty="0" err="1"/>
              <a:t>golgi</a:t>
            </a:r>
            <a:r>
              <a:rPr lang="tr-TR" dirty="0"/>
              <a:t> kompleksinde gerçekleşir.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195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47525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En basit </a:t>
            </a:r>
            <a:r>
              <a:rPr lang="tr-TR" dirty="0" err="1"/>
              <a:t>glikolipidler</a:t>
            </a:r>
            <a:r>
              <a:rPr lang="tr-TR" dirty="0"/>
              <a:t> olan </a:t>
            </a:r>
            <a:r>
              <a:rPr lang="tr-TR" b="1" dirty="0" err="1"/>
              <a:t>serebrosidler</a:t>
            </a:r>
            <a:r>
              <a:rPr lang="tr-TR" dirty="0" err="1"/>
              <a:t>in</a:t>
            </a:r>
            <a:r>
              <a:rPr lang="tr-TR" dirty="0"/>
              <a:t> sentezinde </a:t>
            </a:r>
            <a:r>
              <a:rPr lang="tr-TR" dirty="0" err="1"/>
              <a:t>seramid</a:t>
            </a:r>
            <a:r>
              <a:rPr lang="tr-TR" dirty="0"/>
              <a:t>, bir UDP-şekerle (UDP-glikoz veya UDP-</a:t>
            </a:r>
            <a:r>
              <a:rPr lang="tr-TR" dirty="0" err="1"/>
              <a:t>galaktoz</a:t>
            </a:r>
            <a:r>
              <a:rPr lang="tr-TR" dirty="0"/>
              <a:t>) reaksiyona girer ve </a:t>
            </a:r>
            <a:r>
              <a:rPr lang="tr-TR" dirty="0" err="1"/>
              <a:t>seramid’e</a:t>
            </a:r>
            <a:r>
              <a:rPr lang="tr-TR" dirty="0"/>
              <a:t> bağlanan şekerin cinsine göre </a:t>
            </a:r>
            <a:r>
              <a:rPr lang="tr-TR" dirty="0" err="1"/>
              <a:t>glikoserebrosid</a:t>
            </a:r>
            <a:r>
              <a:rPr lang="tr-TR" dirty="0"/>
              <a:t> veya </a:t>
            </a:r>
            <a:r>
              <a:rPr lang="tr-TR" dirty="0" err="1"/>
              <a:t>galaktoserebrosid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/>
              <a:t>Oluşan </a:t>
            </a:r>
            <a:r>
              <a:rPr lang="tr-TR" dirty="0" err="1"/>
              <a:t>serebrosid’in</a:t>
            </a:r>
            <a:r>
              <a:rPr lang="tr-TR" dirty="0"/>
              <a:t> başka UDP-şekerlerle reaksiyona girmesi sonucu moleküle yeni şekerlerin bağlanmasıyla </a:t>
            </a:r>
            <a:r>
              <a:rPr lang="tr-TR" b="1" dirty="0" err="1"/>
              <a:t>globosidler</a:t>
            </a:r>
            <a:r>
              <a:rPr lang="tr-TR" b="1" dirty="0"/>
              <a:t> </a:t>
            </a:r>
            <a:r>
              <a:rPr lang="tr-TR" dirty="0"/>
              <a:t>oluşur.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410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Globosidde</a:t>
            </a:r>
            <a:r>
              <a:rPr lang="tr-TR" dirty="0"/>
              <a:t> bulunan </a:t>
            </a:r>
            <a:r>
              <a:rPr lang="tr-TR" dirty="0" err="1"/>
              <a:t>oligosakkarid</a:t>
            </a:r>
            <a:r>
              <a:rPr lang="tr-TR" dirty="0"/>
              <a:t> grubuna en az bir </a:t>
            </a:r>
            <a:r>
              <a:rPr lang="tr-TR" dirty="0" err="1"/>
              <a:t>NANA’nın</a:t>
            </a:r>
            <a:r>
              <a:rPr lang="tr-TR" dirty="0"/>
              <a:t> dallanma oluşturarak (lineer değil) bağlanması sonucunda ise </a:t>
            </a:r>
            <a:r>
              <a:rPr lang="tr-TR" b="1" dirty="0" err="1"/>
              <a:t>gangliozidler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Moleküle </a:t>
            </a:r>
            <a:r>
              <a:rPr lang="tr-TR" dirty="0"/>
              <a:t>bağlanan NANA diğer şekerlerden farklı olarak, reaksiyona CMP-NANA şeklinde </a:t>
            </a:r>
            <a:r>
              <a:rPr lang="tr-TR" dirty="0" smtClean="0"/>
              <a:t>girer. </a:t>
            </a:r>
          </a:p>
          <a:p>
            <a:pPr>
              <a:defRPr/>
            </a:pPr>
            <a:r>
              <a:rPr lang="tr-TR" dirty="0" err="1" smtClean="0"/>
              <a:t>Monosakkarid</a:t>
            </a:r>
            <a:r>
              <a:rPr lang="tr-TR" dirty="0" smtClean="0"/>
              <a:t> </a:t>
            </a:r>
            <a:r>
              <a:rPr lang="tr-TR" dirty="0"/>
              <a:t>ünitelerin bağlanması </a:t>
            </a:r>
            <a:r>
              <a:rPr lang="tr-TR" dirty="0" err="1"/>
              <a:t>glikozil</a:t>
            </a:r>
            <a:r>
              <a:rPr lang="tr-TR" dirty="0"/>
              <a:t> </a:t>
            </a:r>
            <a:r>
              <a:rPr lang="tr-TR" dirty="0" err="1"/>
              <a:t>transferazlar</a:t>
            </a:r>
            <a:r>
              <a:rPr lang="tr-TR" dirty="0"/>
              <a:t> tarafından </a:t>
            </a:r>
            <a:r>
              <a:rPr lang="tr-TR" dirty="0" err="1"/>
              <a:t>katalizlenir</a:t>
            </a:r>
            <a:r>
              <a:rPr lang="tr-TR" dirty="0"/>
              <a:t>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898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dirty="0" err="1"/>
              <a:t>Galaktoserebrosidde</a:t>
            </a:r>
            <a:r>
              <a:rPr lang="tr-TR" dirty="0"/>
              <a:t> bulunan </a:t>
            </a:r>
            <a:r>
              <a:rPr lang="tr-TR" dirty="0" err="1"/>
              <a:t>galaktozun</a:t>
            </a:r>
            <a:r>
              <a:rPr lang="tr-TR" dirty="0"/>
              <a:t> 3 </a:t>
            </a:r>
            <a:r>
              <a:rPr lang="tr-TR" dirty="0" err="1"/>
              <a:t>nolu</a:t>
            </a:r>
            <a:r>
              <a:rPr lang="tr-TR" dirty="0"/>
              <a:t> karbonuna bağlı –OH grubuna, aktif bir sülfat vericisi olan 3’fosfoadenozin, 5’fosfosülfat (FAFS)</a:t>
            </a:r>
            <a:r>
              <a:rPr lang="tr-TR" dirty="0" smtClean="0"/>
              <a:t>’dan </a:t>
            </a:r>
            <a:r>
              <a:rPr lang="tr-TR" dirty="0" err="1"/>
              <a:t>sülfotransferaz</a:t>
            </a:r>
            <a:r>
              <a:rPr lang="tr-TR" dirty="0"/>
              <a:t> enziminin yardımıyla bir sülfat grubunun taşınması ile, beyinde en çok bulunan </a:t>
            </a:r>
            <a:r>
              <a:rPr lang="tr-TR" dirty="0" err="1"/>
              <a:t>sülfolipid</a:t>
            </a:r>
            <a:r>
              <a:rPr lang="tr-TR" dirty="0"/>
              <a:t> olan </a:t>
            </a:r>
            <a:r>
              <a:rPr lang="tr-TR" dirty="0" err="1"/>
              <a:t>galaktoserebrosid</a:t>
            </a:r>
            <a:r>
              <a:rPr lang="tr-TR" dirty="0"/>
              <a:t> sülfat </a:t>
            </a:r>
            <a:r>
              <a:rPr lang="tr-TR" dirty="0" smtClean="0"/>
              <a:t>sentezlenir.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9457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Glikolipidlerin</a:t>
            </a:r>
            <a:r>
              <a:rPr lang="tr-TR" b="1" dirty="0"/>
              <a:t> Parçalanması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Glikolipidler</a:t>
            </a:r>
            <a:r>
              <a:rPr lang="tr-TR" dirty="0"/>
              <a:t> </a:t>
            </a:r>
            <a:r>
              <a:rPr lang="tr-TR" dirty="0" err="1"/>
              <a:t>endositozla</a:t>
            </a:r>
            <a:r>
              <a:rPr lang="tr-TR" dirty="0"/>
              <a:t> hücre içine alınırlar ve </a:t>
            </a:r>
            <a:r>
              <a:rPr lang="tr-TR" dirty="0" err="1"/>
              <a:t>endositoz</a:t>
            </a:r>
            <a:r>
              <a:rPr lang="tr-TR" dirty="0"/>
              <a:t> vezikülleri </a:t>
            </a:r>
            <a:r>
              <a:rPr lang="tr-TR" dirty="0" err="1"/>
              <a:t>lizozomlarla</a:t>
            </a:r>
            <a:r>
              <a:rPr lang="tr-TR" dirty="0"/>
              <a:t> birleşirler. </a:t>
            </a:r>
            <a:r>
              <a:rPr lang="tr-TR" dirty="0" err="1"/>
              <a:t>Glikolipidlerin</a:t>
            </a:r>
            <a:r>
              <a:rPr lang="tr-TR" dirty="0"/>
              <a:t> parçalanması için gereken bütün enzimler </a:t>
            </a:r>
            <a:r>
              <a:rPr lang="tr-TR" dirty="0" err="1"/>
              <a:t>lizozomlarda</a:t>
            </a:r>
            <a:r>
              <a:rPr lang="tr-TR" dirty="0"/>
              <a:t> bulunur. </a:t>
            </a:r>
            <a:endParaRPr lang="tr-TR" dirty="0" smtClean="0"/>
          </a:p>
          <a:p>
            <a:r>
              <a:rPr lang="tr-TR" dirty="0" smtClean="0"/>
              <a:t>Molekülü </a:t>
            </a:r>
            <a:r>
              <a:rPr lang="tr-TR" dirty="0"/>
              <a:t>oluşturan birimler, ilgili bağa ait özel enzim tarafından sırasıyla, moleküle en son bağlanan gruptan başlanarak </a:t>
            </a:r>
            <a:r>
              <a:rPr lang="tr-TR" dirty="0" err="1"/>
              <a:t>hidrolitik</a:t>
            </a:r>
            <a:r>
              <a:rPr lang="tr-TR" dirty="0"/>
              <a:t> olarak molekülden koparılırlar. </a:t>
            </a:r>
          </a:p>
        </p:txBody>
      </p:sp>
    </p:spTree>
    <p:extLst>
      <p:ext uri="{BB962C8B-B14F-4D97-AF65-F5344CB8AC3E}">
        <p14:creationId xmlns:p14="http://schemas.microsoft.com/office/powerpoint/2010/main" val="91009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Glikolipidlerin</a:t>
            </a:r>
            <a:r>
              <a:rPr lang="tr-TR" dirty="0"/>
              <a:t> parçalanmasında görevli olan </a:t>
            </a:r>
            <a:r>
              <a:rPr lang="tr-TR" dirty="0" err="1"/>
              <a:t>lizozomal</a:t>
            </a:r>
            <a:r>
              <a:rPr lang="tr-TR" dirty="0"/>
              <a:t> enzimlerden herhangi birinin eksikliği ya da yetersizliği, o enzimin </a:t>
            </a:r>
            <a:r>
              <a:rPr lang="tr-TR" dirty="0" err="1"/>
              <a:t>katalizlediği</a:t>
            </a:r>
            <a:r>
              <a:rPr lang="tr-TR" dirty="0"/>
              <a:t> reaksiyonun </a:t>
            </a:r>
            <a:r>
              <a:rPr lang="tr-TR" dirty="0" err="1"/>
              <a:t>substratının</a:t>
            </a:r>
            <a:r>
              <a:rPr lang="tr-TR" dirty="0"/>
              <a:t> </a:t>
            </a:r>
            <a:r>
              <a:rPr lang="tr-TR" dirty="0" err="1"/>
              <a:t>lizozomlarda</a:t>
            </a:r>
            <a:r>
              <a:rPr lang="tr-TR" dirty="0"/>
              <a:t> birikmesine neden olur.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Enzim </a:t>
            </a:r>
            <a:r>
              <a:rPr lang="tr-TR" dirty="0"/>
              <a:t>eksikliği veya yetersizliği nedeniyle ortaya çıkan bu </a:t>
            </a:r>
            <a:r>
              <a:rPr lang="tr-TR" dirty="0" err="1"/>
              <a:t>lipid</a:t>
            </a:r>
            <a:r>
              <a:rPr lang="tr-TR" dirty="0"/>
              <a:t> depo hastalıklarına </a:t>
            </a:r>
            <a:r>
              <a:rPr lang="tr-TR" b="1" dirty="0" err="1"/>
              <a:t>sfingolipidozlar</a:t>
            </a:r>
            <a:r>
              <a:rPr lang="tr-TR" b="1" dirty="0"/>
              <a:t> </a:t>
            </a:r>
            <a:r>
              <a:rPr lang="tr-TR" dirty="0"/>
              <a:t>adı verilir.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71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 err="1" smtClean="0"/>
              <a:t>Sfingolipidozların</a:t>
            </a:r>
            <a:r>
              <a:rPr lang="tr-TR" dirty="0" smtClean="0"/>
              <a:t> çoğu, </a:t>
            </a:r>
            <a:r>
              <a:rPr lang="tr-TR" dirty="0"/>
              <a:t>çocukluk döneminde ölümle sonuçlanan ilerleyici karakterde hastalıklardır. </a:t>
            </a:r>
            <a:endParaRPr lang="tr-TR" dirty="0" smtClean="0"/>
          </a:p>
          <a:p>
            <a:r>
              <a:rPr lang="tr-TR" dirty="0" err="1" smtClean="0"/>
              <a:t>Fabry</a:t>
            </a:r>
            <a:r>
              <a:rPr lang="tr-TR" dirty="0" smtClean="0"/>
              <a:t> </a:t>
            </a:r>
            <a:r>
              <a:rPr lang="tr-TR" dirty="0"/>
              <a:t>hastalığı (</a:t>
            </a:r>
            <a:r>
              <a:rPr lang="tr-TR" dirty="0" err="1"/>
              <a:t>X’e</a:t>
            </a:r>
            <a:r>
              <a:rPr lang="tr-TR" dirty="0"/>
              <a:t> bağlı) dışındaki </a:t>
            </a:r>
            <a:r>
              <a:rPr lang="tr-TR" dirty="0" err="1"/>
              <a:t>sfingolipidozların</a:t>
            </a:r>
            <a:r>
              <a:rPr lang="tr-TR" dirty="0"/>
              <a:t> hepsi </a:t>
            </a:r>
            <a:r>
              <a:rPr lang="tr-TR" dirty="0" err="1"/>
              <a:t>otozomal</a:t>
            </a:r>
            <a:r>
              <a:rPr lang="tr-TR" dirty="0"/>
              <a:t> resesif geçiş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73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tr-TR" b="1" dirty="0"/>
              <a:t>GM</a:t>
            </a:r>
            <a:r>
              <a:rPr lang="tr-TR" b="1" baseline="-25000" dirty="0"/>
              <a:t>1</a:t>
            </a:r>
            <a:r>
              <a:rPr lang="tr-TR" b="1" dirty="0"/>
              <a:t> </a:t>
            </a:r>
            <a:r>
              <a:rPr lang="tr-TR" b="1" dirty="0" err="1"/>
              <a:t>Gangliozidozlarda</a:t>
            </a:r>
            <a:r>
              <a:rPr lang="tr-TR" b="1" dirty="0"/>
              <a:t> </a:t>
            </a:r>
            <a:r>
              <a:rPr lang="tr-TR" dirty="0"/>
              <a:t>GM</a:t>
            </a:r>
            <a:r>
              <a:rPr lang="tr-TR" baseline="-25000" dirty="0"/>
              <a:t>1</a:t>
            </a:r>
            <a:r>
              <a:rPr lang="tr-TR" dirty="0"/>
              <a:t> </a:t>
            </a:r>
            <a:r>
              <a:rPr lang="tr-TR" dirty="0" err="1"/>
              <a:t>gangliozidler</a:t>
            </a:r>
            <a:r>
              <a:rPr lang="tr-TR" dirty="0"/>
              <a:t> ve keratan sülfat birikir. Nörolojik bozukluklar, </a:t>
            </a:r>
            <a:r>
              <a:rPr lang="tr-TR" dirty="0" err="1"/>
              <a:t>hepatosplenomegali</a:t>
            </a:r>
            <a:r>
              <a:rPr lang="tr-TR" dirty="0"/>
              <a:t>, iskelet bozuklukları ve deride kırmızı </a:t>
            </a:r>
            <a:r>
              <a:rPr lang="tr-TR" dirty="0" err="1"/>
              <a:t>makulalar</a:t>
            </a:r>
            <a:r>
              <a:rPr lang="tr-TR" dirty="0"/>
              <a:t> görülür.</a:t>
            </a:r>
          </a:p>
          <a:p>
            <a:r>
              <a:rPr lang="tr-TR" b="1" dirty="0"/>
              <a:t>Tay-</a:t>
            </a:r>
            <a:r>
              <a:rPr lang="tr-TR" b="1" dirty="0" err="1"/>
              <a:t>Sachs</a:t>
            </a:r>
            <a:r>
              <a:rPr lang="tr-TR" b="1" dirty="0"/>
              <a:t> Hastalığında </a:t>
            </a:r>
            <a:r>
              <a:rPr lang="tr-TR" dirty="0"/>
              <a:t>GM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gangliozidler</a:t>
            </a:r>
            <a:r>
              <a:rPr lang="tr-TR" dirty="0"/>
              <a:t> birikir. Hızlı ve ilerleyici </a:t>
            </a:r>
            <a:r>
              <a:rPr lang="tr-TR" dirty="0" err="1"/>
              <a:t>nörodejenerasyon</a:t>
            </a:r>
            <a:r>
              <a:rPr lang="tr-TR" dirty="0"/>
              <a:t>, körlük, kas güçsüzlüğü ve deride kırmızı </a:t>
            </a:r>
            <a:r>
              <a:rPr lang="tr-TR" dirty="0" err="1"/>
              <a:t>makulalar</a:t>
            </a:r>
            <a:r>
              <a:rPr lang="tr-TR" dirty="0"/>
              <a:t> 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7836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r>
              <a:rPr lang="tr-TR" b="1" dirty="0" err="1"/>
              <a:t>Sandhoff</a:t>
            </a:r>
            <a:r>
              <a:rPr lang="tr-TR" b="1" dirty="0"/>
              <a:t> Hastalığında </a:t>
            </a:r>
            <a:r>
              <a:rPr lang="tr-TR" dirty="0"/>
              <a:t>GM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gangliozidler</a:t>
            </a:r>
            <a:r>
              <a:rPr lang="tr-TR" dirty="0"/>
              <a:t> ve </a:t>
            </a:r>
            <a:r>
              <a:rPr lang="tr-TR" dirty="0" err="1"/>
              <a:t>globosidler</a:t>
            </a:r>
            <a:r>
              <a:rPr lang="tr-TR" dirty="0"/>
              <a:t> birikir. Hızlı ve ilerleyici </a:t>
            </a:r>
            <a:r>
              <a:rPr lang="tr-TR" dirty="0" err="1"/>
              <a:t>nörodejenerasyon</a:t>
            </a:r>
            <a:r>
              <a:rPr lang="tr-TR" dirty="0"/>
              <a:t> görülür.</a:t>
            </a:r>
          </a:p>
          <a:p>
            <a:r>
              <a:rPr lang="tr-TR" b="1" dirty="0" err="1"/>
              <a:t>Fabry</a:t>
            </a:r>
            <a:r>
              <a:rPr lang="tr-TR" b="1" dirty="0"/>
              <a:t> Hastalığında</a:t>
            </a:r>
            <a:r>
              <a:rPr lang="tr-TR" dirty="0"/>
              <a:t> </a:t>
            </a:r>
            <a:r>
              <a:rPr lang="tr-TR" dirty="0" err="1"/>
              <a:t>globosidler</a:t>
            </a:r>
            <a:r>
              <a:rPr lang="tr-TR" dirty="0"/>
              <a:t> birikir. Böbrek ve kalp yetmezliği, alt </a:t>
            </a:r>
            <a:r>
              <a:rPr lang="tr-TR" dirty="0" err="1"/>
              <a:t>ekstremitelerde</a:t>
            </a:r>
            <a:r>
              <a:rPr lang="tr-TR" dirty="0"/>
              <a:t> yanma tarzında ağrı ve kırmızı-mor deri döküntüleri 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0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51845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Bundan sonra </a:t>
            </a:r>
            <a:r>
              <a:rPr lang="tr-TR" dirty="0" err="1"/>
              <a:t>diaçilgliserol</a:t>
            </a:r>
            <a:r>
              <a:rPr lang="tr-TR" dirty="0"/>
              <a:t>, aktive </a:t>
            </a:r>
            <a:r>
              <a:rPr lang="tr-TR" dirty="0" err="1"/>
              <a:t>edimiş</a:t>
            </a:r>
            <a:r>
              <a:rPr lang="tr-TR" dirty="0"/>
              <a:t> kolin (CDP-kolin) veya </a:t>
            </a:r>
            <a:r>
              <a:rPr lang="tr-TR" dirty="0" err="1"/>
              <a:t>etanolaminle</a:t>
            </a:r>
            <a:r>
              <a:rPr lang="tr-TR" dirty="0"/>
              <a:t> (CDP-</a:t>
            </a:r>
            <a:r>
              <a:rPr lang="tr-TR" dirty="0" err="1"/>
              <a:t>etanolamin</a:t>
            </a:r>
            <a:r>
              <a:rPr lang="tr-TR" dirty="0"/>
              <a:t>) reaksiyona girer ve </a:t>
            </a:r>
            <a:r>
              <a:rPr lang="tr-TR" dirty="0" err="1"/>
              <a:t>fosfatidil</a:t>
            </a:r>
            <a:r>
              <a:rPr lang="tr-TR" dirty="0"/>
              <a:t> kolin ya da </a:t>
            </a:r>
            <a:r>
              <a:rPr lang="tr-TR" dirty="0" err="1"/>
              <a:t>fosfatidiletanolamin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Kolin </a:t>
            </a:r>
            <a:r>
              <a:rPr lang="tr-TR" dirty="0"/>
              <a:t>ve </a:t>
            </a:r>
            <a:r>
              <a:rPr lang="tr-TR" dirty="0" err="1"/>
              <a:t>etanolamin</a:t>
            </a:r>
            <a:r>
              <a:rPr lang="tr-TR" dirty="0"/>
              <a:t>, CTP (</a:t>
            </a:r>
            <a:r>
              <a:rPr lang="tr-TR" dirty="0" err="1"/>
              <a:t>sitidin</a:t>
            </a:r>
            <a:r>
              <a:rPr lang="tr-TR" dirty="0"/>
              <a:t> </a:t>
            </a:r>
            <a:r>
              <a:rPr lang="tr-TR" dirty="0" err="1"/>
              <a:t>trifosfat</a:t>
            </a:r>
            <a:r>
              <a:rPr lang="tr-TR" dirty="0"/>
              <a:t>) ile reaksiyona girerek aktive edilirler.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45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tr-TR" b="1" dirty="0" err="1"/>
              <a:t>Gaucher</a:t>
            </a:r>
            <a:r>
              <a:rPr lang="tr-TR" b="1" dirty="0"/>
              <a:t> Hastalığında </a:t>
            </a:r>
            <a:r>
              <a:rPr lang="tr-TR" dirty="0" err="1"/>
              <a:t>glikoserebrosidler</a:t>
            </a:r>
            <a:r>
              <a:rPr lang="tr-TR" dirty="0"/>
              <a:t> birikir. </a:t>
            </a:r>
            <a:r>
              <a:rPr lang="tr-TR" dirty="0" err="1"/>
              <a:t>Hepatosplenomegali</a:t>
            </a:r>
            <a:r>
              <a:rPr lang="tr-TR" dirty="0"/>
              <a:t>, osteoporoz, merkezi sinir sistemi tutulumu görülür. En çok görülen </a:t>
            </a:r>
            <a:r>
              <a:rPr lang="tr-TR" dirty="0" err="1"/>
              <a:t>lizozomal</a:t>
            </a:r>
            <a:r>
              <a:rPr lang="tr-TR" dirty="0"/>
              <a:t> depo hastalığıdır.</a:t>
            </a:r>
          </a:p>
          <a:p>
            <a:r>
              <a:rPr lang="tr-TR" b="1" dirty="0" err="1"/>
              <a:t>Metakromatik</a:t>
            </a:r>
            <a:r>
              <a:rPr lang="tr-TR" b="1" dirty="0"/>
              <a:t> </a:t>
            </a:r>
            <a:r>
              <a:rPr lang="tr-TR" b="1" dirty="0" err="1"/>
              <a:t>lökodistrofide</a:t>
            </a:r>
            <a:r>
              <a:rPr lang="tr-TR" b="1" dirty="0"/>
              <a:t> </a:t>
            </a:r>
            <a:r>
              <a:rPr lang="tr-TR" dirty="0" err="1"/>
              <a:t>sülfatidler</a:t>
            </a:r>
            <a:r>
              <a:rPr lang="tr-TR" dirty="0"/>
              <a:t> birikir. Sinirlerde </a:t>
            </a:r>
            <a:r>
              <a:rPr lang="tr-TR" dirty="0" err="1"/>
              <a:t>demiyelinizasyon</a:t>
            </a:r>
            <a:r>
              <a:rPr lang="tr-TR" dirty="0"/>
              <a:t> vardır. Kognitif fonksiyonlarda bozulma, ilerleyici paralizi, </a:t>
            </a:r>
            <a:r>
              <a:rPr lang="tr-TR" dirty="0" err="1"/>
              <a:t>demans</a:t>
            </a:r>
            <a:r>
              <a:rPr lang="tr-TR" dirty="0"/>
              <a:t> görülür.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0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b="1" dirty="0" err="1"/>
              <a:t>Krabbe</a:t>
            </a:r>
            <a:r>
              <a:rPr lang="tr-TR" b="1" dirty="0"/>
              <a:t> Hastalığında</a:t>
            </a:r>
            <a:r>
              <a:rPr lang="tr-TR" dirty="0"/>
              <a:t> </a:t>
            </a:r>
            <a:r>
              <a:rPr lang="tr-TR" dirty="0" err="1"/>
              <a:t>galaktoserebrosidler</a:t>
            </a:r>
            <a:r>
              <a:rPr lang="tr-TR" dirty="0"/>
              <a:t> birikir. Sinirlerde ileri derecede </a:t>
            </a:r>
            <a:r>
              <a:rPr lang="tr-TR" dirty="0" err="1"/>
              <a:t>demiyelinizasyon</a:t>
            </a:r>
            <a:r>
              <a:rPr lang="tr-TR" dirty="0"/>
              <a:t> vardır. </a:t>
            </a:r>
            <a:r>
              <a:rPr lang="tr-TR" dirty="0" err="1"/>
              <a:t>Mental</a:t>
            </a:r>
            <a:r>
              <a:rPr lang="tr-TR" dirty="0"/>
              <a:t> ve motor fonksiyonlarda bozulma, körlük ve sağırlık görülür.</a:t>
            </a:r>
          </a:p>
          <a:p>
            <a:r>
              <a:rPr lang="tr-TR" b="1" dirty="0" err="1"/>
              <a:t>Farber</a:t>
            </a:r>
            <a:r>
              <a:rPr lang="tr-TR" b="1" dirty="0"/>
              <a:t> Hastalığında</a:t>
            </a:r>
            <a:r>
              <a:rPr lang="tr-TR" dirty="0"/>
              <a:t> </a:t>
            </a:r>
            <a:r>
              <a:rPr lang="tr-TR" dirty="0" err="1"/>
              <a:t>seramid</a:t>
            </a:r>
            <a:r>
              <a:rPr lang="tr-TR" dirty="0"/>
              <a:t> birikir. Cilt altında nodüller, ağrılı ve ilerleyici eklem rahatsızlıkları görülür.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6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tr-TR" dirty="0" err="1"/>
              <a:t>Fosfatidilserin</a:t>
            </a:r>
            <a:r>
              <a:rPr lang="tr-TR" dirty="0"/>
              <a:t>, </a:t>
            </a:r>
            <a:r>
              <a:rPr lang="tr-TR" dirty="0" err="1"/>
              <a:t>fosfatidiletanolamindeki</a:t>
            </a:r>
            <a:r>
              <a:rPr lang="tr-TR" dirty="0"/>
              <a:t> </a:t>
            </a:r>
            <a:r>
              <a:rPr lang="tr-TR" dirty="0" err="1"/>
              <a:t>etanolamin</a:t>
            </a:r>
            <a:r>
              <a:rPr lang="tr-TR" dirty="0"/>
              <a:t> ile </a:t>
            </a:r>
            <a:r>
              <a:rPr lang="tr-TR" dirty="0" err="1"/>
              <a:t>serin’in</a:t>
            </a:r>
            <a:r>
              <a:rPr lang="tr-TR" dirty="0"/>
              <a:t> yer değiştirdiği bir reaksiyonla sentezlenir. </a:t>
            </a:r>
            <a:endParaRPr lang="tr-TR" dirty="0" smtClean="0"/>
          </a:p>
          <a:p>
            <a:r>
              <a:rPr lang="tr-TR" dirty="0" err="1" smtClean="0"/>
              <a:t>Fosfatidilserin’den</a:t>
            </a:r>
            <a:r>
              <a:rPr lang="tr-TR" dirty="0" smtClean="0"/>
              <a:t> </a:t>
            </a:r>
            <a:r>
              <a:rPr lang="tr-TR" dirty="0" err="1"/>
              <a:t>dekarboksilasyon</a:t>
            </a:r>
            <a:r>
              <a:rPr lang="tr-TR" dirty="0"/>
              <a:t> reaksiyonuyla </a:t>
            </a:r>
            <a:r>
              <a:rPr lang="tr-TR" dirty="0" err="1"/>
              <a:t>fosfatidiletanolamin’in</a:t>
            </a:r>
            <a:r>
              <a:rPr lang="tr-TR" dirty="0"/>
              <a:t> tekrar sentezlenmesi de mümkündür.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65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tr-TR" dirty="0" err="1"/>
              <a:t>Fosfatidilkolin</a:t>
            </a:r>
            <a:r>
              <a:rPr lang="tr-TR" dirty="0"/>
              <a:t>, </a:t>
            </a:r>
            <a:r>
              <a:rPr lang="tr-TR" dirty="0" err="1"/>
              <a:t>fosfatidiletanolamin’e</a:t>
            </a:r>
            <a:r>
              <a:rPr lang="tr-TR" dirty="0"/>
              <a:t> 3 tane metil grubunun transfer edilmesiyle de sentezlenebilir.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reaksiyonda metil vericisi olarak S-</a:t>
            </a:r>
            <a:r>
              <a:rPr lang="tr-TR" dirty="0" err="1"/>
              <a:t>adenozilmetiyonin</a:t>
            </a:r>
            <a:r>
              <a:rPr lang="tr-TR" dirty="0"/>
              <a:t> </a:t>
            </a:r>
            <a:r>
              <a:rPr lang="tr-TR" dirty="0" smtClean="0"/>
              <a:t>kullanılır.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148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47525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Gliserofosfolipidlerin</a:t>
            </a:r>
            <a:r>
              <a:rPr lang="tr-TR" dirty="0"/>
              <a:t> sentezlendiği ikinci mekanizmada ise, </a:t>
            </a:r>
            <a:r>
              <a:rPr lang="tr-TR" dirty="0" err="1"/>
              <a:t>fosfatidik</a:t>
            </a:r>
            <a:r>
              <a:rPr lang="tr-TR" dirty="0"/>
              <a:t> asit önce CTP ile reaksiyona girer ve CDP-</a:t>
            </a:r>
            <a:r>
              <a:rPr lang="tr-TR" dirty="0" err="1"/>
              <a:t>diaçilgliserol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Bundan </a:t>
            </a:r>
            <a:r>
              <a:rPr lang="tr-TR" dirty="0"/>
              <a:t>sonra CDP-</a:t>
            </a:r>
            <a:r>
              <a:rPr lang="tr-TR" dirty="0" err="1"/>
              <a:t>diaçilgliserol</a:t>
            </a:r>
            <a:r>
              <a:rPr lang="tr-TR" dirty="0"/>
              <a:t>; </a:t>
            </a:r>
            <a:r>
              <a:rPr lang="tr-TR" dirty="0" err="1"/>
              <a:t>gliserol</a:t>
            </a:r>
            <a:r>
              <a:rPr lang="tr-TR" dirty="0"/>
              <a:t> 3-fosfat’la reaksiyona girerek </a:t>
            </a:r>
            <a:r>
              <a:rPr lang="tr-TR" dirty="0" err="1"/>
              <a:t>fosfatidil</a:t>
            </a:r>
            <a:r>
              <a:rPr lang="tr-TR" dirty="0"/>
              <a:t> </a:t>
            </a:r>
            <a:r>
              <a:rPr lang="tr-TR" dirty="0" err="1"/>
              <a:t>gliserol’ü</a:t>
            </a:r>
            <a:r>
              <a:rPr lang="tr-TR" dirty="0"/>
              <a:t>, </a:t>
            </a:r>
            <a:r>
              <a:rPr lang="tr-TR" dirty="0" err="1"/>
              <a:t>fosfatidil</a:t>
            </a:r>
            <a:r>
              <a:rPr lang="tr-TR" dirty="0"/>
              <a:t> </a:t>
            </a:r>
            <a:r>
              <a:rPr lang="tr-TR" dirty="0" err="1"/>
              <a:t>gliserol</a:t>
            </a:r>
            <a:r>
              <a:rPr lang="tr-TR" dirty="0"/>
              <a:t> ile reaksiyona girerek </a:t>
            </a:r>
            <a:r>
              <a:rPr lang="tr-TR" dirty="0" err="1"/>
              <a:t>kardiyolipin’i</a:t>
            </a:r>
            <a:r>
              <a:rPr lang="tr-TR" dirty="0"/>
              <a:t> veya </a:t>
            </a:r>
            <a:r>
              <a:rPr lang="tr-TR" dirty="0" err="1"/>
              <a:t>inozitol</a:t>
            </a:r>
            <a:r>
              <a:rPr lang="tr-TR" dirty="0"/>
              <a:t> ile reaksiyona girerek </a:t>
            </a:r>
            <a:r>
              <a:rPr lang="tr-TR" dirty="0" err="1"/>
              <a:t>fosfatidil</a:t>
            </a:r>
            <a:r>
              <a:rPr lang="tr-TR" dirty="0"/>
              <a:t> </a:t>
            </a:r>
            <a:r>
              <a:rPr lang="tr-TR" dirty="0" err="1"/>
              <a:t>inozitol’ü</a:t>
            </a:r>
            <a:r>
              <a:rPr lang="tr-TR" dirty="0"/>
              <a:t> </a:t>
            </a:r>
            <a:r>
              <a:rPr lang="tr-TR" dirty="0" smtClean="0"/>
              <a:t>oluşturur.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2010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Daha </a:t>
            </a:r>
            <a:r>
              <a:rPr lang="tr-TR" dirty="0" smtClean="0"/>
              <a:t>sonra, </a:t>
            </a:r>
            <a:r>
              <a:rPr lang="tr-TR" dirty="0"/>
              <a:t>yapıda bulunan </a:t>
            </a:r>
            <a:r>
              <a:rPr lang="tr-TR" dirty="0" err="1"/>
              <a:t>inozitol’ün</a:t>
            </a:r>
            <a:r>
              <a:rPr lang="tr-TR" dirty="0"/>
              <a:t> 4 ve 5inci karbonlarına fosfat grupları bağlanarak </a:t>
            </a:r>
            <a:r>
              <a:rPr lang="tr-TR" dirty="0" err="1"/>
              <a:t>fosfatidil</a:t>
            </a:r>
            <a:r>
              <a:rPr lang="tr-TR" dirty="0"/>
              <a:t> </a:t>
            </a:r>
            <a:r>
              <a:rPr lang="tr-TR" dirty="0" err="1"/>
              <a:t>inozitol</a:t>
            </a:r>
            <a:r>
              <a:rPr lang="tr-TR" dirty="0"/>
              <a:t> 4, 5-bisfosfat (FİF</a:t>
            </a:r>
            <a:r>
              <a:rPr lang="tr-TR" baseline="-25000" dirty="0"/>
              <a:t>2</a:t>
            </a:r>
            <a:r>
              <a:rPr lang="tr-TR" dirty="0"/>
              <a:t>) sentezlenebilir.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FİF</a:t>
            </a:r>
            <a:r>
              <a:rPr lang="tr-TR" baseline="-25000" dirty="0" smtClean="0"/>
              <a:t>2</a:t>
            </a:r>
            <a:r>
              <a:rPr lang="tr-TR" dirty="0"/>
              <a:t>, hücre zarına gelen çeşitli sinyallere (örneğin hormonların reseptörüne bağlanması) cevap olarak, zarda bulunan </a:t>
            </a:r>
            <a:r>
              <a:rPr lang="tr-TR" dirty="0" err="1"/>
              <a:t>fosfolipaz</a:t>
            </a:r>
            <a:r>
              <a:rPr lang="tr-TR" dirty="0"/>
              <a:t> C tarafından </a:t>
            </a:r>
            <a:r>
              <a:rPr lang="tr-TR" dirty="0" err="1"/>
              <a:t>diaçilgliserol</a:t>
            </a:r>
            <a:r>
              <a:rPr lang="tr-TR" dirty="0"/>
              <a:t> ve </a:t>
            </a:r>
            <a:r>
              <a:rPr lang="tr-TR" dirty="0" err="1"/>
              <a:t>inozitoltrifosfat’a</a:t>
            </a:r>
            <a:r>
              <a:rPr lang="tr-TR" dirty="0"/>
              <a:t> </a:t>
            </a:r>
            <a:r>
              <a:rPr lang="tr-TR" dirty="0" smtClean="0"/>
              <a:t>parçalanır. </a:t>
            </a:r>
          </a:p>
          <a:p>
            <a:pPr>
              <a:defRPr/>
            </a:pPr>
            <a:r>
              <a:rPr lang="tr-TR" dirty="0" smtClean="0"/>
              <a:t>Parçalanma </a:t>
            </a:r>
            <a:r>
              <a:rPr lang="tr-TR" dirty="0"/>
              <a:t>ürünlerinin her ikisi de hücre içi ikinci haberci olarak görev yaparlar.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69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tr-TR" b="1" dirty="0"/>
              <a:t>Eter </a:t>
            </a:r>
            <a:r>
              <a:rPr lang="tr-TR" b="1" dirty="0" err="1"/>
              <a:t>lipidleri</a:t>
            </a:r>
            <a:r>
              <a:rPr lang="tr-TR" dirty="0"/>
              <a:t>, bir </a:t>
            </a:r>
            <a:r>
              <a:rPr lang="tr-TR" dirty="0" err="1"/>
              <a:t>glikoliz</a:t>
            </a:r>
            <a:r>
              <a:rPr lang="tr-TR" dirty="0"/>
              <a:t> ara ürünü olan </a:t>
            </a:r>
            <a:r>
              <a:rPr lang="tr-TR" dirty="0" err="1"/>
              <a:t>dihidroksiasetonfosfat</a:t>
            </a:r>
            <a:r>
              <a:rPr lang="tr-TR" dirty="0"/>
              <a:t> (DHAF)’tan </a:t>
            </a:r>
            <a:r>
              <a:rPr lang="tr-TR" dirty="0" err="1"/>
              <a:t>peroksizomlarda</a:t>
            </a:r>
            <a:r>
              <a:rPr lang="tr-TR" dirty="0"/>
              <a:t> sentezlenirler. </a:t>
            </a:r>
            <a:endParaRPr lang="tr-TR" dirty="0" smtClean="0"/>
          </a:p>
          <a:p>
            <a:r>
              <a:rPr lang="tr-TR" dirty="0" err="1" smtClean="0"/>
              <a:t>Plazmalojen’in</a:t>
            </a:r>
            <a:r>
              <a:rPr lang="tr-TR" dirty="0" smtClean="0"/>
              <a:t> </a:t>
            </a:r>
            <a:r>
              <a:rPr lang="tr-TR" dirty="0"/>
              <a:t>sentezinde önce, </a:t>
            </a:r>
            <a:r>
              <a:rPr lang="tr-TR" dirty="0" err="1"/>
              <a:t>DHAF’ın</a:t>
            </a:r>
            <a:r>
              <a:rPr lang="tr-TR" dirty="0"/>
              <a:t> 1 </a:t>
            </a:r>
            <a:r>
              <a:rPr lang="tr-TR" dirty="0" err="1"/>
              <a:t>nolu</a:t>
            </a:r>
            <a:r>
              <a:rPr lang="tr-TR" dirty="0"/>
              <a:t> karbonuna bir yağ asidi bağlanır. </a:t>
            </a:r>
            <a:endParaRPr lang="tr-TR" dirty="0" smtClean="0"/>
          </a:p>
          <a:p>
            <a:r>
              <a:rPr lang="tr-TR" dirty="0" smtClean="0"/>
              <a:t>Sonra</a:t>
            </a:r>
            <a:r>
              <a:rPr lang="tr-TR" dirty="0"/>
              <a:t>, bir yağ asidinin indirgenmesiyle oluşan alkol, 1 </a:t>
            </a:r>
            <a:r>
              <a:rPr lang="tr-TR" dirty="0" err="1"/>
              <a:t>nolu</a:t>
            </a:r>
            <a:r>
              <a:rPr lang="tr-TR" dirty="0"/>
              <a:t> karbona bağlı olan yağ asidi ile yer değiştirir ve böylece eter bağı oluşur.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878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Bundan sonra, </a:t>
            </a:r>
            <a:r>
              <a:rPr lang="tr-TR" dirty="0" err="1"/>
              <a:t>DHAF’ın</a:t>
            </a:r>
            <a:r>
              <a:rPr lang="tr-TR" dirty="0"/>
              <a:t> ikinci karbonuna (keton grubu indirgendikten sonra) bir yağ asidi bağlanır ve üçüncü karbonuna bağlı fosfat grubu uzaklaştırılır.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Daha </a:t>
            </a:r>
            <a:r>
              <a:rPr lang="tr-TR" dirty="0"/>
              <a:t>sonra, </a:t>
            </a:r>
            <a:r>
              <a:rPr lang="tr-TR" dirty="0" err="1"/>
              <a:t>fosfatidiletanolamin</a:t>
            </a:r>
            <a:r>
              <a:rPr lang="tr-TR" dirty="0"/>
              <a:t> veya </a:t>
            </a:r>
            <a:r>
              <a:rPr lang="tr-TR" dirty="0" err="1"/>
              <a:t>fosfatidilkolin</a:t>
            </a:r>
            <a:r>
              <a:rPr lang="tr-TR" dirty="0"/>
              <a:t> sentezindekine benzer şekilde üçüncü karbona </a:t>
            </a:r>
            <a:r>
              <a:rPr lang="tr-TR" dirty="0" err="1"/>
              <a:t>etanolamin</a:t>
            </a:r>
            <a:r>
              <a:rPr lang="tr-TR" dirty="0"/>
              <a:t> veya kolin bağlanır.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70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1215</Words>
  <Application>Microsoft Office PowerPoint</Application>
  <PresentationFormat>Ekran Gösterisi (4:3)</PresentationFormat>
  <Paragraphs>80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Ofis Teması</vt:lpstr>
      <vt:lpstr>FOSFOLİPİD METABOLİZMASI</vt:lpstr>
      <vt:lpstr>Gliserofosfolipidlerin Sentezi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Gliserofosfolipidlerin Parçalanması</vt:lpstr>
      <vt:lpstr>PowerPoint Sunusu</vt:lpstr>
      <vt:lpstr>PowerPoint Sunusu</vt:lpstr>
      <vt:lpstr>Sfingofosfolipidlerin (sfingomyelinlerin) Sentezi</vt:lpstr>
      <vt:lpstr>PowerPoint Sunusu</vt:lpstr>
      <vt:lpstr>PowerPoint Sunusu</vt:lpstr>
      <vt:lpstr>Sfingofosfolipidlerin (sfingomyelinlerin) Parçalanması</vt:lpstr>
      <vt:lpstr>PowerPoint Sunusu</vt:lpstr>
      <vt:lpstr>PowerPoint Sunusu</vt:lpstr>
      <vt:lpstr>PowerPoint Sunusu</vt:lpstr>
      <vt:lpstr>GLİKOLİPİD METABOLİZMASI</vt:lpstr>
      <vt:lpstr>PowerPoint Sunusu</vt:lpstr>
      <vt:lpstr>PowerPoint Sunusu</vt:lpstr>
      <vt:lpstr>PowerPoint Sunusu</vt:lpstr>
      <vt:lpstr>Glikolipidlerin Parçalanması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FOSFOLİPİD METABOLİZMASI</dc:title>
  <dc:creator>user</dc:creator>
  <cp:lastModifiedBy>user</cp:lastModifiedBy>
  <cp:revision>4</cp:revision>
  <dcterms:created xsi:type="dcterms:W3CDTF">2017-11-29T14:31:25Z</dcterms:created>
  <dcterms:modified xsi:type="dcterms:W3CDTF">2017-11-29T15:02:22Z</dcterms:modified>
</cp:coreProperties>
</file>