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6"/>
  </p:notesMasterIdLst>
  <p:sldIdLst>
    <p:sldId id="256" r:id="rId2"/>
    <p:sldId id="310" r:id="rId3"/>
    <p:sldId id="311" r:id="rId4"/>
    <p:sldId id="312" r:id="rId5"/>
    <p:sldId id="313" r:id="rId6"/>
    <p:sldId id="314" r:id="rId7"/>
    <p:sldId id="315" r:id="rId8"/>
    <p:sldId id="316" r:id="rId9"/>
    <p:sldId id="318" r:id="rId10"/>
    <p:sldId id="317" r:id="rId11"/>
    <p:sldId id="319" r:id="rId12"/>
    <p:sldId id="320" r:id="rId13"/>
    <p:sldId id="321" r:id="rId14"/>
    <p:sldId id="322" r:id="rId15"/>
    <p:sldId id="323" r:id="rId16"/>
    <p:sldId id="293" r:id="rId17"/>
    <p:sldId id="294" r:id="rId18"/>
    <p:sldId id="309" r:id="rId19"/>
    <p:sldId id="296" r:id="rId20"/>
    <p:sldId id="324" r:id="rId21"/>
    <p:sldId id="325" r:id="rId22"/>
    <p:sldId id="326" r:id="rId23"/>
    <p:sldId id="327" r:id="rId24"/>
    <p:sldId id="328" r:id="rId25"/>
    <p:sldId id="329" r:id="rId26"/>
    <p:sldId id="330" r:id="rId27"/>
    <p:sldId id="331" r:id="rId28"/>
    <p:sldId id="332" r:id="rId29"/>
    <p:sldId id="333" r:id="rId30"/>
    <p:sldId id="334" r:id="rId31"/>
    <p:sldId id="335" r:id="rId32"/>
    <p:sldId id="336" r:id="rId33"/>
    <p:sldId id="337" r:id="rId34"/>
    <p:sldId id="338" r:id="rId35"/>
    <p:sldId id="339" r:id="rId36"/>
    <p:sldId id="340" r:id="rId37"/>
    <p:sldId id="341" r:id="rId38"/>
    <p:sldId id="342" r:id="rId39"/>
    <p:sldId id="343" r:id="rId40"/>
    <p:sldId id="344" r:id="rId41"/>
    <p:sldId id="345" r:id="rId42"/>
    <p:sldId id="346" r:id="rId43"/>
    <p:sldId id="347" r:id="rId44"/>
    <p:sldId id="348" r:id="rId45"/>
    <p:sldId id="349" r:id="rId46"/>
    <p:sldId id="350" r:id="rId47"/>
    <p:sldId id="351" r:id="rId48"/>
    <p:sldId id="353" r:id="rId49"/>
    <p:sldId id="354" r:id="rId50"/>
    <p:sldId id="356" r:id="rId51"/>
    <p:sldId id="357" r:id="rId52"/>
    <p:sldId id="359" r:id="rId53"/>
    <p:sldId id="360" r:id="rId54"/>
    <p:sldId id="361" r:id="rId5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91" autoAdjust="0"/>
    <p:restoredTop sz="86445" autoAdjust="0"/>
  </p:normalViewPr>
  <p:slideViewPr>
    <p:cSldViewPr>
      <p:cViewPr varScale="1">
        <p:scale>
          <a:sx n="79" d="100"/>
          <a:sy n="79" d="100"/>
        </p:scale>
        <p:origin x="1206" y="84"/>
      </p:cViewPr>
      <p:guideLst>
        <p:guide orient="horz" pos="2160"/>
        <p:guide pos="2880"/>
      </p:guideLst>
    </p:cSldViewPr>
  </p:slideViewPr>
  <p:outlineViewPr>
    <p:cViewPr>
      <p:scale>
        <a:sx n="33" d="100"/>
        <a:sy n="33" d="100"/>
      </p:scale>
      <p:origin x="0" y="757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020C69-FD7A-4863-BCCD-48EAD27CB801}" type="datetimeFigureOut">
              <a:rPr lang="tr-TR" smtClean="0"/>
              <a:t>15.2.2018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139B3E-90C8-40DB-8A92-DC8BF1041172}" type="slidenum">
              <a:rPr lang="tr-TR" smtClean="0"/>
              <a:t>‹#›</a:t>
            </a:fld>
            <a:endParaRPr lang="tr-TR"/>
          </a:p>
        </p:txBody>
      </p:sp>
    </p:spTree>
    <p:extLst>
      <p:ext uri="{BB962C8B-B14F-4D97-AF65-F5344CB8AC3E}">
        <p14:creationId xmlns:p14="http://schemas.microsoft.com/office/powerpoint/2010/main" val="533329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AC27AE6-97B7-4138-9D2A-97F5B8E10794}" type="datetime1">
              <a:rPr lang="tr-TR" smtClean="0"/>
              <a:t>15.2.2018</a:t>
            </a:fld>
            <a:endParaRPr lang="tr-TR"/>
          </a:p>
        </p:txBody>
      </p:sp>
      <p:sp>
        <p:nvSpPr>
          <p:cNvPr id="5" name="4 Altbilgi Yer Tutucusu"/>
          <p:cNvSpPr>
            <a:spLocks noGrp="1"/>
          </p:cNvSpPr>
          <p:nvPr>
            <p:ph type="ftr" sz="quarter" idx="11"/>
          </p:nvPr>
        </p:nvSpPr>
        <p:spPr/>
        <p:txBody>
          <a:bodyPr/>
          <a:lstStyle/>
          <a:p>
            <a:r>
              <a:rPr lang="sv-SE" smtClean="0"/>
              <a:t>Öğr. Gör. Dr. Pınar KIZILHAN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617BA14-82A9-4C8B-A76F-F66763EB79A6}" type="datetime1">
              <a:rPr lang="tr-TR" smtClean="0"/>
              <a:t>15.2.2018</a:t>
            </a:fld>
            <a:endParaRPr lang="tr-TR"/>
          </a:p>
        </p:txBody>
      </p:sp>
      <p:sp>
        <p:nvSpPr>
          <p:cNvPr id="5" name="4 Altbilgi Yer Tutucusu"/>
          <p:cNvSpPr>
            <a:spLocks noGrp="1"/>
          </p:cNvSpPr>
          <p:nvPr>
            <p:ph type="ftr" sz="quarter" idx="11"/>
          </p:nvPr>
        </p:nvSpPr>
        <p:spPr/>
        <p:txBody>
          <a:bodyPr/>
          <a:lstStyle/>
          <a:p>
            <a:r>
              <a:rPr lang="sv-SE" smtClean="0"/>
              <a:t>Öğr. Gör. Dr. Pınar KIZILHAN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C1B3D00-6EB9-477A-8441-3F6E5F995335}" type="datetime1">
              <a:rPr lang="tr-TR" smtClean="0"/>
              <a:t>15.2.2018</a:t>
            </a:fld>
            <a:endParaRPr lang="tr-TR"/>
          </a:p>
        </p:txBody>
      </p:sp>
      <p:sp>
        <p:nvSpPr>
          <p:cNvPr id="5" name="4 Altbilgi Yer Tutucusu"/>
          <p:cNvSpPr>
            <a:spLocks noGrp="1"/>
          </p:cNvSpPr>
          <p:nvPr>
            <p:ph type="ftr" sz="quarter" idx="11"/>
          </p:nvPr>
        </p:nvSpPr>
        <p:spPr/>
        <p:txBody>
          <a:bodyPr/>
          <a:lstStyle/>
          <a:p>
            <a:r>
              <a:rPr lang="sv-SE" smtClean="0"/>
              <a:t>Öğr. Gör. Dr. Pınar KIZILHAN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57AB1C4-8C6A-4429-94CC-4089CA92FF3D}" type="datetime1">
              <a:rPr lang="tr-TR" smtClean="0"/>
              <a:t>15.2.2018</a:t>
            </a:fld>
            <a:endParaRPr lang="tr-TR"/>
          </a:p>
        </p:txBody>
      </p:sp>
      <p:sp>
        <p:nvSpPr>
          <p:cNvPr id="5" name="4 Altbilgi Yer Tutucusu"/>
          <p:cNvSpPr>
            <a:spLocks noGrp="1"/>
          </p:cNvSpPr>
          <p:nvPr>
            <p:ph type="ftr" sz="quarter" idx="11"/>
          </p:nvPr>
        </p:nvSpPr>
        <p:spPr/>
        <p:txBody>
          <a:bodyPr/>
          <a:lstStyle/>
          <a:p>
            <a:r>
              <a:rPr lang="sv-SE" smtClean="0"/>
              <a:t>Öğr. Gör. Dr. Pınar KIZILHAN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182A300-1CD8-4284-A5CB-CAF94151E2EE}" type="datetime1">
              <a:rPr lang="tr-TR" smtClean="0"/>
              <a:t>15.2.2018</a:t>
            </a:fld>
            <a:endParaRPr lang="tr-TR"/>
          </a:p>
        </p:txBody>
      </p:sp>
      <p:sp>
        <p:nvSpPr>
          <p:cNvPr id="5" name="4 Altbilgi Yer Tutucusu"/>
          <p:cNvSpPr>
            <a:spLocks noGrp="1"/>
          </p:cNvSpPr>
          <p:nvPr>
            <p:ph type="ftr" sz="quarter" idx="11"/>
          </p:nvPr>
        </p:nvSpPr>
        <p:spPr/>
        <p:txBody>
          <a:bodyPr/>
          <a:lstStyle/>
          <a:p>
            <a:r>
              <a:rPr lang="sv-SE" smtClean="0"/>
              <a:t>Öğr. Gör. Dr. Pınar KIZILHAN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55E2323-0B4E-415C-9E93-E1DE162CBE94}" type="datetime1">
              <a:rPr lang="tr-TR" smtClean="0"/>
              <a:t>15.2.2018</a:t>
            </a:fld>
            <a:endParaRPr lang="tr-TR"/>
          </a:p>
        </p:txBody>
      </p:sp>
      <p:sp>
        <p:nvSpPr>
          <p:cNvPr id="6" name="5 Altbilgi Yer Tutucusu"/>
          <p:cNvSpPr>
            <a:spLocks noGrp="1"/>
          </p:cNvSpPr>
          <p:nvPr>
            <p:ph type="ftr" sz="quarter" idx="11"/>
          </p:nvPr>
        </p:nvSpPr>
        <p:spPr/>
        <p:txBody>
          <a:bodyPr/>
          <a:lstStyle/>
          <a:p>
            <a:r>
              <a:rPr lang="sv-SE" smtClean="0"/>
              <a:t>Öğr. Gör. Dr. Pınar KIZILHAN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7709CD2-4C68-4B67-B4AE-499E5125B62E}" type="datetime1">
              <a:rPr lang="tr-TR" smtClean="0"/>
              <a:t>15.2.2018</a:t>
            </a:fld>
            <a:endParaRPr lang="tr-TR"/>
          </a:p>
        </p:txBody>
      </p:sp>
      <p:sp>
        <p:nvSpPr>
          <p:cNvPr id="8" name="7 Altbilgi Yer Tutucusu"/>
          <p:cNvSpPr>
            <a:spLocks noGrp="1"/>
          </p:cNvSpPr>
          <p:nvPr>
            <p:ph type="ftr" sz="quarter" idx="11"/>
          </p:nvPr>
        </p:nvSpPr>
        <p:spPr/>
        <p:txBody>
          <a:bodyPr/>
          <a:lstStyle/>
          <a:p>
            <a:r>
              <a:rPr lang="sv-SE" smtClean="0"/>
              <a:t>Öğr. Gör. Dr. Pınar KIZILHAN</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70B8753-68F4-4C14-9649-0D9AABD273E4}" type="datetime1">
              <a:rPr lang="tr-TR" smtClean="0"/>
              <a:t>15.2.2018</a:t>
            </a:fld>
            <a:endParaRPr lang="tr-TR"/>
          </a:p>
        </p:txBody>
      </p:sp>
      <p:sp>
        <p:nvSpPr>
          <p:cNvPr id="4" name="3 Altbilgi Yer Tutucusu"/>
          <p:cNvSpPr>
            <a:spLocks noGrp="1"/>
          </p:cNvSpPr>
          <p:nvPr>
            <p:ph type="ftr" sz="quarter" idx="11"/>
          </p:nvPr>
        </p:nvSpPr>
        <p:spPr/>
        <p:txBody>
          <a:bodyPr/>
          <a:lstStyle/>
          <a:p>
            <a:r>
              <a:rPr lang="sv-SE" smtClean="0"/>
              <a:t>Öğr. Gör. Dr. Pınar KIZILHAN</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F943315-AD37-46DB-BA51-06D859AF2600}" type="datetime1">
              <a:rPr lang="tr-TR" smtClean="0"/>
              <a:t>15.2.2018</a:t>
            </a:fld>
            <a:endParaRPr lang="tr-TR"/>
          </a:p>
        </p:txBody>
      </p:sp>
      <p:sp>
        <p:nvSpPr>
          <p:cNvPr id="3" name="2 Altbilgi Yer Tutucusu"/>
          <p:cNvSpPr>
            <a:spLocks noGrp="1"/>
          </p:cNvSpPr>
          <p:nvPr>
            <p:ph type="ftr" sz="quarter" idx="11"/>
          </p:nvPr>
        </p:nvSpPr>
        <p:spPr/>
        <p:txBody>
          <a:bodyPr/>
          <a:lstStyle/>
          <a:p>
            <a:r>
              <a:rPr lang="sv-SE" smtClean="0"/>
              <a:t>Öğr. Gör. Dr. Pınar KIZILHAN</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CE3C9B4-49C3-4F4B-B131-890476D1AD77}" type="datetime1">
              <a:rPr lang="tr-TR" smtClean="0"/>
              <a:t>15.2.2018</a:t>
            </a:fld>
            <a:endParaRPr lang="tr-TR"/>
          </a:p>
        </p:txBody>
      </p:sp>
      <p:sp>
        <p:nvSpPr>
          <p:cNvPr id="6" name="5 Altbilgi Yer Tutucusu"/>
          <p:cNvSpPr>
            <a:spLocks noGrp="1"/>
          </p:cNvSpPr>
          <p:nvPr>
            <p:ph type="ftr" sz="quarter" idx="11"/>
          </p:nvPr>
        </p:nvSpPr>
        <p:spPr/>
        <p:txBody>
          <a:bodyPr/>
          <a:lstStyle/>
          <a:p>
            <a:r>
              <a:rPr lang="sv-SE" smtClean="0"/>
              <a:t>Öğr. Gör. Dr. Pınar KIZILHAN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8D528B8-3242-4ED0-8643-E2BD4B78E02F}" type="datetime1">
              <a:rPr lang="tr-TR" smtClean="0"/>
              <a:t>15.2.2018</a:t>
            </a:fld>
            <a:endParaRPr lang="tr-TR"/>
          </a:p>
        </p:txBody>
      </p:sp>
      <p:sp>
        <p:nvSpPr>
          <p:cNvPr id="6" name="5 Altbilgi Yer Tutucusu"/>
          <p:cNvSpPr>
            <a:spLocks noGrp="1"/>
          </p:cNvSpPr>
          <p:nvPr>
            <p:ph type="ftr" sz="quarter" idx="11"/>
          </p:nvPr>
        </p:nvSpPr>
        <p:spPr/>
        <p:txBody>
          <a:bodyPr/>
          <a:lstStyle/>
          <a:p>
            <a:r>
              <a:rPr lang="sv-SE" smtClean="0"/>
              <a:t>Öğr. Gör. Dr. Pınar KIZILHAN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1524D2-12DD-45BF-BB18-E26AD3C88322}" type="datetime1">
              <a:rPr lang="tr-TR" smtClean="0"/>
              <a:t>15.2.2018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sv-SE" smtClean="0"/>
              <a:t>Öğr. Gör. Dr. Pınar KIZILHAN</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EĞİTİM, KÜLTÜR ve DEMOKRASİ</a:t>
            </a:r>
            <a:endParaRPr lang="tr-TR" b="1" dirty="0"/>
          </a:p>
        </p:txBody>
      </p:sp>
      <p:sp>
        <p:nvSpPr>
          <p:cNvPr id="3" name="Alt Başlık 2"/>
          <p:cNvSpPr>
            <a:spLocks noGrp="1"/>
          </p:cNvSpPr>
          <p:nvPr>
            <p:ph type="subTitle" idx="1"/>
          </p:nvPr>
        </p:nvSpPr>
        <p:spPr/>
        <p:txBody>
          <a:bodyPr/>
          <a:lstStyle/>
          <a:p>
            <a:endParaRPr lang="tr-TR" dirty="0" smtClean="0"/>
          </a:p>
          <a:p>
            <a:r>
              <a:rPr lang="tr-TR" b="1" smtClean="0">
                <a:solidFill>
                  <a:srgbClr val="FF0000"/>
                </a:solidFill>
              </a:rPr>
              <a:t>MODERN ÇAĞDA DEMOKRASİ</a:t>
            </a:r>
            <a:endParaRPr lang="tr-TR" b="1" dirty="0">
              <a:solidFill>
                <a:srgbClr val="FF0000"/>
              </a:solidFill>
            </a:endParaRPr>
          </a:p>
        </p:txBody>
      </p:sp>
    </p:spTree>
    <p:extLst>
      <p:ext uri="{BB962C8B-B14F-4D97-AF65-F5344CB8AC3E}">
        <p14:creationId xmlns:p14="http://schemas.microsoft.com/office/powerpoint/2010/main" val="187769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lnSpc>
                <a:spcPct val="150000"/>
              </a:lnSpc>
              <a:buNone/>
            </a:pPr>
            <a:r>
              <a:rPr lang="tr-TR" sz="2400" dirty="0" smtClean="0"/>
              <a:t>Demokrasi düşüncesinin temelinde </a:t>
            </a:r>
            <a:r>
              <a:rPr lang="tr-TR" sz="2400" b="1" dirty="0" smtClean="0">
                <a:solidFill>
                  <a:srgbClr val="FF0000"/>
                </a:solidFill>
              </a:rPr>
              <a:t>rıza ve sözleşme </a:t>
            </a:r>
            <a:r>
              <a:rPr lang="tr-TR" sz="2400" dirty="0" smtClean="0"/>
              <a:t>kavramları önemli bir yer tutar. Bu anlamda yönetimi insanların </a:t>
            </a:r>
            <a:r>
              <a:rPr lang="tr-TR" sz="2400" i="1" dirty="0" smtClean="0"/>
              <a:t>rızası</a:t>
            </a:r>
            <a:r>
              <a:rPr lang="tr-TR" sz="2400" dirty="0" smtClean="0"/>
              <a:t>na tabi kılan ilk düşünür </a:t>
            </a:r>
            <a:r>
              <a:rPr lang="tr-TR" sz="2400" b="1" i="1" dirty="0" err="1" smtClean="0"/>
              <a:t>Hobbes</a:t>
            </a:r>
            <a:r>
              <a:rPr lang="tr-TR" sz="2400" dirty="0" err="1" smtClean="0"/>
              <a:t>’tur</a:t>
            </a:r>
            <a:r>
              <a:rPr lang="tr-TR" sz="2400" dirty="0" smtClean="0"/>
              <a:t>. </a:t>
            </a:r>
            <a:r>
              <a:rPr lang="tr-TR" sz="2400" dirty="0" err="1" smtClean="0"/>
              <a:t>Hobbes’e</a:t>
            </a:r>
            <a:r>
              <a:rPr lang="tr-TR" sz="2400" dirty="0" smtClean="0"/>
              <a:t> göre insanlar, kargaşa ve düzensizlikten kurtulmak için aralarında anlaşarak devleti kurmuşlardır. Düşünür, devleti, insanların rızasına dayandırmaktadır. </a:t>
            </a:r>
            <a:endParaRPr lang="tr-TR" sz="2400" dirty="0"/>
          </a:p>
          <a:p>
            <a:pPr marL="0" indent="0" algn="just">
              <a:lnSpc>
                <a:spcPct val="150000"/>
              </a:lnSpc>
              <a:buNone/>
            </a:pPr>
            <a:r>
              <a:rPr lang="tr-TR" sz="2400" dirty="0" smtClean="0"/>
              <a:t>Locke da devleti </a:t>
            </a:r>
            <a:r>
              <a:rPr lang="tr-TR" sz="2400" i="1" dirty="0" smtClean="0"/>
              <a:t>sözleşmeye</a:t>
            </a:r>
            <a:r>
              <a:rPr lang="tr-TR" sz="2400" dirty="0" smtClean="0"/>
              <a:t> dayandırmaktaydı. </a:t>
            </a:r>
            <a:r>
              <a:rPr lang="tr-TR" sz="2400" dirty="0" err="1" smtClean="0"/>
              <a:t>Hobbes</a:t>
            </a:r>
            <a:r>
              <a:rPr lang="tr-TR" sz="2400" dirty="0" smtClean="0"/>
              <a:t>, devleti rızaya dayandırmakla birlikte; devletin düzeni sağlamak için sınırsız bir yetki kullanabileceğini kabul ediyordu. Toplumsal çatışma ve kargaşa ancak devletin müdahalesi ve sınırsız yetki kullanmasıyla çözümlenebilir. </a:t>
            </a:r>
            <a:endParaRPr lang="tr-TR" sz="2400" dirty="0"/>
          </a:p>
        </p:txBody>
      </p:sp>
      <p:sp>
        <p:nvSpPr>
          <p:cNvPr id="4" name="Veri Yer Tutucusu 3"/>
          <p:cNvSpPr>
            <a:spLocks noGrp="1"/>
          </p:cNvSpPr>
          <p:nvPr>
            <p:ph type="dt" sz="half" idx="10"/>
          </p:nvPr>
        </p:nvSpPr>
        <p:spPr/>
        <p:txBody>
          <a:bodyPr/>
          <a:lstStyle/>
          <a:p>
            <a:fld id="{357AB1C4-8C6A-4429-94CC-4089CA92FF3D}"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10</a:t>
            </a:fld>
            <a:endParaRPr lang="tr-TR"/>
          </a:p>
        </p:txBody>
      </p:sp>
    </p:spTree>
    <p:extLst>
      <p:ext uri="{BB962C8B-B14F-4D97-AF65-F5344CB8AC3E}">
        <p14:creationId xmlns:p14="http://schemas.microsoft.com/office/powerpoint/2010/main" val="382384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lgn="just">
              <a:lnSpc>
                <a:spcPct val="150000"/>
              </a:lnSpc>
              <a:buNone/>
            </a:pPr>
            <a:r>
              <a:rPr lang="tr-TR" sz="2400" b="1" i="1" dirty="0" smtClean="0"/>
              <a:t>Locke</a:t>
            </a:r>
            <a:r>
              <a:rPr lang="tr-TR" sz="2400" dirty="0" smtClean="0"/>
              <a:t> ise insanları olumlu yönleriyle ele alıyordu. Düşünüre göre; insanların </a:t>
            </a:r>
            <a:r>
              <a:rPr lang="tr-TR" sz="2400" i="1" dirty="0" smtClean="0"/>
              <a:t>yaşama, özgürlük ve mülkiyet </a:t>
            </a:r>
            <a:r>
              <a:rPr lang="tr-TR" sz="2400" dirty="0" smtClean="0"/>
              <a:t>gibi temel hakları bulunmaktadır. Locke’ a göre bireyler, devlet ile sözleşme yaparak bu hakların korunmasını istemektedirler. Bunun karşılığında da bireyler, yönetimin otoritesine uymayı kabul etmektedirler. Devletin sözleşmeye uymadığı durumda bireyin de otoriteye uyma zorunluluğu ortadan kalkmaktadır. Böylece Locke, bireye, devlete karşı direnme hakkını tanımıştır. Ayrıca Locke, iktidarın otoritesini kötüye kullanmasının önlenmesi için kuvvetlerin birbirinden ayrılması gerektiğini vurgulamaktadır.   </a:t>
            </a:r>
            <a:endParaRPr lang="tr-TR" sz="2400" dirty="0"/>
          </a:p>
        </p:txBody>
      </p:sp>
      <p:sp>
        <p:nvSpPr>
          <p:cNvPr id="4" name="Veri Yer Tutucusu 3"/>
          <p:cNvSpPr>
            <a:spLocks noGrp="1"/>
          </p:cNvSpPr>
          <p:nvPr>
            <p:ph type="dt" sz="half" idx="10"/>
          </p:nvPr>
        </p:nvSpPr>
        <p:spPr/>
        <p:txBody>
          <a:bodyPr/>
          <a:lstStyle/>
          <a:p>
            <a:fld id="{357AB1C4-8C6A-4429-94CC-4089CA92FF3D}"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11</a:t>
            </a:fld>
            <a:endParaRPr lang="tr-TR"/>
          </a:p>
        </p:txBody>
      </p:sp>
    </p:spTree>
    <p:extLst>
      <p:ext uri="{BB962C8B-B14F-4D97-AF65-F5344CB8AC3E}">
        <p14:creationId xmlns:p14="http://schemas.microsoft.com/office/powerpoint/2010/main" val="464375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lnSpc>
                <a:spcPct val="150000"/>
              </a:lnSpc>
              <a:buNone/>
            </a:pPr>
            <a:r>
              <a:rPr lang="tr-TR" sz="2400" b="1" i="1" dirty="0" smtClean="0"/>
              <a:t>J.J. Rousseau </a:t>
            </a:r>
            <a:r>
              <a:rPr lang="tr-TR" sz="2400" dirty="0" smtClean="0"/>
              <a:t>bu bağlamda yöneticiler ile yönetilenler arasında bir bağ kurmaya çalışır. Bu bağı,</a:t>
            </a:r>
            <a:r>
              <a:rPr lang="tr-TR" sz="2400" i="1" dirty="0" smtClean="0"/>
              <a:t> ‘toplum sözleşmesi’ </a:t>
            </a:r>
            <a:r>
              <a:rPr lang="tr-TR" sz="2400" dirty="0" smtClean="0"/>
              <a:t>ve </a:t>
            </a:r>
            <a:r>
              <a:rPr lang="tr-TR" sz="2400" i="1" dirty="0" smtClean="0"/>
              <a:t>‘genel irade’ </a:t>
            </a:r>
            <a:r>
              <a:rPr lang="tr-TR" sz="2400" dirty="0" smtClean="0"/>
              <a:t>kavramlarıyla açıklar. Sözleşmenin tarafları olan yönetenler ve yöneticiler her iki taraf için de ortak olan kamu yararı kavramında birleşmektedir.  </a:t>
            </a:r>
            <a:endParaRPr lang="tr-TR" sz="2400" dirty="0"/>
          </a:p>
        </p:txBody>
      </p:sp>
      <p:sp>
        <p:nvSpPr>
          <p:cNvPr id="4" name="Veri Yer Tutucusu 3"/>
          <p:cNvSpPr>
            <a:spLocks noGrp="1"/>
          </p:cNvSpPr>
          <p:nvPr>
            <p:ph type="dt" sz="half" idx="10"/>
          </p:nvPr>
        </p:nvSpPr>
        <p:spPr/>
        <p:txBody>
          <a:bodyPr/>
          <a:lstStyle/>
          <a:p>
            <a:fld id="{357AB1C4-8C6A-4429-94CC-4089CA92FF3D}"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12</a:t>
            </a:fld>
            <a:endParaRPr lang="tr-TR"/>
          </a:p>
        </p:txBody>
      </p:sp>
    </p:spTree>
    <p:extLst>
      <p:ext uri="{BB962C8B-B14F-4D97-AF65-F5344CB8AC3E}">
        <p14:creationId xmlns:p14="http://schemas.microsoft.com/office/powerpoint/2010/main" val="2126090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lnSpc>
                <a:spcPct val="150000"/>
              </a:lnSpc>
              <a:buNone/>
            </a:pPr>
            <a:r>
              <a:rPr lang="tr-TR" sz="2400" b="1" i="1" dirty="0" smtClean="0"/>
              <a:t>John </a:t>
            </a:r>
            <a:r>
              <a:rPr lang="tr-TR" sz="2400" b="1" i="1" dirty="0" err="1" smtClean="0"/>
              <a:t>Stuart</a:t>
            </a:r>
            <a:r>
              <a:rPr lang="tr-TR" sz="2400" b="1" i="1" dirty="0" smtClean="0"/>
              <a:t> </a:t>
            </a:r>
            <a:r>
              <a:rPr lang="tr-TR" sz="2400" b="1" i="1" dirty="0" err="1" smtClean="0"/>
              <a:t>Mill</a:t>
            </a:r>
            <a:r>
              <a:rPr lang="tr-TR" sz="2400" b="1" i="1" dirty="0" smtClean="0"/>
              <a:t> </a:t>
            </a:r>
            <a:r>
              <a:rPr lang="tr-TR" sz="2400" dirty="0" smtClean="0"/>
              <a:t>ise hoşgörüyü vurgulayıp çoğunluğun egemenliğinden bireyi ve azınlığın korunmasını ön plana çıkararak günümüz demokrasi anlayışına önemli katkı sağlamıştır. Demokrasinin temeli olarak bireyin özgürlüğüne vurgu yapar. </a:t>
            </a:r>
            <a:endParaRPr lang="tr-TR" sz="2400" dirty="0"/>
          </a:p>
        </p:txBody>
      </p:sp>
      <p:sp>
        <p:nvSpPr>
          <p:cNvPr id="4" name="Veri Yer Tutucusu 3"/>
          <p:cNvSpPr>
            <a:spLocks noGrp="1"/>
          </p:cNvSpPr>
          <p:nvPr>
            <p:ph type="dt" sz="half" idx="10"/>
          </p:nvPr>
        </p:nvSpPr>
        <p:spPr/>
        <p:txBody>
          <a:bodyPr/>
          <a:lstStyle/>
          <a:p>
            <a:fld id="{357AB1C4-8C6A-4429-94CC-4089CA92FF3D}"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13</a:t>
            </a:fld>
            <a:endParaRPr lang="tr-TR"/>
          </a:p>
        </p:txBody>
      </p:sp>
    </p:spTree>
    <p:extLst>
      <p:ext uri="{BB962C8B-B14F-4D97-AF65-F5344CB8AC3E}">
        <p14:creationId xmlns:p14="http://schemas.microsoft.com/office/powerpoint/2010/main" val="3705767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lnSpc>
                <a:spcPct val="150000"/>
              </a:lnSpc>
              <a:buNone/>
            </a:pPr>
            <a:r>
              <a:rPr lang="tr-TR" sz="2400" dirty="0" smtClean="0"/>
              <a:t>Günümüz demokrasisinin gelişmesinde önemli rol oynayan bir diğer düşünür bireyden çok toplumu öne alan </a:t>
            </a:r>
            <a:r>
              <a:rPr lang="tr-TR" sz="2400" b="1" i="1" dirty="0" err="1" smtClean="0"/>
              <a:t>Montesquieu</a:t>
            </a:r>
            <a:r>
              <a:rPr lang="tr-TR" sz="2400" dirty="0" err="1" smtClean="0"/>
              <a:t>’dur</a:t>
            </a:r>
            <a:r>
              <a:rPr lang="tr-TR" sz="2400" dirty="0" smtClean="0"/>
              <a:t>. Ona göre toplum, bireyler toplamı olmaktan çok farklı çıkar grupları toplamıdır. Bu nedenle iktidarın gücünü genişletme isteğinde despotizm tehlikesi vardır. Dolayısıyla özgürlüğün sağlanması, iktidarın bölünmesi ve güçlerin birbirini denetlemesiyle olanaklıdır. </a:t>
            </a:r>
            <a:endParaRPr lang="tr-TR" sz="2400" dirty="0"/>
          </a:p>
        </p:txBody>
      </p:sp>
      <p:sp>
        <p:nvSpPr>
          <p:cNvPr id="4" name="Veri Yer Tutucusu 3"/>
          <p:cNvSpPr>
            <a:spLocks noGrp="1"/>
          </p:cNvSpPr>
          <p:nvPr>
            <p:ph type="dt" sz="half" idx="10"/>
          </p:nvPr>
        </p:nvSpPr>
        <p:spPr/>
        <p:txBody>
          <a:bodyPr/>
          <a:lstStyle/>
          <a:p>
            <a:fld id="{357AB1C4-8C6A-4429-94CC-4089CA92FF3D}"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14</a:t>
            </a:fld>
            <a:endParaRPr lang="tr-TR"/>
          </a:p>
        </p:txBody>
      </p:sp>
    </p:spTree>
    <p:extLst>
      <p:ext uri="{BB962C8B-B14F-4D97-AF65-F5344CB8AC3E}">
        <p14:creationId xmlns:p14="http://schemas.microsoft.com/office/powerpoint/2010/main" val="3407322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smtClean="0"/>
              <a:t>Demokrasinin son iki yüzyıllık tarihi</a:t>
            </a:r>
            <a:endParaRPr lang="tr-TR" sz="2800" dirty="0"/>
          </a:p>
        </p:txBody>
      </p:sp>
      <p:sp>
        <p:nvSpPr>
          <p:cNvPr id="3" name="İçerik Yer Tutucusu 2"/>
          <p:cNvSpPr>
            <a:spLocks noGrp="1"/>
          </p:cNvSpPr>
          <p:nvPr>
            <p:ph idx="1"/>
          </p:nvPr>
        </p:nvSpPr>
        <p:spPr>
          <a:xfrm>
            <a:off x="323528" y="1268760"/>
            <a:ext cx="8363272" cy="4857403"/>
          </a:xfrm>
        </p:spPr>
        <p:txBody>
          <a:bodyPr>
            <a:normAutofit fontScale="85000" lnSpcReduction="20000"/>
          </a:bodyPr>
          <a:lstStyle/>
          <a:p>
            <a:pPr marL="0" indent="0" algn="just">
              <a:lnSpc>
                <a:spcPct val="150000"/>
              </a:lnSpc>
              <a:buNone/>
            </a:pPr>
            <a:r>
              <a:rPr lang="tr-TR" sz="2400" b="1" i="1" dirty="0" smtClean="0"/>
              <a:t>S. P. </a:t>
            </a:r>
            <a:r>
              <a:rPr lang="tr-TR" sz="2400" b="1" i="1" dirty="0" err="1" smtClean="0"/>
              <a:t>Huntington</a:t>
            </a:r>
            <a:r>
              <a:rPr lang="tr-TR" sz="2400" b="1" i="1" dirty="0" smtClean="0"/>
              <a:t> </a:t>
            </a:r>
            <a:r>
              <a:rPr lang="tr-TR" sz="2400" dirty="0" smtClean="0"/>
              <a:t>bu dönemde yaşanan iniş çıkışları </a:t>
            </a:r>
            <a:r>
              <a:rPr lang="tr-TR" sz="2400" b="1" i="1" dirty="0" smtClean="0"/>
              <a:t>üç dalga </a:t>
            </a:r>
            <a:r>
              <a:rPr lang="tr-TR" sz="2400" dirty="0" smtClean="0"/>
              <a:t>olarak adlandırmıştır. </a:t>
            </a:r>
            <a:r>
              <a:rPr lang="tr-TR" sz="2400" u="sng" dirty="0" smtClean="0"/>
              <a:t>İlk demokrasi dalgası </a:t>
            </a:r>
            <a:r>
              <a:rPr lang="tr-TR" sz="2400" dirty="0" smtClean="0"/>
              <a:t>1820’lerde Amerika Birleşik Devletlerinde seçme hakkının genişlemesiyle başlamış, ve 1926’ya değin devam etmiştir. 1. Dünya Savaşı’ndan sonra 29 demokratik ülke ortaya çıkmıştır. Bunu 1922’de </a:t>
            </a:r>
            <a:r>
              <a:rPr lang="tr-TR" sz="2400" u="sng" dirty="0" smtClean="0"/>
              <a:t>(ikinci demokrasi dalgası) </a:t>
            </a:r>
            <a:r>
              <a:rPr lang="tr-TR" sz="2400" dirty="0" smtClean="0"/>
              <a:t>İtalya’da </a:t>
            </a:r>
            <a:r>
              <a:rPr lang="tr-TR" sz="2400" dirty="0" err="1" smtClean="0"/>
              <a:t>Mussoli’nin</a:t>
            </a:r>
            <a:r>
              <a:rPr lang="tr-TR" sz="2400" dirty="0" smtClean="0"/>
              <a:t> iktidara gelmesiyle başlayan ters yönde bir dalga izlemiştir. 1942 yılına gelindiğinde dünyadaki demokratik ülke sayısı 12’ye düşmüştür. 2. Dünya Savaşı’nın Müttefiklerin zaferiyle sonuçlanması yeni bir demokrasi dalgasını başlatarak dünya üzerindeki demokratik ülke sayısını 1962’de 36’ya yükseltmiştir. Ne var ki bunu daha az etkili ikinci bir ters dalga izlemiş ve demokratik devletlerin sayısını bu kez de 30’a indirmiştir. Bu ters dalga da 1970’lerin ortalarına kadar sürmüş, son 30 yıldır dünya üçüncü bir demokrasi dalgası yaşamaktadır.   </a:t>
            </a:r>
          </a:p>
        </p:txBody>
      </p:sp>
      <p:sp>
        <p:nvSpPr>
          <p:cNvPr id="4" name="Veri Yer Tutucusu 3"/>
          <p:cNvSpPr>
            <a:spLocks noGrp="1"/>
          </p:cNvSpPr>
          <p:nvPr>
            <p:ph type="dt" sz="half" idx="10"/>
          </p:nvPr>
        </p:nvSpPr>
        <p:spPr/>
        <p:txBody>
          <a:bodyPr/>
          <a:lstStyle/>
          <a:p>
            <a:fld id="{357AB1C4-8C6A-4429-94CC-4089CA92FF3D}"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15</a:t>
            </a:fld>
            <a:endParaRPr lang="tr-TR"/>
          </a:p>
        </p:txBody>
      </p:sp>
    </p:spTree>
    <p:extLst>
      <p:ext uri="{BB962C8B-B14F-4D97-AF65-F5344CB8AC3E}">
        <p14:creationId xmlns:p14="http://schemas.microsoft.com/office/powerpoint/2010/main" val="3550486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sz="2800" dirty="0"/>
              <a:t>Çağdaş bir toplumun en önemli göstergeleri arasında; </a:t>
            </a:r>
            <a:endParaRPr lang="tr-TR" sz="2800" dirty="0" smtClean="0"/>
          </a:p>
          <a:p>
            <a:pPr algn="just">
              <a:buFontTx/>
              <a:buChar char="-"/>
            </a:pPr>
            <a:endParaRPr lang="tr-TR" sz="2800" dirty="0" smtClean="0"/>
          </a:p>
          <a:p>
            <a:pPr algn="just">
              <a:buFontTx/>
              <a:buChar char="-"/>
            </a:pPr>
            <a:r>
              <a:rPr lang="tr-TR" sz="2800" dirty="0" smtClean="0"/>
              <a:t>yerleşmiş </a:t>
            </a:r>
            <a:r>
              <a:rPr lang="tr-TR" sz="2800" dirty="0"/>
              <a:t>bir demokrasi, </a:t>
            </a:r>
            <a:endParaRPr lang="tr-TR" sz="2800" dirty="0" smtClean="0"/>
          </a:p>
          <a:p>
            <a:pPr algn="just">
              <a:buFontTx/>
              <a:buChar char="-"/>
            </a:pPr>
            <a:r>
              <a:rPr lang="tr-TR" sz="2800" dirty="0" smtClean="0"/>
              <a:t>gelişmiş </a:t>
            </a:r>
            <a:r>
              <a:rPr lang="tr-TR" sz="2800" dirty="0"/>
              <a:t>bir insan hakları mekanizması, </a:t>
            </a:r>
            <a:endParaRPr lang="tr-TR" sz="2800" dirty="0" smtClean="0"/>
          </a:p>
          <a:p>
            <a:pPr algn="just">
              <a:buFontTx/>
              <a:buChar char="-"/>
            </a:pPr>
            <a:r>
              <a:rPr lang="tr-TR" sz="2800" dirty="0" smtClean="0"/>
              <a:t>çoğulcu </a:t>
            </a:r>
            <a:r>
              <a:rPr lang="tr-TR" sz="2800" dirty="0"/>
              <a:t>bir anlayış ve uyuşmazlıkların barışçıl yollarla </a:t>
            </a:r>
            <a:endParaRPr lang="tr-TR" sz="2800" dirty="0" smtClean="0"/>
          </a:p>
          <a:p>
            <a:pPr algn="just">
              <a:buFontTx/>
              <a:buChar char="-"/>
            </a:pPr>
            <a:endParaRPr lang="tr-TR" sz="2800" dirty="0"/>
          </a:p>
          <a:p>
            <a:pPr marL="0" indent="0" algn="just">
              <a:buNone/>
            </a:pPr>
            <a:r>
              <a:rPr lang="tr-TR" sz="2800" dirty="0" smtClean="0"/>
              <a:t>						çözülmesi </a:t>
            </a:r>
            <a:r>
              <a:rPr lang="tr-TR" sz="2800" dirty="0"/>
              <a:t>yer alır. </a:t>
            </a:r>
            <a:endParaRPr lang="tr-TR" sz="2800" dirty="0" smtClean="0"/>
          </a:p>
          <a:p>
            <a:pPr algn="just">
              <a:buFontTx/>
              <a:buChar char="-"/>
            </a:pPr>
            <a:endParaRPr lang="tr-TR" dirty="0"/>
          </a:p>
        </p:txBody>
      </p:sp>
      <p:sp>
        <p:nvSpPr>
          <p:cNvPr id="4" name="Veri Yer Tutucusu 3"/>
          <p:cNvSpPr>
            <a:spLocks noGrp="1"/>
          </p:cNvSpPr>
          <p:nvPr>
            <p:ph type="dt" sz="half" idx="10"/>
          </p:nvPr>
        </p:nvSpPr>
        <p:spPr/>
        <p:txBody>
          <a:bodyPr/>
          <a:lstStyle/>
          <a:p>
            <a:fld id="{A2BFC7C7-888F-435B-8949-1404617178E2}"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16</a:t>
            </a:fld>
            <a:endParaRPr lang="tr-TR"/>
          </a:p>
        </p:txBody>
      </p:sp>
    </p:spTree>
    <p:extLst>
      <p:ext uri="{BB962C8B-B14F-4D97-AF65-F5344CB8AC3E}">
        <p14:creationId xmlns:p14="http://schemas.microsoft.com/office/powerpoint/2010/main" val="19884215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marL="0" indent="0" algn="just">
              <a:buNone/>
            </a:pPr>
            <a:r>
              <a:rPr lang="tr-TR" dirty="0" smtClean="0"/>
              <a:t>	Farklı </a:t>
            </a:r>
            <a:r>
              <a:rPr lang="tr-TR" dirty="0"/>
              <a:t>şekillerde tanımlanabilen </a:t>
            </a:r>
            <a:r>
              <a:rPr lang="tr-TR" b="1" i="1" dirty="0"/>
              <a:t>demokrasi,</a:t>
            </a:r>
            <a:r>
              <a:rPr lang="tr-TR" dirty="0"/>
              <a:t> en basit şekliyle “halkın, halk tarafından halk için yönetilmesi” olarak tanımlanabilir. </a:t>
            </a:r>
            <a:endParaRPr lang="tr-TR" dirty="0" smtClean="0"/>
          </a:p>
          <a:p>
            <a:pPr algn="just"/>
            <a:endParaRPr lang="tr-TR" dirty="0"/>
          </a:p>
          <a:p>
            <a:pPr algn="just"/>
            <a:r>
              <a:rPr lang="tr-TR" b="1" i="1" dirty="0" smtClean="0"/>
              <a:t>İnsan </a:t>
            </a:r>
            <a:r>
              <a:rPr lang="tr-TR" b="1" i="1" dirty="0"/>
              <a:t>hakları; </a:t>
            </a:r>
            <a:r>
              <a:rPr lang="tr-TR" dirty="0"/>
              <a:t>temelde insanlık onurunu korumayı amaçlayan, insan olması nedeniyle herkesin sahip olduğu vazgeçilemez ve devredilemez evrensel haklardır. </a:t>
            </a:r>
            <a:endParaRPr lang="tr-TR" dirty="0" smtClean="0"/>
          </a:p>
          <a:p>
            <a:pPr algn="just"/>
            <a:endParaRPr lang="tr-TR" dirty="0"/>
          </a:p>
          <a:p>
            <a:pPr algn="just"/>
            <a:r>
              <a:rPr lang="tr-TR" b="1" i="1" dirty="0" smtClean="0"/>
              <a:t>Çoğulculuk</a:t>
            </a:r>
            <a:r>
              <a:rPr lang="tr-TR" b="1" i="1" dirty="0"/>
              <a:t>;</a:t>
            </a:r>
            <a:r>
              <a:rPr lang="tr-TR" b="1" dirty="0"/>
              <a:t> </a:t>
            </a:r>
            <a:r>
              <a:rPr lang="tr-TR" dirty="0"/>
              <a:t>çeşitli düşünce ve eğilimlerin değerli kabul edildiği, korunması gerektiği ve temsil edilme hakkına sahip olduğu kabul edilen bir anlayıştır. </a:t>
            </a:r>
            <a:endParaRPr lang="tr-TR" dirty="0" smtClean="0"/>
          </a:p>
          <a:p>
            <a:pPr algn="just"/>
            <a:endParaRPr lang="tr-TR" dirty="0"/>
          </a:p>
          <a:p>
            <a:pPr algn="just"/>
            <a:r>
              <a:rPr lang="tr-TR" b="1" i="1" dirty="0" smtClean="0"/>
              <a:t>Uyuşmazlık</a:t>
            </a:r>
            <a:r>
              <a:rPr lang="tr-TR" i="1" dirty="0" smtClean="0"/>
              <a:t> </a:t>
            </a:r>
            <a:r>
              <a:rPr lang="tr-TR" dirty="0"/>
              <a:t>ise basit bir fikir ayrılığından şiddet içeren eylemlere kadar bir dizi durum, olay, süreç ve fiilleri kapsar. </a:t>
            </a:r>
            <a:endParaRPr lang="tr-TR" dirty="0" smtClean="0"/>
          </a:p>
          <a:p>
            <a:pPr algn="just"/>
            <a:endParaRPr lang="tr-TR" dirty="0"/>
          </a:p>
          <a:p>
            <a:pPr marL="0" indent="0" algn="just">
              <a:buNone/>
            </a:pPr>
            <a:r>
              <a:rPr lang="tr-TR" dirty="0" smtClean="0"/>
              <a:t>	</a:t>
            </a:r>
            <a:r>
              <a:rPr lang="tr-TR" i="1" dirty="0" smtClean="0"/>
              <a:t>Literatürde </a:t>
            </a:r>
            <a:r>
              <a:rPr lang="tr-TR" i="1" dirty="0"/>
              <a:t>bu üç kavramın varlığının kültürel olduğu ileri sürülse de </a:t>
            </a:r>
            <a:r>
              <a:rPr lang="tr-TR" i="1" dirty="0" smtClean="0"/>
              <a:t>tecrübeler </a:t>
            </a:r>
            <a:r>
              <a:rPr lang="tr-TR" i="1" dirty="0"/>
              <a:t>göstermiştir ki eğitim, bu kavramların bir toplumda </a:t>
            </a:r>
            <a:r>
              <a:rPr lang="tr-TR" i="1" dirty="0" smtClean="0"/>
              <a:t>gelişmesinde </a:t>
            </a:r>
            <a:r>
              <a:rPr lang="tr-TR" i="1" dirty="0"/>
              <a:t>ve yerleşmesinde önemli bir rol oynamaktadır.</a:t>
            </a:r>
          </a:p>
          <a:p>
            <a:endParaRPr lang="tr-TR" dirty="0"/>
          </a:p>
        </p:txBody>
      </p:sp>
      <p:sp>
        <p:nvSpPr>
          <p:cNvPr id="4" name="Veri Yer Tutucusu 3"/>
          <p:cNvSpPr>
            <a:spLocks noGrp="1"/>
          </p:cNvSpPr>
          <p:nvPr>
            <p:ph type="dt" sz="half" idx="10"/>
          </p:nvPr>
        </p:nvSpPr>
        <p:spPr/>
        <p:txBody>
          <a:bodyPr/>
          <a:lstStyle/>
          <a:p>
            <a:fld id="{C55ADCE9-B696-409D-8AC2-370D50B63D32}"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17</a:t>
            </a:fld>
            <a:endParaRPr lang="tr-TR"/>
          </a:p>
        </p:txBody>
      </p:sp>
    </p:spTree>
    <p:extLst>
      <p:ext uri="{BB962C8B-B14F-4D97-AF65-F5344CB8AC3E}">
        <p14:creationId xmlns:p14="http://schemas.microsoft.com/office/powerpoint/2010/main" val="3327774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marL="0" indent="0" algn="just">
              <a:lnSpc>
                <a:spcPct val="150000"/>
              </a:lnSpc>
              <a:buNone/>
            </a:pPr>
            <a:r>
              <a:rPr lang="tr-TR" sz="2600" dirty="0"/>
              <a:t>Bir ülkede demokrasinin işleyebilmesi için yönetim sisteminin demokratik olması yetmez, onu yürütecek insanların demokrasinin gerektirdiği bilgi, değer, tutum ve becerilerle donatılmış olması gerekir. Demokratik bir toplumda vatandaş; sahip olduğu bilgi, beceri, değer ve tutumları eleştirel bir bakış açısıyla gözden geçiren, kararlarına bu eleştirel düşünme süzgecinden geçen doğru bilgilere dayalı olarak akıl yürütme sonucunda ulaşan, katılımcı, aktif, özgür ve özerk olmalıdır. </a:t>
            </a:r>
          </a:p>
          <a:p>
            <a:endParaRPr lang="tr-TR" dirty="0"/>
          </a:p>
        </p:txBody>
      </p:sp>
      <p:sp>
        <p:nvSpPr>
          <p:cNvPr id="4" name="Veri Yer Tutucusu 3"/>
          <p:cNvSpPr>
            <a:spLocks noGrp="1"/>
          </p:cNvSpPr>
          <p:nvPr>
            <p:ph type="dt" sz="half" idx="10"/>
          </p:nvPr>
        </p:nvSpPr>
        <p:spPr/>
        <p:txBody>
          <a:bodyPr/>
          <a:lstStyle/>
          <a:p>
            <a:fld id="{89A9C5ED-DE7F-4824-B20D-815881A1C9BF}"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18</a:t>
            </a:fld>
            <a:endParaRPr lang="tr-TR"/>
          </a:p>
        </p:txBody>
      </p:sp>
    </p:spTree>
    <p:extLst>
      <p:ext uri="{BB962C8B-B14F-4D97-AF65-F5344CB8AC3E}">
        <p14:creationId xmlns:p14="http://schemas.microsoft.com/office/powerpoint/2010/main" val="25351637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marL="0" indent="0" algn="just">
              <a:lnSpc>
                <a:spcPct val="170000"/>
              </a:lnSpc>
              <a:buNone/>
            </a:pPr>
            <a:r>
              <a:rPr lang="tr-TR" sz="3100" dirty="0"/>
              <a:t>Toplumda demokrasinin yerleşebilmesi ve gelişebilmesi, o toplumdaki insan davranışlarının örüntüsü olan </a:t>
            </a:r>
            <a:r>
              <a:rPr lang="tr-TR" sz="3100" b="1" i="1" dirty="0"/>
              <a:t>kültürün demokratikleşmesi</a:t>
            </a:r>
            <a:r>
              <a:rPr lang="tr-TR" sz="3100" dirty="0"/>
              <a:t>ni zorunlu kılmaktadır. Demokrasinin yerleşmesi ve gelişmesi, </a:t>
            </a:r>
            <a:r>
              <a:rPr lang="tr-TR" sz="3100" b="1" i="1" dirty="0"/>
              <a:t>demokratik kültür</a:t>
            </a:r>
            <a:r>
              <a:rPr lang="tr-TR" sz="3100" dirty="0"/>
              <a:t>ün ailede, okulda, çevrede ve toplumda yaşanmasıyla mümkün olur. Peki aile, okul, çevre ve toplumda bu </a:t>
            </a:r>
            <a:r>
              <a:rPr lang="tr-TR" sz="3100" b="1" i="1" dirty="0"/>
              <a:t>demokratik kültür </a:t>
            </a:r>
            <a:r>
              <a:rPr lang="tr-TR" sz="3100" dirty="0"/>
              <a:t>nasıl yerleşip gelişecektir? Aile ve medya gibi kurumların </a:t>
            </a:r>
            <a:r>
              <a:rPr lang="tr-TR" sz="3100" b="1" i="1" dirty="0"/>
              <a:t>demokratik bir kültür</a:t>
            </a:r>
            <a:r>
              <a:rPr lang="tr-TR" sz="3100" dirty="0"/>
              <a:t>ün oluşmasında katkısı olmakla birlikte, okulun bu sürece katkısı oldukça önemli bir yer tutmaktadır. Okullar, öğrencilere </a:t>
            </a:r>
            <a:r>
              <a:rPr lang="tr-TR" sz="3100" b="1" i="1" dirty="0"/>
              <a:t>demokratik kültür</a:t>
            </a:r>
            <a:r>
              <a:rPr lang="tr-TR" sz="3100" dirty="0"/>
              <a:t>ün gerektirdiği ortak bilgi, beceri ve değerleri sunarak onların demokratik sürece daha aktif katılan bireyler olarak yetişmelerine yardımcı olur. </a:t>
            </a:r>
          </a:p>
          <a:p>
            <a:pPr>
              <a:lnSpc>
                <a:spcPct val="170000"/>
              </a:lnSpc>
            </a:pPr>
            <a:endParaRPr lang="tr-TR" dirty="0"/>
          </a:p>
        </p:txBody>
      </p:sp>
      <p:sp>
        <p:nvSpPr>
          <p:cNvPr id="4" name="Veri Yer Tutucusu 3"/>
          <p:cNvSpPr>
            <a:spLocks noGrp="1"/>
          </p:cNvSpPr>
          <p:nvPr>
            <p:ph type="dt" sz="half" idx="10"/>
          </p:nvPr>
        </p:nvSpPr>
        <p:spPr/>
        <p:txBody>
          <a:bodyPr/>
          <a:lstStyle/>
          <a:p>
            <a:fld id="{69D5DB22-16D1-4569-896A-598C2C31A003}"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19</a:t>
            </a:fld>
            <a:endParaRPr lang="tr-TR"/>
          </a:p>
        </p:txBody>
      </p:sp>
    </p:spTree>
    <p:extLst>
      <p:ext uri="{BB962C8B-B14F-4D97-AF65-F5344CB8AC3E}">
        <p14:creationId xmlns:p14="http://schemas.microsoft.com/office/powerpoint/2010/main" val="268846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i="1" dirty="0" smtClean="0"/>
              <a:t>DEMOKRASİ DÜŞÜNCESİNİN GELİŞİMİ VE </a:t>
            </a:r>
            <a:br>
              <a:rPr lang="tr-TR" sz="2800" b="1" i="1" dirty="0" smtClean="0"/>
            </a:br>
            <a:r>
              <a:rPr lang="tr-TR" sz="2800" b="1" i="1" dirty="0" smtClean="0"/>
              <a:t>DEMOKRASİ KAVRAMI</a:t>
            </a:r>
            <a:endParaRPr lang="tr-TR" sz="2800" b="1" i="1" dirty="0"/>
          </a:p>
        </p:txBody>
      </p:sp>
      <p:sp>
        <p:nvSpPr>
          <p:cNvPr id="3" name="İçerik Yer Tutucusu 2"/>
          <p:cNvSpPr>
            <a:spLocks noGrp="1"/>
          </p:cNvSpPr>
          <p:nvPr>
            <p:ph idx="1"/>
          </p:nvPr>
        </p:nvSpPr>
        <p:spPr/>
        <p:txBody>
          <a:bodyPr>
            <a:normAutofit/>
          </a:bodyPr>
          <a:lstStyle/>
          <a:p>
            <a:pPr marL="0" indent="0" algn="just">
              <a:lnSpc>
                <a:spcPct val="150000"/>
              </a:lnSpc>
              <a:buNone/>
            </a:pPr>
            <a:endParaRPr lang="tr-TR" sz="2400" dirty="0" smtClean="0"/>
          </a:p>
          <a:p>
            <a:pPr marL="0" indent="0" algn="just">
              <a:lnSpc>
                <a:spcPct val="150000"/>
              </a:lnSpc>
              <a:buNone/>
            </a:pPr>
            <a:r>
              <a:rPr lang="tr-TR" sz="2400" dirty="0" smtClean="0"/>
              <a:t>Eski Yunanca kaynaklı ‘demokrasi’ kavramı, halk anlamına gelen </a:t>
            </a:r>
            <a:r>
              <a:rPr lang="tr-TR" sz="2400" b="1" i="1" dirty="0" err="1" smtClean="0"/>
              <a:t>demos</a:t>
            </a:r>
            <a:r>
              <a:rPr lang="tr-TR" sz="2400" b="1" i="1" dirty="0" smtClean="0"/>
              <a:t> </a:t>
            </a:r>
            <a:r>
              <a:rPr lang="tr-TR" sz="2400" dirty="0" smtClean="0"/>
              <a:t>ile iktidar ve yönetim anlamına gelen </a:t>
            </a:r>
            <a:r>
              <a:rPr lang="tr-TR" sz="2400" b="1" i="1" dirty="0" err="1" smtClean="0"/>
              <a:t>kratia</a:t>
            </a:r>
            <a:r>
              <a:rPr lang="tr-TR" sz="2400" b="1" i="1" dirty="0" smtClean="0"/>
              <a:t> </a:t>
            </a:r>
            <a:r>
              <a:rPr lang="tr-TR" sz="2400" dirty="0" smtClean="0"/>
              <a:t>sözcüklerinin birleşmesinden oluşmuştur.  Kavramı ilk olarak M.Ö. 5. yy’ da Yunanlı tarihçi </a:t>
            </a:r>
            <a:r>
              <a:rPr lang="tr-TR" sz="2400" dirty="0" err="1" smtClean="0"/>
              <a:t>Heredot</a:t>
            </a:r>
            <a:r>
              <a:rPr lang="tr-TR" sz="2400" dirty="0" smtClean="0"/>
              <a:t> kullanmıştır. Dolayısıyla demokrasi denilince halk iktidarı, halkın yönetimi anlaşılmaktadır. </a:t>
            </a:r>
            <a:endParaRPr lang="tr-TR" sz="2400" dirty="0"/>
          </a:p>
        </p:txBody>
      </p:sp>
      <p:sp>
        <p:nvSpPr>
          <p:cNvPr id="4" name="Veri Yer Tutucusu 3"/>
          <p:cNvSpPr>
            <a:spLocks noGrp="1"/>
          </p:cNvSpPr>
          <p:nvPr>
            <p:ph type="dt" sz="half" idx="10"/>
          </p:nvPr>
        </p:nvSpPr>
        <p:spPr/>
        <p:txBody>
          <a:bodyPr/>
          <a:lstStyle/>
          <a:p>
            <a:fld id="{357AB1C4-8C6A-4429-94CC-4089CA92FF3D}"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a:t>
            </a:fld>
            <a:endParaRPr lang="tr-TR"/>
          </a:p>
        </p:txBody>
      </p:sp>
    </p:spTree>
    <p:extLst>
      <p:ext uri="{BB962C8B-B14F-4D97-AF65-F5344CB8AC3E}">
        <p14:creationId xmlns:p14="http://schemas.microsoft.com/office/powerpoint/2010/main" val="25143090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Başlık 1"/>
          <p:cNvSpPr>
            <a:spLocks noGrp="1"/>
          </p:cNvSpPr>
          <p:nvPr>
            <p:ph type="title"/>
          </p:nvPr>
        </p:nvSpPr>
        <p:spPr/>
        <p:txBody>
          <a:bodyPr/>
          <a:lstStyle/>
          <a:p>
            <a:r>
              <a:rPr lang="tr-TR" altLang="tr-TR" sz="2800" b="1" i="1" smtClean="0"/>
              <a:t>DEMOKRASİ DÜŞÜNCESİNİN GELİŞİMİ VE DEMOKRASİ KAVRAMI</a:t>
            </a:r>
          </a:p>
        </p:txBody>
      </p:sp>
      <p:sp>
        <p:nvSpPr>
          <p:cNvPr id="3" name="İçerik Yer Tutucusu 2"/>
          <p:cNvSpPr>
            <a:spLocks noGrp="1"/>
          </p:cNvSpPr>
          <p:nvPr>
            <p:ph idx="1"/>
          </p:nvPr>
        </p:nvSpPr>
        <p:spPr/>
        <p:txBody>
          <a:bodyPr>
            <a:normAutofit/>
          </a:bodyPr>
          <a:lstStyle/>
          <a:p>
            <a:pPr marL="0" indent="0" algn="just">
              <a:lnSpc>
                <a:spcPct val="150000"/>
              </a:lnSpc>
              <a:buNone/>
              <a:defRPr/>
            </a:pPr>
            <a:r>
              <a:rPr lang="tr-TR" sz="2400" dirty="0" smtClean="0"/>
              <a:t>Eski Yunanca kaynaklı ‘demokrasi’ kavramı, halk anlamına gelen </a:t>
            </a:r>
            <a:r>
              <a:rPr lang="tr-TR" sz="2400" b="1" i="1" dirty="0" err="1" smtClean="0"/>
              <a:t>demos</a:t>
            </a:r>
            <a:r>
              <a:rPr lang="tr-TR" sz="2400" b="1" i="1" dirty="0" smtClean="0"/>
              <a:t> </a:t>
            </a:r>
            <a:r>
              <a:rPr lang="tr-TR" sz="2400" dirty="0" smtClean="0"/>
              <a:t>ile iktidar ve yönetim anlamına gelen </a:t>
            </a:r>
            <a:r>
              <a:rPr lang="tr-TR" sz="2400" b="1" i="1" dirty="0" err="1" smtClean="0"/>
              <a:t>kratia</a:t>
            </a:r>
            <a:r>
              <a:rPr lang="tr-TR" sz="2400" b="1" i="1" dirty="0" smtClean="0"/>
              <a:t> </a:t>
            </a:r>
            <a:r>
              <a:rPr lang="tr-TR" sz="2400" dirty="0" smtClean="0"/>
              <a:t>sözcüklerinin birleşmesinden oluşmuştur.  Kavramı ilk olarak M.Ö. 5. yy’ da Yunanlı tarihçi </a:t>
            </a:r>
            <a:r>
              <a:rPr lang="tr-TR" sz="2400" dirty="0" err="1" smtClean="0"/>
              <a:t>Heredot</a:t>
            </a:r>
            <a:r>
              <a:rPr lang="tr-TR" sz="2400" dirty="0" smtClean="0"/>
              <a:t> kullanmıştır. Dolayısıyla demokrasi denilince halk iktidarı, halkın yönetimi anlaşılmaktadır. </a:t>
            </a:r>
            <a:endParaRPr lang="tr-TR" sz="2400" dirty="0"/>
          </a:p>
        </p:txBody>
      </p:sp>
      <p:sp>
        <p:nvSpPr>
          <p:cNvPr id="5124"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659E75EF-EC5B-40AB-95A8-14B4E395E296}" type="datetime1">
              <a:rPr lang="tr-TR" altLang="tr-TR" smtClean="0"/>
              <a:pPr/>
              <a:t>15.2.2018</a:t>
            </a:fld>
            <a:endParaRPr lang="tr-TR" altLang="tr-TR" smtClean="0"/>
          </a:p>
        </p:txBody>
      </p:sp>
      <p:sp>
        <p:nvSpPr>
          <p:cNvPr id="5125"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5126"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6873AE6E-0DAA-457B-8D4C-E19509BE7A97}" type="slidenum">
              <a:rPr lang="tr-TR" altLang="tr-TR" smtClean="0"/>
              <a:pPr/>
              <a:t>20</a:t>
            </a:fld>
            <a:endParaRPr lang="tr-TR" altLang="tr-TR" smtClean="0"/>
          </a:p>
        </p:txBody>
      </p:sp>
    </p:spTree>
    <p:extLst>
      <p:ext uri="{BB962C8B-B14F-4D97-AF65-F5344CB8AC3E}">
        <p14:creationId xmlns:p14="http://schemas.microsoft.com/office/powerpoint/2010/main" val="34340894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Başlık 1"/>
          <p:cNvSpPr>
            <a:spLocks noGrp="1"/>
          </p:cNvSpPr>
          <p:nvPr>
            <p:ph type="title"/>
          </p:nvPr>
        </p:nvSpPr>
        <p:spPr/>
        <p:txBody>
          <a:bodyPr/>
          <a:lstStyle/>
          <a:p>
            <a:endParaRPr lang="tr-TR" altLang="tr-TR" smtClean="0"/>
          </a:p>
        </p:txBody>
      </p:sp>
      <p:sp>
        <p:nvSpPr>
          <p:cNvPr id="3" name="İçerik Yer Tutucusu 2"/>
          <p:cNvSpPr>
            <a:spLocks noGrp="1"/>
          </p:cNvSpPr>
          <p:nvPr>
            <p:ph idx="1"/>
          </p:nvPr>
        </p:nvSpPr>
        <p:spPr/>
        <p:txBody>
          <a:bodyPr>
            <a:normAutofit/>
          </a:bodyPr>
          <a:lstStyle/>
          <a:p>
            <a:pPr marL="0" indent="0" algn="just">
              <a:lnSpc>
                <a:spcPct val="150000"/>
              </a:lnSpc>
              <a:buNone/>
              <a:defRPr/>
            </a:pPr>
            <a:r>
              <a:rPr lang="tr-TR" sz="2400" dirty="0" smtClean="0"/>
              <a:t>Kavrama siyasal bir içeriğin verilmesi, ve ilkelerinin açıklanmasında görüş birliğinin olmaması demokrasinin tek bir tanımının yapılamamasında etkili olmuştur. Çünkü bütün siyasal sistemler demokratik nitelikte olmasalar da kendilerinin demokratik olduğu iddiasındadır. Demokrasiden söz edildiğinde batı tipi, çağdaş ve çoğulcu demokrasi anlayışı akla gelmelidir. </a:t>
            </a:r>
            <a:endParaRPr lang="tr-TR" sz="2400" dirty="0"/>
          </a:p>
        </p:txBody>
      </p:sp>
      <p:sp>
        <p:nvSpPr>
          <p:cNvPr id="6148"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E4DCBFB-A1C5-4319-B9C2-31ABBD3C50D7}" type="datetime1">
              <a:rPr lang="tr-TR" altLang="tr-TR" smtClean="0"/>
              <a:pPr/>
              <a:t>15.2.2018</a:t>
            </a:fld>
            <a:endParaRPr lang="tr-TR" altLang="tr-TR" smtClean="0"/>
          </a:p>
        </p:txBody>
      </p:sp>
      <p:sp>
        <p:nvSpPr>
          <p:cNvPr id="6149"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6150"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BA6A889E-92B6-4608-BED0-62548C52B67B}" type="slidenum">
              <a:rPr lang="tr-TR" altLang="tr-TR" smtClean="0"/>
              <a:pPr/>
              <a:t>21</a:t>
            </a:fld>
            <a:endParaRPr lang="tr-TR" altLang="tr-TR" smtClean="0"/>
          </a:p>
        </p:txBody>
      </p:sp>
    </p:spTree>
    <p:extLst>
      <p:ext uri="{BB962C8B-B14F-4D97-AF65-F5344CB8AC3E}">
        <p14:creationId xmlns:p14="http://schemas.microsoft.com/office/powerpoint/2010/main" val="35686827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Başlık 1"/>
          <p:cNvSpPr>
            <a:spLocks noGrp="1"/>
          </p:cNvSpPr>
          <p:nvPr>
            <p:ph type="title"/>
          </p:nvPr>
        </p:nvSpPr>
        <p:spPr/>
        <p:txBody>
          <a:bodyPr/>
          <a:lstStyle/>
          <a:p>
            <a:r>
              <a:rPr lang="tr-TR" altLang="tr-TR" sz="2400" smtClean="0"/>
              <a:t>Demokrasi kavramının tanımlarından bazıları</a:t>
            </a:r>
          </a:p>
        </p:txBody>
      </p:sp>
      <p:sp>
        <p:nvSpPr>
          <p:cNvPr id="3" name="İçerik Yer Tutucusu 2"/>
          <p:cNvSpPr>
            <a:spLocks noGrp="1"/>
          </p:cNvSpPr>
          <p:nvPr>
            <p:ph idx="1"/>
          </p:nvPr>
        </p:nvSpPr>
        <p:spPr/>
        <p:txBody>
          <a:bodyPr>
            <a:normAutofit fontScale="92500" lnSpcReduction="10000"/>
          </a:bodyPr>
          <a:lstStyle/>
          <a:p>
            <a:pPr algn="just">
              <a:lnSpc>
                <a:spcPct val="150000"/>
              </a:lnSpc>
              <a:defRPr/>
            </a:pPr>
            <a:r>
              <a:rPr lang="tr-TR" sz="2400" dirty="0" smtClean="0"/>
              <a:t>Demokrasi her şeyden önce siyasal otoritenin halka ait olduğu siyasal rejimdir.</a:t>
            </a:r>
          </a:p>
          <a:p>
            <a:pPr algn="just">
              <a:lnSpc>
                <a:spcPct val="150000"/>
              </a:lnSpc>
              <a:defRPr/>
            </a:pPr>
            <a:r>
              <a:rPr lang="tr-TR" sz="2400" dirty="0" smtClean="0"/>
              <a:t>Demokrasi, bireyin siyasal iktidara karşı tavır almasına olanak tanıyan rejimdir.</a:t>
            </a:r>
          </a:p>
          <a:p>
            <a:pPr algn="just">
              <a:lnSpc>
                <a:spcPct val="150000"/>
              </a:lnSpc>
              <a:defRPr/>
            </a:pPr>
            <a:r>
              <a:rPr lang="tr-TR" sz="2400" dirty="0" smtClean="0"/>
              <a:t>Demokrasi, siyasal iktidarın bireysel özgürlükler yoluyla sınırlandırılabildiği rejimdir.</a:t>
            </a:r>
          </a:p>
          <a:p>
            <a:pPr algn="just">
              <a:lnSpc>
                <a:spcPct val="150000"/>
              </a:lnSpc>
              <a:defRPr/>
            </a:pPr>
            <a:r>
              <a:rPr lang="tr-TR" sz="2400" dirty="0" smtClean="0"/>
              <a:t>Demokrasi, iktidarı elinde bulunduranların seçimle işbaşından uzaklaştırılmalarını ve iktidarın bazı şeyleri yapmamasını güvence altına almayı amaç edinen rejimdir. </a:t>
            </a:r>
          </a:p>
          <a:p>
            <a:pPr>
              <a:lnSpc>
                <a:spcPct val="150000"/>
              </a:lnSpc>
              <a:defRPr/>
            </a:pPr>
            <a:endParaRPr lang="tr-TR" sz="2400" dirty="0"/>
          </a:p>
        </p:txBody>
      </p:sp>
      <p:sp>
        <p:nvSpPr>
          <p:cNvPr id="7172"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6B38A15-9630-4FB2-B38F-4055B6F60EA9}" type="datetime1">
              <a:rPr lang="tr-TR" altLang="tr-TR" smtClean="0"/>
              <a:pPr/>
              <a:t>15.2.2018</a:t>
            </a:fld>
            <a:endParaRPr lang="tr-TR" altLang="tr-TR" smtClean="0"/>
          </a:p>
        </p:txBody>
      </p:sp>
      <p:sp>
        <p:nvSpPr>
          <p:cNvPr id="7173"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7174"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6845ECD7-34DC-44E1-9629-238E641F3B7C}" type="slidenum">
              <a:rPr lang="tr-TR" altLang="tr-TR" smtClean="0"/>
              <a:pPr/>
              <a:t>22</a:t>
            </a:fld>
            <a:endParaRPr lang="tr-TR" altLang="tr-TR" smtClean="0"/>
          </a:p>
        </p:txBody>
      </p:sp>
    </p:spTree>
    <p:extLst>
      <p:ext uri="{BB962C8B-B14F-4D97-AF65-F5344CB8AC3E}">
        <p14:creationId xmlns:p14="http://schemas.microsoft.com/office/powerpoint/2010/main" val="5554846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Başlık 1"/>
          <p:cNvSpPr>
            <a:spLocks noGrp="1"/>
          </p:cNvSpPr>
          <p:nvPr>
            <p:ph type="title"/>
          </p:nvPr>
        </p:nvSpPr>
        <p:spPr/>
        <p:txBody>
          <a:bodyPr/>
          <a:lstStyle/>
          <a:p>
            <a:endParaRPr lang="tr-TR" altLang="tr-TR" smtClean="0"/>
          </a:p>
        </p:txBody>
      </p:sp>
      <p:sp>
        <p:nvSpPr>
          <p:cNvPr id="3" name="İçerik Yer Tutucusu 2"/>
          <p:cNvSpPr>
            <a:spLocks noGrp="1"/>
          </p:cNvSpPr>
          <p:nvPr>
            <p:ph idx="1"/>
          </p:nvPr>
        </p:nvSpPr>
        <p:spPr/>
        <p:txBody>
          <a:bodyPr>
            <a:normAutofit/>
          </a:bodyPr>
          <a:lstStyle/>
          <a:p>
            <a:pPr marL="0" indent="0" algn="just">
              <a:lnSpc>
                <a:spcPct val="150000"/>
              </a:lnSpc>
              <a:buNone/>
              <a:defRPr/>
            </a:pPr>
            <a:r>
              <a:rPr lang="tr-TR" sz="2400" dirty="0" smtClean="0"/>
              <a:t>Demokrasi baskıcı (otoriter ve </a:t>
            </a:r>
            <a:r>
              <a:rPr lang="tr-TR" sz="2400" dirty="0" err="1" smtClean="0"/>
              <a:t>totoliter</a:t>
            </a:r>
            <a:r>
              <a:rPr lang="tr-TR" sz="2400" dirty="0" smtClean="0"/>
              <a:t>) olmayan her türlü rejimle bağdaştırılabilmektedir. Hatta baskıcı ve doğası gereği demokratik olması olanaklı olmayan rejimlerin de demokrasi tanımı altında verildiği görülmektedir. Günümüzdeki anlayışa göre, </a:t>
            </a:r>
            <a:r>
              <a:rPr lang="tr-TR" sz="2400" b="1" i="1" dirty="0" smtClean="0"/>
              <a:t>‘insan onurunu esas alan ve bunun gerçekleştirilmesi için kurum ve kuralları oluşturulmuş rejimlerin demokratik olduğu’</a:t>
            </a:r>
            <a:r>
              <a:rPr lang="tr-TR" sz="2400" dirty="0" smtClean="0"/>
              <a:t> söylenebilir. </a:t>
            </a:r>
            <a:endParaRPr lang="tr-TR" sz="2400" dirty="0"/>
          </a:p>
        </p:txBody>
      </p:sp>
      <p:sp>
        <p:nvSpPr>
          <p:cNvPr id="8196"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AD7CF0B2-8324-4F94-8DB6-BA6E0DCAF38F}" type="datetime1">
              <a:rPr lang="tr-TR" altLang="tr-TR" smtClean="0"/>
              <a:pPr/>
              <a:t>15.2.2018</a:t>
            </a:fld>
            <a:endParaRPr lang="tr-TR" altLang="tr-TR" smtClean="0"/>
          </a:p>
        </p:txBody>
      </p:sp>
      <p:sp>
        <p:nvSpPr>
          <p:cNvPr id="8197"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8198"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E9175C3E-3AA2-4D6A-9B25-635582CDEBD7}" type="slidenum">
              <a:rPr lang="tr-TR" altLang="tr-TR" smtClean="0"/>
              <a:pPr/>
              <a:t>23</a:t>
            </a:fld>
            <a:endParaRPr lang="tr-TR" altLang="tr-TR" smtClean="0"/>
          </a:p>
        </p:txBody>
      </p:sp>
    </p:spTree>
    <p:extLst>
      <p:ext uri="{BB962C8B-B14F-4D97-AF65-F5344CB8AC3E}">
        <p14:creationId xmlns:p14="http://schemas.microsoft.com/office/powerpoint/2010/main" val="32781119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Başlık 1"/>
          <p:cNvSpPr>
            <a:spLocks noGrp="1"/>
          </p:cNvSpPr>
          <p:nvPr>
            <p:ph type="title"/>
          </p:nvPr>
        </p:nvSpPr>
        <p:spPr/>
        <p:txBody>
          <a:bodyPr/>
          <a:lstStyle/>
          <a:p>
            <a:endParaRPr lang="tr-TR" altLang="tr-TR" smtClean="0"/>
          </a:p>
        </p:txBody>
      </p:sp>
      <p:sp>
        <p:nvSpPr>
          <p:cNvPr id="3" name="İçerik Yer Tutucusu 2"/>
          <p:cNvSpPr>
            <a:spLocks noGrp="1"/>
          </p:cNvSpPr>
          <p:nvPr>
            <p:ph idx="1"/>
          </p:nvPr>
        </p:nvSpPr>
        <p:spPr/>
        <p:txBody>
          <a:bodyPr>
            <a:normAutofit/>
          </a:bodyPr>
          <a:lstStyle/>
          <a:p>
            <a:pPr marL="0" indent="0" algn="just">
              <a:lnSpc>
                <a:spcPct val="150000"/>
              </a:lnSpc>
              <a:buNone/>
              <a:defRPr/>
            </a:pPr>
            <a:r>
              <a:rPr lang="tr-TR" sz="2400" dirty="0" smtClean="0"/>
              <a:t>İnsan onuru kavramı günün koşulları, gelişimi ve değişimine bağlı olarak sürekli bir biçimde değiştiğinden, demokrasi kavramı durağan bir kavram değildir. Demokrasi bir ülküyü belirtir, bu ülkü insan onuruyla uyum içinde olmalı ve günün koşullarına uygun olarak yenilenip geliştirilmelidir. Bu çerçevede bir ülkenin demokratikliği, demokrasi yolunda kat ettiği yol, deneyim ve uygulamalara göre belirlenir. </a:t>
            </a:r>
            <a:endParaRPr lang="tr-TR" sz="2400" dirty="0"/>
          </a:p>
        </p:txBody>
      </p:sp>
      <p:sp>
        <p:nvSpPr>
          <p:cNvPr id="9220"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31D0170E-87D1-4D00-BF5D-05AC47F1B138}" type="datetime1">
              <a:rPr lang="tr-TR" altLang="tr-TR" smtClean="0"/>
              <a:pPr/>
              <a:t>15.2.2018</a:t>
            </a:fld>
            <a:endParaRPr lang="tr-TR" altLang="tr-TR" smtClean="0"/>
          </a:p>
        </p:txBody>
      </p:sp>
      <p:sp>
        <p:nvSpPr>
          <p:cNvPr id="9221"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9222"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0B4D2EB-63F6-4127-AB67-E090326680CC}" type="slidenum">
              <a:rPr lang="tr-TR" altLang="tr-TR" smtClean="0"/>
              <a:pPr/>
              <a:t>24</a:t>
            </a:fld>
            <a:endParaRPr lang="tr-TR" altLang="tr-TR" smtClean="0"/>
          </a:p>
        </p:txBody>
      </p:sp>
    </p:spTree>
    <p:extLst>
      <p:ext uri="{BB962C8B-B14F-4D97-AF65-F5344CB8AC3E}">
        <p14:creationId xmlns:p14="http://schemas.microsoft.com/office/powerpoint/2010/main" val="14141769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Başlık 1"/>
          <p:cNvSpPr>
            <a:spLocks noGrp="1"/>
          </p:cNvSpPr>
          <p:nvPr>
            <p:ph type="title"/>
          </p:nvPr>
        </p:nvSpPr>
        <p:spPr/>
        <p:txBody>
          <a:bodyPr/>
          <a:lstStyle/>
          <a:p>
            <a:endParaRPr lang="tr-TR" altLang="tr-TR" smtClean="0"/>
          </a:p>
        </p:txBody>
      </p:sp>
      <p:sp>
        <p:nvSpPr>
          <p:cNvPr id="3" name="İçerik Yer Tutucusu 2"/>
          <p:cNvSpPr>
            <a:spLocks noGrp="1"/>
          </p:cNvSpPr>
          <p:nvPr>
            <p:ph idx="1"/>
          </p:nvPr>
        </p:nvSpPr>
        <p:spPr/>
        <p:txBody>
          <a:bodyPr>
            <a:normAutofit/>
          </a:bodyPr>
          <a:lstStyle/>
          <a:p>
            <a:pPr marL="0" indent="0" algn="just">
              <a:lnSpc>
                <a:spcPct val="150000"/>
              </a:lnSpc>
              <a:buNone/>
              <a:defRPr/>
            </a:pPr>
            <a:r>
              <a:rPr lang="tr-TR" sz="2400" dirty="0" smtClean="0"/>
              <a:t>Çağdaş bir demokratik sistem, 17. ve 18. yüzyıllardaki gelişmelerin bir ürünü olsa da Antik Yunan ve Roma düşüncesinden çok şey almıştır. Demokrasi düşüncesinin tarihçesi İlk Çağ’daki Yunan Uygarlığına değin uzanır. Dönemin düşünürleri egemenlik kavramının kaynağından söz etmişler ve yönetim (devlet) biçimlerini yöneticilerin sayısına göre sınıflamışlardır. </a:t>
            </a:r>
            <a:endParaRPr lang="tr-TR" sz="2400" dirty="0"/>
          </a:p>
        </p:txBody>
      </p:sp>
      <p:sp>
        <p:nvSpPr>
          <p:cNvPr id="10244"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1B510E78-5D0D-4ECB-9B4A-EAB44CAE6599}" type="datetime1">
              <a:rPr lang="tr-TR" altLang="tr-TR" smtClean="0"/>
              <a:pPr/>
              <a:t>15.2.2018</a:t>
            </a:fld>
            <a:endParaRPr lang="tr-TR" altLang="tr-TR" smtClean="0"/>
          </a:p>
        </p:txBody>
      </p:sp>
      <p:sp>
        <p:nvSpPr>
          <p:cNvPr id="10245"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10246"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DD9FCBAA-44BD-46C8-8E9C-2A796D425C6E}" type="slidenum">
              <a:rPr lang="tr-TR" altLang="tr-TR" smtClean="0"/>
              <a:pPr/>
              <a:t>25</a:t>
            </a:fld>
            <a:endParaRPr lang="tr-TR" altLang="tr-TR" smtClean="0"/>
          </a:p>
        </p:txBody>
      </p:sp>
    </p:spTree>
    <p:extLst>
      <p:ext uri="{BB962C8B-B14F-4D97-AF65-F5344CB8AC3E}">
        <p14:creationId xmlns:p14="http://schemas.microsoft.com/office/powerpoint/2010/main" val="26085686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Başlık 1"/>
          <p:cNvSpPr>
            <a:spLocks noGrp="1"/>
          </p:cNvSpPr>
          <p:nvPr>
            <p:ph type="title"/>
          </p:nvPr>
        </p:nvSpPr>
        <p:spPr/>
        <p:txBody>
          <a:bodyPr/>
          <a:lstStyle/>
          <a:p>
            <a:endParaRPr lang="tr-TR" altLang="tr-TR" smtClean="0"/>
          </a:p>
        </p:txBody>
      </p:sp>
      <p:sp>
        <p:nvSpPr>
          <p:cNvPr id="3" name="İçerik Yer Tutucusu 2"/>
          <p:cNvSpPr>
            <a:spLocks noGrp="1"/>
          </p:cNvSpPr>
          <p:nvPr>
            <p:ph idx="1"/>
          </p:nvPr>
        </p:nvSpPr>
        <p:spPr/>
        <p:txBody>
          <a:bodyPr>
            <a:normAutofit/>
          </a:bodyPr>
          <a:lstStyle/>
          <a:p>
            <a:pPr marL="0" indent="0" algn="just">
              <a:lnSpc>
                <a:spcPct val="150000"/>
              </a:lnSpc>
              <a:buNone/>
              <a:defRPr/>
            </a:pPr>
            <a:r>
              <a:rPr lang="tr-TR" sz="2400" dirty="0" smtClean="0"/>
              <a:t>Demokrasinin klasik modeli, Eski Yunan uygarlığı döneminde, tipik örneğini Atina yönetiminin oluşturduğu şehir devletlerine (polis) dayanır.  M.Ö. 4. ve 5. yüzyıllarda Atina’da işleyen </a:t>
            </a:r>
            <a:r>
              <a:rPr lang="tr-TR" sz="2400" b="1" dirty="0" smtClean="0"/>
              <a:t>doğrudan demokrasi, </a:t>
            </a:r>
            <a:r>
              <a:rPr lang="tr-TR" sz="2400" dirty="0" smtClean="0"/>
              <a:t>genellikle halk katılımının yegane ideal sistemi olarak gösterilir. </a:t>
            </a:r>
            <a:r>
              <a:rPr lang="tr-TR" sz="2400" b="1" dirty="0" smtClean="0"/>
              <a:t> </a:t>
            </a:r>
            <a:r>
              <a:rPr lang="tr-TR" sz="2400" dirty="0" smtClean="0"/>
              <a:t>Sistemde dikkat çekici olan, Atinalı yurttaşlar arasında zenginlik ve servet açısından büyük farklılıkların olmasına karşın; bu ekonomik eşitsizliğin siyasal eşitsizliğe neden olmamasıdır. </a:t>
            </a:r>
            <a:endParaRPr lang="tr-TR" sz="2400" dirty="0"/>
          </a:p>
        </p:txBody>
      </p:sp>
      <p:sp>
        <p:nvSpPr>
          <p:cNvPr id="11268"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48C7C061-45EA-4FA5-947A-C453A2B71A4B}" type="datetime1">
              <a:rPr lang="tr-TR" altLang="tr-TR" smtClean="0"/>
              <a:pPr/>
              <a:t>15.2.2018</a:t>
            </a:fld>
            <a:endParaRPr lang="tr-TR" altLang="tr-TR" smtClean="0"/>
          </a:p>
        </p:txBody>
      </p:sp>
      <p:sp>
        <p:nvSpPr>
          <p:cNvPr id="11269"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11270"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A78A767-0151-4726-BF4F-A5C275DD8768}" type="slidenum">
              <a:rPr lang="tr-TR" altLang="tr-TR" smtClean="0"/>
              <a:pPr/>
              <a:t>26</a:t>
            </a:fld>
            <a:endParaRPr lang="tr-TR" altLang="tr-TR" smtClean="0"/>
          </a:p>
        </p:txBody>
      </p:sp>
    </p:spTree>
    <p:extLst>
      <p:ext uri="{BB962C8B-B14F-4D97-AF65-F5344CB8AC3E}">
        <p14:creationId xmlns:p14="http://schemas.microsoft.com/office/powerpoint/2010/main" val="9331284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Başlık 1"/>
          <p:cNvSpPr>
            <a:spLocks noGrp="1"/>
          </p:cNvSpPr>
          <p:nvPr>
            <p:ph type="title"/>
          </p:nvPr>
        </p:nvSpPr>
        <p:spPr/>
        <p:txBody>
          <a:bodyPr/>
          <a:lstStyle/>
          <a:p>
            <a:endParaRPr lang="tr-TR" altLang="tr-TR" smtClean="0"/>
          </a:p>
        </p:txBody>
      </p:sp>
      <p:sp>
        <p:nvSpPr>
          <p:cNvPr id="3" name="İçerik Yer Tutucusu 2"/>
          <p:cNvSpPr>
            <a:spLocks noGrp="1"/>
          </p:cNvSpPr>
          <p:nvPr>
            <p:ph idx="1"/>
          </p:nvPr>
        </p:nvSpPr>
        <p:spPr/>
        <p:txBody>
          <a:bodyPr>
            <a:normAutofit/>
          </a:bodyPr>
          <a:lstStyle/>
          <a:p>
            <a:pPr marL="0" indent="0" algn="just">
              <a:lnSpc>
                <a:spcPct val="150000"/>
              </a:lnSpc>
              <a:buNone/>
              <a:defRPr/>
            </a:pPr>
            <a:r>
              <a:rPr lang="tr-TR" sz="2400" dirty="0" smtClean="0"/>
              <a:t>Çağdaş demokrasinin oluşmasında 17. yüzyılın aydınlanma düşüncesi ile reform hareketlerinin etkileri açıkça görülmektedir. İnsanın aklını kullanarak doğaya egemen olabileceği, bireylerin kendilerini köle eden doğal ve sosyal çevreyi değiştirebileceği anlaşılmış, insanların kendi kendilerini yönetebilecekleri inancı güçlenmiştir. </a:t>
            </a:r>
            <a:endParaRPr lang="tr-TR" sz="2400" dirty="0"/>
          </a:p>
        </p:txBody>
      </p:sp>
      <p:sp>
        <p:nvSpPr>
          <p:cNvPr id="12292"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FECA2CA-8C3B-457C-9E73-4A2963C3C1C2}" type="datetime1">
              <a:rPr lang="tr-TR" altLang="tr-TR" smtClean="0"/>
              <a:pPr/>
              <a:t>15.2.2018</a:t>
            </a:fld>
            <a:endParaRPr lang="tr-TR" altLang="tr-TR" smtClean="0"/>
          </a:p>
        </p:txBody>
      </p:sp>
      <p:sp>
        <p:nvSpPr>
          <p:cNvPr id="12293"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12294"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A0A620A-06B7-4736-ADE3-E47FF7C25A0E}" type="slidenum">
              <a:rPr lang="tr-TR" altLang="tr-TR" smtClean="0"/>
              <a:pPr/>
              <a:t>27</a:t>
            </a:fld>
            <a:endParaRPr lang="tr-TR" altLang="tr-TR" smtClean="0"/>
          </a:p>
        </p:txBody>
      </p:sp>
    </p:spTree>
    <p:extLst>
      <p:ext uri="{BB962C8B-B14F-4D97-AF65-F5344CB8AC3E}">
        <p14:creationId xmlns:p14="http://schemas.microsoft.com/office/powerpoint/2010/main" val="42811154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Başlık 1"/>
          <p:cNvSpPr>
            <a:spLocks noGrp="1"/>
          </p:cNvSpPr>
          <p:nvPr>
            <p:ph type="title"/>
          </p:nvPr>
        </p:nvSpPr>
        <p:spPr/>
        <p:txBody>
          <a:bodyPr/>
          <a:lstStyle/>
          <a:p>
            <a:endParaRPr lang="tr-TR" altLang="tr-TR" smtClean="0"/>
          </a:p>
        </p:txBody>
      </p:sp>
      <p:sp>
        <p:nvSpPr>
          <p:cNvPr id="3" name="İçerik Yer Tutucusu 2"/>
          <p:cNvSpPr>
            <a:spLocks noGrp="1"/>
          </p:cNvSpPr>
          <p:nvPr>
            <p:ph idx="1"/>
          </p:nvPr>
        </p:nvSpPr>
        <p:spPr/>
        <p:txBody>
          <a:bodyPr>
            <a:normAutofit fontScale="92500" lnSpcReduction="10000"/>
          </a:bodyPr>
          <a:lstStyle/>
          <a:p>
            <a:pPr marL="0" indent="0" algn="just">
              <a:lnSpc>
                <a:spcPct val="150000"/>
              </a:lnSpc>
              <a:buNone/>
              <a:defRPr/>
            </a:pPr>
            <a:r>
              <a:rPr lang="tr-TR" sz="2400" dirty="0" smtClean="0"/>
              <a:t>Demokrasi düşüncesinin temelinde rıza ve sözleşme kavramları önemli bir yer tutar. Bu anlamda yönetimi insanların rızasına tabi kılan ilk düşünür </a:t>
            </a:r>
            <a:r>
              <a:rPr lang="tr-TR" sz="2400" b="1" i="1" dirty="0" err="1" smtClean="0"/>
              <a:t>Hobbes</a:t>
            </a:r>
            <a:r>
              <a:rPr lang="tr-TR" sz="2400" dirty="0" err="1" smtClean="0"/>
              <a:t>’tur</a:t>
            </a:r>
            <a:r>
              <a:rPr lang="tr-TR" sz="2400" dirty="0" smtClean="0"/>
              <a:t>. </a:t>
            </a:r>
            <a:r>
              <a:rPr lang="tr-TR" sz="2400" dirty="0" err="1" smtClean="0"/>
              <a:t>Hobbes’e</a:t>
            </a:r>
            <a:r>
              <a:rPr lang="tr-TR" sz="2400" dirty="0" smtClean="0"/>
              <a:t> göre insanlar, kargaşa ve düzensizlikten kurtulmak için aralarında anlaşarak devleti kurmuşlardır. Düşünür, devleti, insanların rızasına dayandırmaktadır. Locke da devleti sözleşmeye dayandırmaktaydı. </a:t>
            </a:r>
            <a:r>
              <a:rPr lang="tr-TR" sz="2400" dirty="0" err="1" smtClean="0"/>
              <a:t>Hobbes</a:t>
            </a:r>
            <a:r>
              <a:rPr lang="tr-TR" sz="2400" dirty="0" smtClean="0"/>
              <a:t>, devleti rızaya dayandırmakla birlikte; devletin düzeni sağlamak için sınırsız bir yetki kullanabileceğini kabul ediyordu. Toplumsal çatışma ve kargaşa ancak devletin müdahalesi ve sınırsız yetki kullanmasıyla çözümlenebilir. </a:t>
            </a:r>
            <a:endParaRPr lang="tr-TR" sz="2400" dirty="0"/>
          </a:p>
        </p:txBody>
      </p:sp>
      <p:sp>
        <p:nvSpPr>
          <p:cNvPr id="13316"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69E7382D-4BEA-4A5D-A1D0-176BD3FCBA36}" type="datetime1">
              <a:rPr lang="tr-TR" altLang="tr-TR" smtClean="0"/>
              <a:pPr/>
              <a:t>15.2.2018</a:t>
            </a:fld>
            <a:endParaRPr lang="tr-TR" altLang="tr-TR" smtClean="0"/>
          </a:p>
        </p:txBody>
      </p:sp>
      <p:sp>
        <p:nvSpPr>
          <p:cNvPr id="13317"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13318"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4BA70DD7-5F24-462B-9D39-0F22799EB744}" type="slidenum">
              <a:rPr lang="tr-TR" altLang="tr-TR" smtClean="0"/>
              <a:pPr/>
              <a:t>28</a:t>
            </a:fld>
            <a:endParaRPr lang="tr-TR" altLang="tr-TR" smtClean="0"/>
          </a:p>
        </p:txBody>
      </p:sp>
    </p:spTree>
    <p:extLst>
      <p:ext uri="{BB962C8B-B14F-4D97-AF65-F5344CB8AC3E}">
        <p14:creationId xmlns:p14="http://schemas.microsoft.com/office/powerpoint/2010/main" val="37158078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Başlık 1"/>
          <p:cNvSpPr>
            <a:spLocks noGrp="1"/>
          </p:cNvSpPr>
          <p:nvPr>
            <p:ph type="title"/>
          </p:nvPr>
        </p:nvSpPr>
        <p:spPr/>
        <p:txBody>
          <a:bodyPr/>
          <a:lstStyle/>
          <a:p>
            <a:endParaRPr lang="tr-TR" altLang="tr-TR" smtClean="0"/>
          </a:p>
        </p:txBody>
      </p:sp>
      <p:sp>
        <p:nvSpPr>
          <p:cNvPr id="3" name="İçerik Yer Tutucusu 2"/>
          <p:cNvSpPr>
            <a:spLocks noGrp="1"/>
          </p:cNvSpPr>
          <p:nvPr>
            <p:ph idx="1"/>
          </p:nvPr>
        </p:nvSpPr>
        <p:spPr/>
        <p:txBody>
          <a:bodyPr>
            <a:normAutofit fontScale="92500" lnSpcReduction="20000"/>
          </a:bodyPr>
          <a:lstStyle/>
          <a:p>
            <a:pPr marL="0" indent="0" algn="just">
              <a:lnSpc>
                <a:spcPct val="150000"/>
              </a:lnSpc>
              <a:buNone/>
              <a:defRPr/>
            </a:pPr>
            <a:r>
              <a:rPr lang="tr-TR" sz="2400" b="1" i="1" dirty="0" smtClean="0"/>
              <a:t>Locke</a:t>
            </a:r>
            <a:r>
              <a:rPr lang="tr-TR" sz="2400" dirty="0" smtClean="0"/>
              <a:t> ise insanları olumlu yönleriyle ele alıyordu. Düşünüre göre; insanların yaşama, özgürlük ve mülkiyet gibi temel hakları bulunmaktadır. Locke’ a göre bireyler, devlet ile sözleşme yaparak bu hakların korunmasını istemektedirler. Bunun karşılığında da bireyler, yönetimin otoritesine uymayı kabul etmektedirler. Devletin sözleşmeye uymadığı durumda bireyin de otoriteye uyma zorunluluğu ortadan kalkmaktadır. Böylece Locke, bireye devlete karşı direnme hakkını tanımıştır. Ayrıca Locke, iktidarın otoritesini kötüye kullanmasının önlenmesi için kuvvetlerin birbirinden ayrılması gerektiğini vurgulamaktadır.   </a:t>
            </a:r>
            <a:endParaRPr lang="tr-TR" sz="2400" dirty="0"/>
          </a:p>
        </p:txBody>
      </p:sp>
      <p:sp>
        <p:nvSpPr>
          <p:cNvPr id="14340"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06A6FD4A-D693-47D2-9762-7CB9610D15D2}" type="datetime1">
              <a:rPr lang="tr-TR" altLang="tr-TR" smtClean="0"/>
              <a:pPr/>
              <a:t>15.2.2018</a:t>
            </a:fld>
            <a:endParaRPr lang="tr-TR" altLang="tr-TR" smtClean="0"/>
          </a:p>
        </p:txBody>
      </p:sp>
      <p:sp>
        <p:nvSpPr>
          <p:cNvPr id="14341"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14342"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9363C89-CF37-4884-B46D-E92DDD9CBA91}" type="slidenum">
              <a:rPr lang="tr-TR" altLang="tr-TR" smtClean="0"/>
              <a:pPr/>
              <a:t>29</a:t>
            </a:fld>
            <a:endParaRPr lang="tr-TR" altLang="tr-TR" smtClean="0"/>
          </a:p>
        </p:txBody>
      </p:sp>
    </p:spTree>
    <p:extLst>
      <p:ext uri="{BB962C8B-B14F-4D97-AF65-F5344CB8AC3E}">
        <p14:creationId xmlns:p14="http://schemas.microsoft.com/office/powerpoint/2010/main" val="3679548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i="1" dirty="0"/>
              <a:t>DEMOKRASİ DÜŞÜNCESİNİN GELİŞİMİ VE </a:t>
            </a:r>
            <a:br>
              <a:rPr lang="tr-TR" sz="2800" b="1" i="1" dirty="0"/>
            </a:br>
            <a:r>
              <a:rPr lang="tr-TR" sz="2800" b="1" i="1" dirty="0"/>
              <a:t>DEMOKRASİ KAVRAMI</a:t>
            </a:r>
            <a:endParaRPr lang="tr-TR" sz="2800" dirty="0"/>
          </a:p>
        </p:txBody>
      </p:sp>
      <p:sp>
        <p:nvSpPr>
          <p:cNvPr id="3" name="İçerik Yer Tutucusu 2"/>
          <p:cNvSpPr>
            <a:spLocks noGrp="1"/>
          </p:cNvSpPr>
          <p:nvPr>
            <p:ph idx="1"/>
          </p:nvPr>
        </p:nvSpPr>
        <p:spPr/>
        <p:txBody>
          <a:bodyPr>
            <a:normAutofit/>
          </a:bodyPr>
          <a:lstStyle/>
          <a:p>
            <a:pPr marL="0" indent="0" algn="just">
              <a:lnSpc>
                <a:spcPct val="150000"/>
              </a:lnSpc>
              <a:buNone/>
            </a:pPr>
            <a:r>
              <a:rPr lang="tr-TR" sz="2400" dirty="0" smtClean="0"/>
              <a:t>Kavrama siyasal bir içeriğin verilmesi ve ilkelerinin açıklanmasında görüş birliğinin olmaması demokrasinin tek bir tanımının yapılamamasında etkili olmuştur. Çünkü bütün siyasal sistemler demokratik nitelikte olmasalar da kendilerinin demokratik olduğu iddiasındadır. Demokrasiden söz edildiğinde batı tipi, çağdaş ve çoğulcu demokrasi anlayışı akla gelmelidir. </a:t>
            </a:r>
            <a:endParaRPr lang="tr-TR" sz="2400" dirty="0"/>
          </a:p>
        </p:txBody>
      </p:sp>
      <p:sp>
        <p:nvSpPr>
          <p:cNvPr id="4" name="Veri Yer Tutucusu 3"/>
          <p:cNvSpPr>
            <a:spLocks noGrp="1"/>
          </p:cNvSpPr>
          <p:nvPr>
            <p:ph type="dt" sz="half" idx="10"/>
          </p:nvPr>
        </p:nvSpPr>
        <p:spPr/>
        <p:txBody>
          <a:bodyPr/>
          <a:lstStyle/>
          <a:p>
            <a:fld id="{357AB1C4-8C6A-4429-94CC-4089CA92FF3D}"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3</a:t>
            </a:fld>
            <a:endParaRPr lang="tr-TR"/>
          </a:p>
        </p:txBody>
      </p:sp>
    </p:spTree>
    <p:extLst>
      <p:ext uri="{BB962C8B-B14F-4D97-AF65-F5344CB8AC3E}">
        <p14:creationId xmlns:p14="http://schemas.microsoft.com/office/powerpoint/2010/main" val="29503456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Başlık 1"/>
          <p:cNvSpPr>
            <a:spLocks noGrp="1"/>
          </p:cNvSpPr>
          <p:nvPr>
            <p:ph type="title"/>
          </p:nvPr>
        </p:nvSpPr>
        <p:spPr/>
        <p:txBody>
          <a:bodyPr/>
          <a:lstStyle/>
          <a:p>
            <a:endParaRPr lang="tr-TR" altLang="tr-TR" smtClean="0"/>
          </a:p>
        </p:txBody>
      </p:sp>
      <p:sp>
        <p:nvSpPr>
          <p:cNvPr id="15363" name="İçerik Yer Tutucusu 2"/>
          <p:cNvSpPr>
            <a:spLocks noGrp="1"/>
          </p:cNvSpPr>
          <p:nvPr>
            <p:ph idx="1"/>
          </p:nvPr>
        </p:nvSpPr>
        <p:spPr/>
        <p:txBody>
          <a:bodyPr/>
          <a:lstStyle/>
          <a:p>
            <a:pPr marL="0" indent="0" algn="just">
              <a:lnSpc>
                <a:spcPct val="150000"/>
              </a:lnSpc>
              <a:buNone/>
            </a:pPr>
            <a:r>
              <a:rPr lang="tr-TR" altLang="tr-TR" sz="2400" b="1" i="1" dirty="0" smtClean="0"/>
              <a:t>J.J. Rousseau </a:t>
            </a:r>
            <a:r>
              <a:rPr lang="tr-TR" altLang="tr-TR" sz="2400" dirty="0" smtClean="0"/>
              <a:t>bu bağlamda yöneticiler ile yönetilenler arasında bir bağ kurmaya çalışır. Bu bağı, ‘toplum sözleşmesi’ ve ‘genel irade’ kavramlarıyla açıklar. Sözleşmenin tarafları olan yönetenler ve yöneticiler her iki taraf için de ortak olan kamu yararı kavramında birleşmektedir.  </a:t>
            </a:r>
          </a:p>
        </p:txBody>
      </p:sp>
      <p:sp>
        <p:nvSpPr>
          <p:cNvPr id="15364"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7939CAB3-1579-4C5E-A291-CC287DC285EE}" type="datetime1">
              <a:rPr lang="tr-TR" altLang="tr-TR" smtClean="0"/>
              <a:pPr/>
              <a:t>15.2.2018</a:t>
            </a:fld>
            <a:endParaRPr lang="tr-TR" altLang="tr-TR" smtClean="0"/>
          </a:p>
        </p:txBody>
      </p:sp>
      <p:sp>
        <p:nvSpPr>
          <p:cNvPr id="15365"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15366"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079B2DA-CA80-4A7E-9B4E-B422E054D047}" type="slidenum">
              <a:rPr lang="tr-TR" altLang="tr-TR" smtClean="0"/>
              <a:pPr/>
              <a:t>30</a:t>
            </a:fld>
            <a:endParaRPr lang="tr-TR" altLang="tr-TR" smtClean="0"/>
          </a:p>
        </p:txBody>
      </p:sp>
    </p:spTree>
    <p:extLst>
      <p:ext uri="{BB962C8B-B14F-4D97-AF65-F5344CB8AC3E}">
        <p14:creationId xmlns:p14="http://schemas.microsoft.com/office/powerpoint/2010/main" val="9395159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Başlık 1"/>
          <p:cNvSpPr>
            <a:spLocks noGrp="1"/>
          </p:cNvSpPr>
          <p:nvPr>
            <p:ph type="title"/>
          </p:nvPr>
        </p:nvSpPr>
        <p:spPr/>
        <p:txBody>
          <a:bodyPr/>
          <a:lstStyle/>
          <a:p>
            <a:endParaRPr lang="tr-TR" altLang="tr-TR" smtClean="0"/>
          </a:p>
        </p:txBody>
      </p:sp>
      <p:sp>
        <p:nvSpPr>
          <p:cNvPr id="16387" name="İçerik Yer Tutucusu 2"/>
          <p:cNvSpPr>
            <a:spLocks noGrp="1"/>
          </p:cNvSpPr>
          <p:nvPr>
            <p:ph idx="1"/>
          </p:nvPr>
        </p:nvSpPr>
        <p:spPr/>
        <p:txBody>
          <a:bodyPr/>
          <a:lstStyle/>
          <a:p>
            <a:pPr marL="0" indent="0" algn="just">
              <a:lnSpc>
                <a:spcPct val="150000"/>
              </a:lnSpc>
              <a:buNone/>
            </a:pPr>
            <a:r>
              <a:rPr lang="tr-TR" altLang="tr-TR" sz="2400" b="1" i="1" dirty="0" smtClean="0"/>
              <a:t>John </a:t>
            </a:r>
            <a:r>
              <a:rPr lang="tr-TR" altLang="tr-TR" sz="2400" b="1" i="1" dirty="0" err="1" smtClean="0"/>
              <a:t>Stuart</a:t>
            </a:r>
            <a:r>
              <a:rPr lang="tr-TR" altLang="tr-TR" sz="2400" b="1" i="1" dirty="0" smtClean="0"/>
              <a:t> </a:t>
            </a:r>
            <a:r>
              <a:rPr lang="tr-TR" altLang="tr-TR" sz="2400" b="1" i="1" dirty="0" err="1" smtClean="0"/>
              <a:t>Mill</a:t>
            </a:r>
            <a:r>
              <a:rPr lang="tr-TR" altLang="tr-TR" sz="2400" b="1" i="1" dirty="0" smtClean="0"/>
              <a:t> </a:t>
            </a:r>
            <a:r>
              <a:rPr lang="tr-TR" altLang="tr-TR" sz="2400" dirty="0" smtClean="0"/>
              <a:t>ise hoşgörüyü vurgulayıp çoğunluğun egemenliğinden bireyi ve azınlığın korunmasını ön plana çıkararak günümüz demokrasi anlayışına önemli katkı sağlamıştır. Demokrasinin temeli olarak bireyin özgürlüğüne vurgu yapar. </a:t>
            </a:r>
          </a:p>
        </p:txBody>
      </p:sp>
      <p:sp>
        <p:nvSpPr>
          <p:cNvPr id="16388"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7D57D6E-3023-4D4F-A53F-B15D93E03A88}" type="datetime1">
              <a:rPr lang="tr-TR" altLang="tr-TR" smtClean="0"/>
              <a:pPr/>
              <a:t>15.2.2018</a:t>
            </a:fld>
            <a:endParaRPr lang="tr-TR" altLang="tr-TR" smtClean="0"/>
          </a:p>
        </p:txBody>
      </p:sp>
      <p:sp>
        <p:nvSpPr>
          <p:cNvPr id="16389"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16390"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E70F4E1D-7571-4ADE-B923-E6E970C7D76C}" type="slidenum">
              <a:rPr lang="tr-TR" altLang="tr-TR" smtClean="0"/>
              <a:pPr/>
              <a:t>31</a:t>
            </a:fld>
            <a:endParaRPr lang="tr-TR" altLang="tr-TR" smtClean="0"/>
          </a:p>
        </p:txBody>
      </p:sp>
    </p:spTree>
    <p:extLst>
      <p:ext uri="{BB962C8B-B14F-4D97-AF65-F5344CB8AC3E}">
        <p14:creationId xmlns:p14="http://schemas.microsoft.com/office/powerpoint/2010/main" val="42422330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Başlık 1"/>
          <p:cNvSpPr>
            <a:spLocks noGrp="1"/>
          </p:cNvSpPr>
          <p:nvPr>
            <p:ph type="title"/>
          </p:nvPr>
        </p:nvSpPr>
        <p:spPr/>
        <p:txBody>
          <a:bodyPr/>
          <a:lstStyle/>
          <a:p>
            <a:endParaRPr lang="tr-TR" altLang="tr-TR" smtClean="0"/>
          </a:p>
        </p:txBody>
      </p:sp>
      <p:sp>
        <p:nvSpPr>
          <p:cNvPr id="3" name="İçerik Yer Tutucusu 2"/>
          <p:cNvSpPr>
            <a:spLocks noGrp="1"/>
          </p:cNvSpPr>
          <p:nvPr>
            <p:ph idx="1"/>
          </p:nvPr>
        </p:nvSpPr>
        <p:spPr/>
        <p:txBody>
          <a:bodyPr>
            <a:normAutofit/>
          </a:bodyPr>
          <a:lstStyle/>
          <a:p>
            <a:pPr marL="0" indent="0" algn="just">
              <a:lnSpc>
                <a:spcPct val="150000"/>
              </a:lnSpc>
              <a:buNone/>
              <a:defRPr/>
            </a:pPr>
            <a:r>
              <a:rPr lang="tr-TR" sz="2400" dirty="0" smtClean="0"/>
              <a:t>Günümüz demokrasisinin gelişmesinde önemli rol oynayan bir diğer düşünür bireyden çok toplumu öne alan </a:t>
            </a:r>
            <a:r>
              <a:rPr lang="tr-TR" sz="2400" b="1" i="1" dirty="0" smtClean="0"/>
              <a:t>Montesquieu</a:t>
            </a:r>
            <a:r>
              <a:rPr lang="tr-TR" sz="2400" dirty="0" smtClean="0"/>
              <a:t>’ dur. Ona göre toplum, bireyler toplamı olmaktan çok farklı çıkar grupları toplamıdır. Bu nedenle iktidarın gücünü genişletme isteğinde despotizm tehlikesi vardır. Dolayısıyla özgürlüğün sağlanması, iktidarın bölünmesi ve güçlerin birbirini denetlemesiyle olanaklıdır. </a:t>
            </a:r>
            <a:endParaRPr lang="tr-TR" sz="2400" dirty="0"/>
          </a:p>
        </p:txBody>
      </p:sp>
      <p:sp>
        <p:nvSpPr>
          <p:cNvPr id="17412"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4B751620-092B-48BE-B208-2659EE6678C6}" type="datetime1">
              <a:rPr lang="tr-TR" altLang="tr-TR" smtClean="0"/>
              <a:pPr/>
              <a:t>15.2.2018</a:t>
            </a:fld>
            <a:endParaRPr lang="tr-TR" altLang="tr-TR" smtClean="0"/>
          </a:p>
        </p:txBody>
      </p:sp>
      <p:sp>
        <p:nvSpPr>
          <p:cNvPr id="17413"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17414"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A8B4E7B-9CAB-4722-8649-0479A887ED24}" type="slidenum">
              <a:rPr lang="tr-TR" altLang="tr-TR" smtClean="0"/>
              <a:pPr/>
              <a:t>32</a:t>
            </a:fld>
            <a:endParaRPr lang="tr-TR" altLang="tr-TR" smtClean="0"/>
          </a:p>
        </p:txBody>
      </p:sp>
    </p:spTree>
    <p:extLst>
      <p:ext uri="{BB962C8B-B14F-4D97-AF65-F5344CB8AC3E}">
        <p14:creationId xmlns:p14="http://schemas.microsoft.com/office/powerpoint/2010/main" val="7374261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Başlık 1"/>
          <p:cNvSpPr>
            <a:spLocks noGrp="1"/>
          </p:cNvSpPr>
          <p:nvPr>
            <p:ph type="title"/>
          </p:nvPr>
        </p:nvSpPr>
        <p:spPr/>
        <p:txBody>
          <a:bodyPr/>
          <a:lstStyle/>
          <a:p>
            <a:r>
              <a:rPr lang="tr-TR" altLang="tr-TR" sz="2800" smtClean="0"/>
              <a:t>Demokrasinin son iki yüzyıllık tarihi</a:t>
            </a:r>
          </a:p>
        </p:txBody>
      </p:sp>
      <p:sp>
        <p:nvSpPr>
          <p:cNvPr id="3" name="İçerik Yer Tutucusu 2"/>
          <p:cNvSpPr>
            <a:spLocks noGrp="1"/>
          </p:cNvSpPr>
          <p:nvPr>
            <p:ph idx="1"/>
          </p:nvPr>
        </p:nvSpPr>
        <p:spPr>
          <a:xfrm>
            <a:off x="539552" y="1196752"/>
            <a:ext cx="8147248" cy="4929411"/>
          </a:xfrm>
        </p:spPr>
        <p:txBody>
          <a:bodyPr>
            <a:normAutofit fontScale="77500" lnSpcReduction="20000"/>
          </a:bodyPr>
          <a:lstStyle/>
          <a:p>
            <a:pPr marL="0" indent="0" algn="just">
              <a:lnSpc>
                <a:spcPct val="150000"/>
              </a:lnSpc>
              <a:buNone/>
              <a:defRPr/>
            </a:pPr>
            <a:r>
              <a:rPr lang="tr-TR" sz="2400" b="1" i="1" dirty="0" smtClean="0"/>
              <a:t>S. P. </a:t>
            </a:r>
            <a:r>
              <a:rPr lang="tr-TR" sz="2400" b="1" i="1" dirty="0" err="1" smtClean="0"/>
              <a:t>Huntington</a:t>
            </a:r>
            <a:r>
              <a:rPr lang="tr-TR" sz="2400" b="1" i="1" dirty="0" smtClean="0"/>
              <a:t> </a:t>
            </a:r>
            <a:r>
              <a:rPr lang="tr-TR" sz="2400" dirty="0" smtClean="0"/>
              <a:t>bu dönemde yaşanan iniş çıkışları </a:t>
            </a:r>
            <a:r>
              <a:rPr lang="tr-TR" sz="2400" b="1" i="1" dirty="0" smtClean="0"/>
              <a:t>üç dalga </a:t>
            </a:r>
            <a:r>
              <a:rPr lang="tr-TR" sz="2400" dirty="0" smtClean="0"/>
              <a:t>olarak adlandırmıştır. </a:t>
            </a:r>
            <a:r>
              <a:rPr lang="tr-TR" sz="2400" u="sng" dirty="0" smtClean="0"/>
              <a:t>İlk demokrasi dalgası </a:t>
            </a:r>
            <a:r>
              <a:rPr lang="tr-TR" sz="2400" dirty="0" smtClean="0"/>
              <a:t>1820’lerde Amerika Birleşik Devletlerinde seçme hakkının genişlemesiyle başlamış, ve 1926’ya değin devam etmiştir. 1. Dünya Savaşı’ndan sonra 29 demokratik ülke ortaya çıkmıştır. Bunu 1922’de </a:t>
            </a:r>
            <a:r>
              <a:rPr lang="tr-TR" sz="2400" u="sng" dirty="0" smtClean="0"/>
              <a:t>(ikinci demokrasi dalgası) </a:t>
            </a:r>
            <a:r>
              <a:rPr lang="tr-TR" sz="2400" dirty="0" smtClean="0"/>
              <a:t>İtalya’da </a:t>
            </a:r>
            <a:r>
              <a:rPr lang="tr-TR" sz="2400" dirty="0" err="1" smtClean="0"/>
              <a:t>Mussoli’nin</a:t>
            </a:r>
            <a:r>
              <a:rPr lang="tr-TR" sz="2400" dirty="0" smtClean="0"/>
              <a:t> iktidara gelmesiyle başlayan ters yönde bir dalga izlemiştir. 1942 yılına gelindiğinde dünyadaki demokratik ülke sayısı 12’ye düşmüştür. 2. Dünya Savaşı’nın Müttefiklerin zaferiyle sonuçlanması yeni bir demokrasi dalgasını başlatarak dünya üzerindeki demokratik ülke sayısını 1962’de 36’ya yükseltmiştir. Ne var ki bunu daha az etkili ikinci bir ters dalga izlemiş ve demokratik devletlerin sayısını bu kez de 30’a indirmiştir. Bu ters dalga da 1970’lerin ortalarına kadar sürmüş, son 30 yıldır dünya üçüncü bir demokrasi dalgası yaşamaktadır.   </a:t>
            </a:r>
          </a:p>
        </p:txBody>
      </p:sp>
      <p:sp>
        <p:nvSpPr>
          <p:cNvPr id="18436"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5BBD2E4-A315-4763-8E63-3B2FE95A219C}" type="datetime1">
              <a:rPr lang="tr-TR" altLang="tr-TR" smtClean="0"/>
              <a:pPr/>
              <a:t>15.2.2018</a:t>
            </a:fld>
            <a:endParaRPr lang="tr-TR" altLang="tr-TR" smtClean="0"/>
          </a:p>
        </p:txBody>
      </p:sp>
      <p:sp>
        <p:nvSpPr>
          <p:cNvPr id="18437"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18438"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4994A7D6-25FA-4532-8145-7D3F741EF7D1}" type="slidenum">
              <a:rPr lang="tr-TR" altLang="tr-TR" smtClean="0"/>
              <a:pPr/>
              <a:t>33</a:t>
            </a:fld>
            <a:endParaRPr lang="tr-TR" altLang="tr-TR" smtClean="0"/>
          </a:p>
        </p:txBody>
      </p:sp>
    </p:spTree>
    <p:extLst>
      <p:ext uri="{BB962C8B-B14F-4D97-AF65-F5344CB8AC3E}">
        <p14:creationId xmlns:p14="http://schemas.microsoft.com/office/powerpoint/2010/main" val="21775246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Başlık 1"/>
          <p:cNvSpPr>
            <a:spLocks noGrp="1"/>
          </p:cNvSpPr>
          <p:nvPr>
            <p:ph type="title"/>
          </p:nvPr>
        </p:nvSpPr>
        <p:spPr/>
        <p:txBody>
          <a:bodyPr/>
          <a:lstStyle/>
          <a:p>
            <a:endParaRPr lang="tr-TR" altLang="tr-TR" smtClean="0"/>
          </a:p>
        </p:txBody>
      </p:sp>
      <p:sp>
        <p:nvSpPr>
          <p:cNvPr id="3" name="İçerik Yer Tutucusu 2"/>
          <p:cNvSpPr>
            <a:spLocks noGrp="1"/>
          </p:cNvSpPr>
          <p:nvPr>
            <p:ph idx="1"/>
          </p:nvPr>
        </p:nvSpPr>
        <p:spPr>
          <a:xfrm>
            <a:off x="2195513" y="1989138"/>
            <a:ext cx="6488112" cy="3952875"/>
          </a:xfrm>
        </p:spPr>
        <p:txBody>
          <a:bodyPr>
            <a:normAutofit fontScale="92500" lnSpcReduction="20000"/>
          </a:bodyPr>
          <a:lstStyle/>
          <a:p>
            <a:pPr marL="0" indent="0" algn="just">
              <a:buFont typeface="Wingdings" panose="05000000000000000000" pitchFamily="2" charset="2"/>
              <a:buNone/>
              <a:defRPr/>
            </a:pPr>
            <a:r>
              <a:rPr lang="tr-TR" sz="2800" dirty="0"/>
              <a:t>Çağdaş bir toplumun en önemli göstergeleri arasında; </a:t>
            </a:r>
            <a:endParaRPr lang="tr-TR" sz="2800" dirty="0" smtClean="0"/>
          </a:p>
          <a:p>
            <a:pPr algn="just">
              <a:buFontTx/>
              <a:buChar char="-"/>
              <a:defRPr/>
            </a:pPr>
            <a:endParaRPr lang="tr-TR" sz="2800" dirty="0" smtClean="0"/>
          </a:p>
          <a:p>
            <a:pPr algn="just">
              <a:buFontTx/>
              <a:buChar char="-"/>
              <a:defRPr/>
            </a:pPr>
            <a:r>
              <a:rPr lang="tr-TR" sz="2800" dirty="0" smtClean="0"/>
              <a:t>yerleşmiş </a:t>
            </a:r>
            <a:r>
              <a:rPr lang="tr-TR" sz="2800" dirty="0"/>
              <a:t>bir demokrasi, </a:t>
            </a:r>
            <a:endParaRPr lang="tr-TR" sz="2800" dirty="0" smtClean="0"/>
          </a:p>
          <a:p>
            <a:pPr algn="just">
              <a:buFontTx/>
              <a:buChar char="-"/>
              <a:defRPr/>
            </a:pPr>
            <a:r>
              <a:rPr lang="tr-TR" sz="2800" dirty="0" smtClean="0"/>
              <a:t>gelişmiş </a:t>
            </a:r>
            <a:r>
              <a:rPr lang="tr-TR" sz="2800" dirty="0"/>
              <a:t>bir insan hakları mekanizması, </a:t>
            </a:r>
            <a:endParaRPr lang="tr-TR" sz="2800" dirty="0" smtClean="0"/>
          </a:p>
          <a:p>
            <a:pPr algn="just">
              <a:buFontTx/>
              <a:buChar char="-"/>
              <a:defRPr/>
            </a:pPr>
            <a:r>
              <a:rPr lang="tr-TR" sz="2800" dirty="0" smtClean="0"/>
              <a:t>çoğulcu </a:t>
            </a:r>
            <a:r>
              <a:rPr lang="tr-TR" sz="2800" dirty="0"/>
              <a:t>bir anlayış ve uyuşmazlıkların barışçıl yollarla </a:t>
            </a:r>
            <a:endParaRPr lang="tr-TR" sz="2800" dirty="0" smtClean="0"/>
          </a:p>
          <a:p>
            <a:pPr algn="just">
              <a:buFontTx/>
              <a:buChar char="-"/>
              <a:defRPr/>
            </a:pPr>
            <a:endParaRPr lang="tr-TR" sz="2800" dirty="0"/>
          </a:p>
          <a:p>
            <a:pPr marL="0" indent="0" algn="just">
              <a:buFont typeface="Wingdings" panose="05000000000000000000" pitchFamily="2" charset="2"/>
              <a:buNone/>
              <a:defRPr/>
            </a:pPr>
            <a:r>
              <a:rPr lang="tr-TR" sz="2800" dirty="0" smtClean="0"/>
              <a:t>						çözülmesi </a:t>
            </a:r>
            <a:r>
              <a:rPr lang="tr-TR" sz="2800" dirty="0"/>
              <a:t>yer alır. </a:t>
            </a:r>
            <a:endParaRPr lang="tr-TR" sz="2800" dirty="0" smtClean="0"/>
          </a:p>
          <a:p>
            <a:pPr algn="just">
              <a:buFontTx/>
              <a:buChar char="-"/>
              <a:defRPr/>
            </a:pPr>
            <a:endParaRPr lang="tr-TR" dirty="0"/>
          </a:p>
        </p:txBody>
      </p:sp>
      <p:sp>
        <p:nvSpPr>
          <p:cNvPr id="19460"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7D21F1FD-5671-4637-895A-A38B6EFBDC42}" type="datetime1">
              <a:rPr lang="tr-TR" altLang="tr-TR" smtClean="0"/>
              <a:pPr/>
              <a:t>15.2.2018</a:t>
            </a:fld>
            <a:endParaRPr lang="tr-TR" altLang="tr-TR" smtClean="0"/>
          </a:p>
        </p:txBody>
      </p:sp>
      <p:sp>
        <p:nvSpPr>
          <p:cNvPr id="19461"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19462"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1883DADE-6AAF-4A37-B9DD-357560796AC9}" type="slidenum">
              <a:rPr lang="tr-TR" altLang="tr-TR" smtClean="0"/>
              <a:pPr/>
              <a:t>34</a:t>
            </a:fld>
            <a:endParaRPr lang="tr-TR" altLang="tr-TR" smtClean="0"/>
          </a:p>
        </p:txBody>
      </p:sp>
    </p:spTree>
    <p:extLst>
      <p:ext uri="{BB962C8B-B14F-4D97-AF65-F5344CB8AC3E}">
        <p14:creationId xmlns:p14="http://schemas.microsoft.com/office/powerpoint/2010/main" val="19656692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Başlık 1"/>
          <p:cNvSpPr>
            <a:spLocks noGrp="1"/>
          </p:cNvSpPr>
          <p:nvPr>
            <p:ph type="title"/>
          </p:nvPr>
        </p:nvSpPr>
        <p:spPr/>
        <p:txBody>
          <a:bodyPr/>
          <a:lstStyle/>
          <a:p>
            <a:endParaRPr lang="tr-TR" altLang="tr-TR" smtClean="0"/>
          </a:p>
        </p:txBody>
      </p:sp>
      <p:sp>
        <p:nvSpPr>
          <p:cNvPr id="3" name="İçerik Yer Tutucusu 2"/>
          <p:cNvSpPr>
            <a:spLocks noGrp="1"/>
          </p:cNvSpPr>
          <p:nvPr>
            <p:ph idx="1"/>
          </p:nvPr>
        </p:nvSpPr>
        <p:spPr/>
        <p:txBody>
          <a:bodyPr>
            <a:normAutofit fontScale="62500" lnSpcReduction="20000"/>
          </a:bodyPr>
          <a:lstStyle/>
          <a:p>
            <a:pPr marL="0" indent="0" algn="just">
              <a:buFont typeface="Wingdings" panose="05000000000000000000" pitchFamily="2" charset="2"/>
              <a:buNone/>
              <a:defRPr/>
            </a:pPr>
            <a:r>
              <a:rPr lang="tr-TR" dirty="0" smtClean="0"/>
              <a:t>	Farklı </a:t>
            </a:r>
            <a:r>
              <a:rPr lang="tr-TR" dirty="0"/>
              <a:t>şekillerde tanımlanabilen </a:t>
            </a:r>
            <a:r>
              <a:rPr lang="tr-TR" b="1" i="1" dirty="0"/>
              <a:t>demokrasi,</a:t>
            </a:r>
            <a:r>
              <a:rPr lang="tr-TR" dirty="0"/>
              <a:t> en basit şekliyle “halkın, halk tarafından halk için yönetilmesi” olarak tanımlanabilir. </a:t>
            </a:r>
            <a:endParaRPr lang="tr-TR" dirty="0" smtClean="0"/>
          </a:p>
          <a:p>
            <a:pPr algn="just">
              <a:defRPr/>
            </a:pPr>
            <a:endParaRPr lang="tr-TR" dirty="0"/>
          </a:p>
          <a:p>
            <a:pPr algn="just">
              <a:defRPr/>
            </a:pPr>
            <a:r>
              <a:rPr lang="tr-TR" b="1" i="1" dirty="0" smtClean="0"/>
              <a:t>İnsan </a:t>
            </a:r>
            <a:r>
              <a:rPr lang="tr-TR" b="1" i="1" dirty="0"/>
              <a:t>hakları; </a:t>
            </a:r>
            <a:r>
              <a:rPr lang="tr-TR" dirty="0"/>
              <a:t>temelde insanlık onurunu korumayı amaçlayan, insan olması nedeniyle herkesin sahip olduğu vazgeçilemez ve devredilemez evrensel haklardır. </a:t>
            </a:r>
            <a:endParaRPr lang="tr-TR" dirty="0" smtClean="0"/>
          </a:p>
          <a:p>
            <a:pPr algn="just">
              <a:defRPr/>
            </a:pPr>
            <a:endParaRPr lang="tr-TR" dirty="0"/>
          </a:p>
          <a:p>
            <a:pPr algn="just">
              <a:defRPr/>
            </a:pPr>
            <a:r>
              <a:rPr lang="tr-TR" b="1" i="1" dirty="0" smtClean="0"/>
              <a:t>Çoğulculuk</a:t>
            </a:r>
            <a:r>
              <a:rPr lang="tr-TR" b="1" i="1" dirty="0"/>
              <a:t>;</a:t>
            </a:r>
            <a:r>
              <a:rPr lang="tr-TR" b="1" dirty="0"/>
              <a:t> </a:t>
            </a:r>
            <a:r>
              <a:rPr lang="tr-TR" dirty="0"/>
              <a:t>çeşitli düşünce ve eğilimlerin değerli kabul edildiği, korunması gerektiği ve temsil edilme hakkına sahip olduğu kabul edilen bir anlayıştır. </a:t>
            </a:r>
            <a:endParaRPr lang="tr-TR" dirty="0" smtClean="0"/>
          </a:p>
          <a:p>
            <a:pPr algn="just">
              <a:defRPr/>
            </a:pPr>
            <a:endParaRPr lang="tr-TR" dirty="0"/>
          </a:p>
          <a:p>
            <a:pPr algn="just">
              <a:defRPr/>
            </a:pPr>
            <a:r>
              <a:rPr lang="tr-TR" b="1" i="1" dirty="0" smtClean="0"/>
              <a:t>Uyuşmazlık</a:t>
            </a:r>
            <a:r>
              <a:rPr lang="tr-TR" i="1" dirty="0" smtClean="0"/>
              <a:t> </a:t>
            </a:r>
            <a:r>
              <a:rPr lang="tr-TR" dirty="0"/>
              <a:t>ise basit bir fikir ayrılığından şiddet içeren eylemlere kadar bir dizi durum, olay, süreç ve fiilleri kapsar. </a:t>
            </a:r>
            <a:endParaRPr lang="tr-TR" dirty="0" smtClean="0"/>
          </a:p>
          <a:p>
            <a:pPr algn="just">
              <a:defRPr/>
            </a:pPr>
            <a:endParaRPr lang="tr-TR" dirty="0"/>
          </a:p>
          <a:p>
            <a:pPr marL="0" indent="0" algn="just">
              <a:buFont typeface="Wingdings" panose="05000000000000000000" pitchFamily="2" charset="2"/>
              <a:buNone/>
              <a:defRPr/>
            </a:pPr>
            <a:r>
              <a:rPr lang="tr-TR" dirty="0" smtClean="0"/>
              <a:t>	</a:t>
            </a:r>
            <a:r>
              <a:rPr lang="tr-TR" i="1" dirty="0" smtClean="0"/>
              <a:t>Literatürde </a:t>
            </a:r>
            <a:r>
              <a:rPr lang="tr-TR" i="1" dirty="0"/>
              <a:t>bu üç kavramın varlığının kültürel olduğu ileri sürülse de </a:t>
            </a:r>
            <a:r>
              <a:rPr lang="tr-TR" i="1" dirty="0" smtClean="0"/>
              <a:t>tecrübeler </a:t>
            </a:r>
            <a:r>
              <a:rPr lang="tr-TR" i="1" dirty="0"/>
              <a:t>göstermiştir ki eğitim, bu kavramların bir toplumda </a:t>
            </a:r>
            <a:r>
              <a:rPr lang="tr-TR" i="1" dirty="0" smtClean="0"/>
              <a:t>gelişmesinde </a:t>
            </a:r>
            <a:r>
              <a:rPr lang="tr-TR" i="1" dirty="0"/>
              <a:t>ve yerleşmesinde önemli bir rol oynamaktadır.</a:t>
            </a:r>
          </a:p>
          <a:p>
            <a:pPr>
              <a:defRPr/>
            </a:pPr>
            <a:endParaRPr lang="tr-TR" dirty="0"/>
          </a:p>
        </p:txBody>
      </p:sp>
      <p:sp>
        <p:nvSpPr>
          <p:cNvPr id="20484"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E0E54393-5E94-44A2-9B9B-D448BB50A852}" type="datetime1">
              <a:rPr lang="tr-TR" altLang="tr-TR" smtClean="0"/>
              <a:pPr/>
              <a:t>15.2.2018</a:t>
            </a:fld>
            <a:endParaRPr lang="tr-TR" altLang="tr-TR" smtClean="0"/>
          </a:p>
        </p:txBody>
      </p:sp>
      <p:sp>
        <p:nvSpPr>
          <p:cNvPr id="20485"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20486"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95F6270-A84E-4DEC-9BC7-C73A76F51337}" type="slidenum">
              <a:rPr lang="tr-TR" altLang="tr-TR" smtClean="0"/>
              <a:pPr/>
              <a:t>35</a:t>
            </a:fld>
            <a:endParaRPr lang="tr-TR" altLang="tr-TR" smtClean="0"/>
          </a:p>
        </p:txBody>
      </p:sp>
    </p:spTree>
    <p:extLst>
      <p:ext uri="{BB962C8B-B14F-4D97-AF65-F5344CB8AC3E}">
        <p14:creationId xmlns:p14="http://schemas.microsoft.com/office/powerpoint/2010/main" val="4515629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Başlık 1"/>
          <p:cNvSpPr>
            <a:spLocks noGrp="1"/>
          </p:cNvSpPr>
          <p:nvPr>
            <p:ph type="title"/>
          </p:nvPr>
        </p:nvSpPr>
        <p:spPr/>
        <p:txBody>
          <a:bodyPr/>
          <a:lstStyle/>
          <a:p>
            <a:endParaRPr lang="tr-TR" altLang="tr-TR" smtClean="0"/>
          </a:p>
        </p:txBody>
      </p:sp>
      <p:sp>
        <p:nvSpPr>
          <p:cNvPr id="3" name="İçerik Yer Tutucusu 2"/>
          <p:cNvSpPr>
            <a:spLocks noGrp="1"/>
          </p:cNvSpPr>
          <p:nvPr>
            <p:ph idx="1"/>
          </p:nvPr>
        </p:nvSpPr>
        <p:spPr/>
        <p:txBody>
          <a:bodyPr>
            <a:normAutofit fontScale="92500"/>
          </a:bodyPr>
          <a:lstStyle/>
          <a:p>
            <a:pPr marL="0" indent="0" algn="just">
              <a:lnSpc>
                <a:spcPct val="150000"/>
              </a:lnSpc>
              <a:buNone/>
              <a:defRPr/>
            </a:pPr>
            <a:r>
              <a:rPr lang="tr-TR" sz="2600" dirty="0"/>
              <a:t>Bir ülkede demokrasinin işleyebilmesi için yönetim sisteminin demokratik olması yetmez, onu yürütecek insanların demokrasinin gerektirdiği bilgi, değer, tutum ve becerilerle donatılmış olması gerekir. Demokratik bir toplumda vatandaş; sahip olduğu bilgi, beceri, değer ve tutumları eleştirel bir bakış açısıyla gözden geçiren, kararlarına bu eleştirel düşünme süzgecinden geçen doğru bilgilere dayalı olarak akıl yürütme sonucunda ulaşan, katılımcı, aktif, özgür ve özerk olmalıdır. </a:t>
            </a:r>
          </a:p>
          <a:p>
            <a:pPr>
              <a:defRPr/>
            </a:pPr>
            <a:endParaRPr lang="tr-TR" dirty="0"/>
          </a:p>
        </p:txBody>
      </p:sp>
      <p:sp>
        <p:nvSpPr>
          <p:cNvPr id="21508"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6B549319-32A5-462F-AEEF-AAEC5A3F672F}" type="datetime1">
              <a:rPr lang="tr-TR" altLang="tr-TR" smtClean="0"/>
              <a:pPr/>
              <a:t>15.2.2018</a:t>
            </a:fld>
            <a:endParaRPr lang="tr-TR" altLang="tr-TR" smtClean="0"/>
          </a:p>
        </p:txBody>
      </p:sp>
      <p:sp>
        <p:nvSpPr>
          <p:cNvPr id="21509"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21510"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A07E9F8F-A9CF-402A-B45A-1DD37150F646}" type="slidenum">
              <a:rPr lang="tr-TR" altLang="tr-TR" smtClean="0"/>
              <a:pPr/>
              <a:t>36</a:t>
            </a:fld>
            <a:endParaRPr lang="tr-TR" altLang="tr-TR" smtClean="0"/>
          </a:p>
        </p:txBody>
      </p:sp>
    </p:spTree>
    <p:extLst>
      <p:ext uri="{BB962C8B-B14F-4D97-AF65-F5344CB8AC3E}">
        <p14:creationId xmlns:p14="http://schemas.microsoft.com/office/powerpoint/2010/main" val="13973770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Başlık 1"/>
          <p:cNvSpPr>
            <a:spLocks noGrp="1"/>
          </p:cNvSpPr>
          <p:nvPr>
            <p:ph type="title"/>
          </p:nvPr>
        </p:nvSpPr>
        <p:spPr/>
        <p:txBody>
          <a:bodyPr/>
          <a:lstStyle/>
          <a:p>
            <a:endParaRPr lang="tr-TR" altLang="tr-TR" smtClean="0"/>
          </a:p>
        </p:txBody>
      </p:sp>
      <p:sp>
        <p:nvSpPr>
          <p:cNvPr id="3" name="İçerik Yer Tutucusu 2"/>
          <p:cNvSpPr>
            <a:spLocks noGrp="1"/>
          </p:cNvSpPr>
          <p:nvPr>
            <p:ph idx="1"/>
          </p:nvPr>
        </p:nvSpPr>
        <p:spPr/>
        <p:txBody>
          <a:bodyPr>
            <a:normAutofit fontScale="62500" lnSpcReduction="20000"/>
          </a:bodyPr>
          <a:lstStyle/>
          <a:p>
            <a:pPr marL="0" indent="0" algn="just">
              <a:lnSpc>
                <a:spcPct val="170000"/>
              </a:lnSpc>
              <a:buNone/>
              <a:defRPr/>
            </a:pPr>
            <a:r>
              <a:rPr lang="tr-TR" sz="3100" dirty="0"/>
              <a:t>Toplumda demokrasinin yerleşebilmesi ve gelişebilmesi, o toplumdaki insan davranışlarının örüntüsü olan </a:t>
            </a:r>
            <a:r>
              <a:rPr lang="tr-TR" sz="3100" b="1" i="1" dirty="0"/>
              <a:t>kültürün demokratikleşmesi</a:t>
            </a:r>
            <a:r>
              <a:rPr lang="tr-TR" sz="3100" dirty="0"/>
              <a:t>ni zorunlu kılmaktadır. Demokrasinin yerleşmesi ve gelişmesi, </a:t>
            </a:r>
            <a:r>
              <a:rPr lang="tr-TR" sz="3100" b="1" i="1" dirty="0"/>
              <a:t>demokratik kültür</a:t>
            </a:r>
            <a:r>
              <a:rPr lang="tr-TR" sz="3100" dirty="0"/>
              <a:t>ün ailede, okulda, çevrede ve toplumda yaşanmasıyla mümkün olur. Peki aile, okul, çevre ve toplumda bu </a:t>
            </a:r>
            <a:r>
              <a:rPr lang="tr-TR" sz="3100" b="1" i="1" dirty="0"/>
              <a:t>demokratik kültür </a:t>
            </a:r>
            <a:r>
              <a:rPr lang="tr-TR" sz="3100" dirty="0"/>
              <a:t>nasıl yerleşip gelişecektir? Aile ve medya gibi kurumların </a:t>
            </a:r>
            <a:r>
              <a:rPr lang="tr-TR" sz="3100" b="1" i="1" dirty="0"/>
              <a:t>demokratik bir kültür</a:t>
            </a:r>
            <a:r>
              <a:rPr lang="tr-TR" sz="3100" dirty="0"/>
              <a:t>ün oluşmasında katkısı olmakla birlikte, okulun bu sürece katkısı oldukça önemli bir yer tutmaktadır. Okullar, öğrencilere </a:t>
            </a:r>
            <a:r>
              <a:rPr lang="tr-TR" sz="3100" b="1" i="1" dirty="0"/>
              <a:t>demokratik kültür</a:t>
            </a:r>
            <a:r>
              <a:rPr lang="tr-TR" sz="3100" dirty="0"/>
              <a:t>ün gerektirdiği ortak bilgi, beceri ve değerleri sunarak onların demokratik sürece daha aktif katılan bireyler olarak yetişmelerine yardımcı olur. </a:t>
            </a:r>
          </a:p>
          <a:p>
            <a:pPr>
              <a:lnSpc>
                <a:spcPct val="170000"/>
              </a:lnSpc>
              <a:defRPr/>
            </a:pPr>
            <a:endParaRPr lang="tr-TR" dirty="0"/>
          </a:p>
        </p:txBody>
      </p:sp>
      <p:sp>
        <p:nvSpPr>
          <p:cNvPr id="22532" name="Veri Yer Tutucusu 3"/>
          <p:cNvSpPr>
            <a:spLocks noGrp="1"/>
          </p:cNvSpPr>
          <p:nvPr>
            <p:ph type="dt" sz="quarter" idx="10"/>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6D8B9286-DF05-4150-9E40-FA2F4F1E444C}" type="datetime1">
              <a:rPr lang="tr-TR" altLang="tr-TR" smtClean="0"/>
              <a:pPr/>
              <a:t>15.2.2018</a:t>
            </a:fld>
            <a:endParaRPr lang="tr-TR" altLang="tr-TR" smtClean="0"/>
          </a:p>
        </p:txBody>
      </p:sp>
      <p:sp>
        <p:nvSpPr>
          <p:cNvPr id="22533" name="Altbilgi Yer Tutucusu 4"/>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sv-SE" altLang="tr-TR" smtClean="0"/>
              <a:t>Öğr. Gör. Dr. Pınar KIZILHAN</a:t>
            </a:r>
            <a:endParaRPr lang="tr-TR" altLang="tr-TR" smtClean="0"/>
          </a:p>
        </p:txBody>
      </p:sp>
      <p:sp>
        <p:nvSpPr>
          <p:cNvPr id="22534" name="Slayt Numarası Yer Tutucusu 5"/>
          <p:cNvSpPr>
            <a:spLocks noGrp="1"/>
          </p:cNvSpPr>
          <p:nvPr>
            <p:ph type="sldNum" sz="quarter" idx="12"/>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5B99AF9D-E0F7-4957-A40B-970D7F6295DA}" type="slidenum">
              <a:rPr lang="tr-TR" altLang="tr-TR" smtClean="0"/>
              <a:pPr/>
              <a:t>37</a:t>
            </a:fld>
            <a:endParaRPr lang="tr-TR" altLang="tr-TR" smtClean="0"/>
          </a:p>
        </p:txBody>
      </p:sp>
    </p:spTree>
    <p:extLst>
      <p:ext uri="{BB962C8B-B14F-4D97-AF65-F5344CB8AC3E}">
        <p14:creationId xmlns:p14="http://schemas.microsoft.com/office/powerpoint/2010/main" val="14589958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ayt Numarası Yer Tutucusu 5"/>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651E9C1F-BA2F-491D-A1DE-5FAAEC51CAEB}" type="slidenum">
              <a:rPr lang="tr-TR" altLang="tr-TR" sz="1200" smtClean="0"/>
              <a:pPr>
                <a:spcBef>
                  <a:spcPct val="0"/>
                </a:spcBef>
                <a:buClrTx/>
                <a:buSzTx/>
                <a:buFontTx/>
                <a:buNone/>
              </a:pPr>
              <a:t>38</a:t>
            </a:fld>
            <a:endParaRPr lang="tr-TR" altLang="tr-TR" sz="1200" smtClean="0"/>
          </a:p>
        </p:txBody>
      </p:sp>
      <p:sp>
        <p:nvSpPr>
          <p:cNvPr id="23555" name="Rectangle 2"/>
          <p:cNvSpPr>
            <a:spLocks noGrp="1" noChangeArrowheads="1"/>
          </p:cNvSpPr>
          <p:nvPr>
            <p:ph type="title"/>
          </p:nvPr>
        </p:nvSpPr>
        <p:spPr/>
        <p:txBody>
          <a:bodyPr/>
          <a:lstStyle/>
          <a:p>
            <a:pPr algn="ctr" eaLnBrk="1" hangingPunct="1"/>
            <a:r>
              <a:rPr lang="tr-TR" altLang="tr-TR" sz="3200" b="1" smtClean="0">
                <a:latin typeface="Times New Roman" panose="02020603050405020304" pitchFamily="18" charset="0"/>
              </a:rPr>
              <a:t>DEMOKRASİ</a:t>
            </a:r>
          </a:p>
        </p:txBody>
      </p:sp>
      <p:sp>
        <p:nvSpPr>
          <p:cNvPr id="23556" name="Rectangle 3"/>
          <p:cNvSpPr>
            <a:spLocks noGrp="1" noChangeArrowheads="1"/>
          </p:cNvSpPr>
          <p:nvPr>
            <p:ph type="body" idx="1"/>
          </p:nvPr>
        </p:nvSpPr>
        <p:spPr/>
        <p:txBody>
          <a:bodyPr>
            <a:normAutofit lnSpcReduction="10000"/>
          </a:bodyPr>
          <a:lstStyle/>
          <a:p>
            <a:pPr algn="just" eaLnBrk="1" hangingPunct="1">
              <a:lnSpc>
                <a:spcPct val="150000"/>
              </a:lnSpc>
            </a:pPr>
            <a:r>
              <a:rPr lang="tr-TR" altLang="tr-TR" sz="1600" dirty="0" smtClean="0">
                <a:latin typeface="Times New Roman" panose="02020603050405020304" pitchFamily="18" charset="0"/>
              </a:rPr>
              <a:t>“Eski Yunan dilinde ‘halk’ anlamına gelen </a:t>
            </a:r>
            <a:r>
              <a:rPr lang="tr-TR" altLang="tr-TR" sz="1600" dirty="0" err="1" smtClean="0">
                <a:latin typeface="Times New Roman" panose="02020603050405020304" pitchFamily="18" charset="0"/>
              </a:rPr>
              <a:t>demos</a:t>
            </a:r>
            <a:r>
              <a:rPr lang="tr-TR" altLang="tr-TR" sz="1600" dirty="0" smtClean="0">
                <a:latin typeface="Times New Roman" panose="02020603050405020304" pitchFamily="18" charset="0"/>
              </a:rPr>
              <a:t> ve ‘güç, yönetim, iktidar’ gibi anlamlara gelen </a:t>
            </a:r>
            <a:r>
              <a:rPr lang="tr-TR" altLang="tr-TR" sz="1600" dirty="0" err="1" smtClean="0">
                <a:latin typeface="Times New Roman" panose="02020603050405020304" pitchFamily="18" charset="0"/>
              </a:rPr>
              <a:t>kratos</a:t>
            </a:r>
            <a:r>
              <a:rPr lang="tr-TR" altLang="tr-TR" sz="1600" dirty="0" smtClean="0">
                <a:latin typeface="Times New Roman" panose="02020603050405020304" pitchFamily="18" charset="0"/>
              </a:rPr>
              <a:t> sözcüklerinin bir araya gelmesiyle oluşturulan demokrasi, verilen sözlük anlamları yan yana getirildiğinde, “halkın gücü, iktidarı” anlamına gelen bir tamlama olarak karşımıza çıkar”(Tepe, 2011, s.61).</a:t>
            </a:r>
          </a:p>
          <a:p>
            <a:pPr algn="just" eaLnBrk="1" hangingPunct="1">
              <a:lnSpc>
                <a:spcPct val="150000"/>
              </a:lnSpc>
            </a:pPr>
            <a:endParaRPr lang="tr-TR" altLang="tr-TR" sz="1600" dirty="0" smtClean="0">
              <a:latin typeface="Times New Roman" panose="02020603050405020304" pitchFamily="18" charset="0"/>
            </a:endParaRPr>
          </a:p>
          <a:p>
            <a:pPr algn="just" eaLnBrk="1" hangingPunct="1">
              <a:lnSpc>
                <a:spcPct val="150000"/>
              </a:lnSpc>
            </a:pPr>
            <a:r>
              <a:rPr lang="tr-TR" altLang="tr-TR" sz="1600" dirty="0" smtClean="0">
                <a:latin typeface="Times New Roman" panose="02020603050405020304" pitchFamily="18" charset="0"/>
              </a:rPr>
              <a:t>“Demokrasi kavramının çıktığı coğrafya olan </a:t>
            </a:r>
            <a:r>
              <a:rPr lang="tr-TR" altLang="tr-TR" sz="1600" dirty="0" err="1" smtClean="0">
                <a:latin typeface="Times New Roman" panose="02020603050405020304" pitchFamily="18" charset="0"/>
              </a:rPr>
              <a:t>Atina’da,M.Ö</a:t>
            </a:r>
            <a:r>
              <a:rPr lang="tr-TR" altLang="tr-TR" sz="1600" dirty="0" smtClean="0">
                <a:latin typeface="Times New Roman" panose="02020603050405020304" pitchFamily="18" charset="0"/>
              </a:rPr>
              <a:t>. 5. ve 4. yüzyıllarda, köleler, kadınlar ve çocuklar dışında kalan tüm yurttaşlar, doğrudan ve sürekli bir biçimde karar mekanizmalarının içinde aktif olarak yer almışlardı”(Tepe, 2011, s.61).</a:t>
            </a:r>
          </a:p>
          <a:p>
            <a:pPr algn="just" eaLnBrk="1" hangingPunct="1">
              <a:lnSpc>
                <a:spcPct val="150000"/>
              </a:lnSpc>
            </a:pPr>
            <a:endParaRPr lang="tr-TR" altLang="tr-TR" sz="1600" dirty="0" smtClean="0">
              <a:latin typeface="Times New Roman" panose="02020603050405020304" pitchFamily="18" charset="0"/>
            </a:endParaRPr>
          </a:p>
          <a:p>
            <a:pPr algn="just" eaLnBrk="1" hangingPunct="1">
              <a:lnSpc>
                <a:spcPct val="150000"/>
              </a:lnSpc>
            </a:pPr>
            <a:r>
              <a:rPr lang="tr-TR" altLang="tr-TR" sz="1600" dirty="0" smtClean="0">
                <a:latin typeface="Times New Roman" panose="02020603050405020304" pitchFamily="18" charset="0"/>
              </a:rPr>
              <a:t>“Ne var ki </a:t>
            </a:r>
            <a:r>
              <a:rPr lang="tr-TR" altLang="tr-TR" sz="1600" dirty="0" err="1" smtClean="0">
                <a:latin typeface="Times New Roman" panose="02020603050405020304" pitchFamily="18" charset="0"/>
              </a:rPr>
              <a:t>yüzyılar</a:t>
            </a:r>
            <a:r>
              <a:rPr lang="tr-TR" altLang="tr-TR" sz="1600" dirty="0" smtClean="0">
                <a:latin typeface="Times New Roman" panose="02020603050405020304" pitchFamily="18" charset="0"/>
              </a:rPr>
              <a:t> içerisinde artan nüfus, büyüyen şehirler ve gereksinimleri çoğalan ve karmaşıklaşan toplumlarda, Atina’daki gibi yönetime doğrudan katılım oldukça zorlayıcı olacağından, insanlar başka çözüm yolları aramışlardır” (Tepe, 2011, s.61). </a:t>
            </a:r>
          </a:p>
        </p:txBody>
      </p:sp>
    </p:spTree>
    <p:extLst>
      <p:ext uri="{BB962C8B-B14F-4D97-AF65-F5344CB8AC3E}">
        <p14:creationId xmlns:p14="http://schemas.microsoft.com/office/powerpoint/2010/main" val="37679000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ayt Numarası Yer Tutucusu 5"/>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223160DA-C35F-4545-A5BD-8F3F0EF77451}" type="slidenum">
              <a:rPr lang="tr-TR" altLang="tr-TR" sz="1200" smtClean="0"/>
              <a:pPr>
                <a:spcBef>
                  <a:spcPct val="0"/>
                </a:spcBef>
                <a:buClrTx/>
                <a:buSzTx/>
                <a:buFontTx/>
                <a:buNone/>
              </a:pPr>
              <a:t>39</a:t>
            </a:fld>
            <a:endParaRPr lang="tr-TR" altLang="tr-TR" sz="1200" smtClean="0"/>
          </a:p>
        </p:txBody>
      </p:sp>
      <p:sp>
        <p:nvSpPr>
          <p:cNvPr id="24579" name="Rectangle 2"/>
          <p:cNvSpPr>
            <a:spLocks noGrp="1" noChangeArrowheads="1"/>
          </p:cNvSpPr>
          <p:nvPr>
            <p:ph type="title"/>
          </p:nvPr>
        </p:nvSpPr>
        <p:spPr/>
        <p:txBody>
          <a:bodyPr/>
          <a:lstStyle/>
          <a:p>
            <a:pPr algn="ctr" eaLnBrk="1" hangingPunct="1"/>
            <a:r>
              <a:rPr lang="tr-TR" altLang="tr-TR" sz="3200" b="1" smtClean="0">
                <a:latin typeface="Times New Roman" panose="02020603050405020304" pitchFamily="18" charset="0"/>
              </a:rPr>
              <a:t>DEMOKRASİ</a:t>
            </a:r>
          </a:p>
        </p:txBody>
      </p:sp>
      <p:sp>
        <p:nvSpPr>
          <p:cNvPr id="24580" name="Rectangle 3"/>
          <p:cNvSpPr>
            <a:spLocks noGrp="1" noChangeArrowheads="1"/>
          </p:cNvSpPr>
          <p:nvPr>
            <p:ph type="body" idx="1"/>
          </p:nvPr>
        </p:nvSpPr>
        <p:spPr/>
        <p:txBody>
          <a:bodyPr/>
          <a:lstStyle/>
          <a:p>
            <a:pPr algn="just" eaLnBrk="1" hangingPunct="1">
              <a:lnSpc>
                <a:spcPct val="150000"/>
              </a:lnSpc>
            </a:pPr>
            <a:r>
              <a:rPr lang="tr-TR" altLang="tr-TR" sz="1600" dirty="0" smtClean="0">
                <a:latin typeface="Times New Roman" panose="02020603050405020304" pitchFamily="18" charset="0"/>
              </a:rPr>
              <a:t>“Modern olarak da nitelenen 17. yüzyıl ve sonrasındaki dönemde, Avrupa toplumları, aşamalı olarak, sıradan yurttaşların kendilerini temsil etmek üzere daha bilgili, daha iyi yetişmiş ve siyaset alanında deneyimli kişilere düzenli aralıklarla gerçekleşen seçimler aracılığıyla oy vererek meclise gönderdikleri bir modeli benimsemiştir” (Tepe, 2011, s.61).</a:t>
            </a:r>
          </a:p>
          <a:p>
            <a:pPr algn="just" eaLnBrk="1" hangingPunct="1">
              <a:lnSpc>
                <a:spcPct val="150000"/>
              </a:lnSpc>
            </a:pPr>
            <a:endParaRPr lang="tr-TR" altLang="tr-TR" sz="1600" dirty="0" smtClean="0">
              <a:latin typeface="Times New Roman" panose="02020603050405020304" pitchFamily="18" charset="0"/>
            </a:endParaRPr>
          </a:p>
          <a:p>
            <a:pPr algn="just" eaLnBrk="1" hangingPunct="1">
              <a:lnSpc>
                <a:spcPct val="150000"/>
              </a:lnSpc>
            </a:pPr>
            <a:r>
              <a:rPr lang="tr-TR" altLang="tr-TR" sz="1600" dirty="0" smtClean="0">
                <a:latin typeface="Times New Roman" panose="02020603050405020304" pitchFamily="18" charset="0"/>
              </a:rPr>
              <a:t>“Bu model, günümüzde de en açıkça bilinen ve yönetimi için ‘demokratik’ nitelemesini kullanan tüm devletlerde uygulanmaktadır ve temsilî demokrasi olarak anılır” (</a:t>
            </a:r>
            <a:r>
              <a:rPr lang="tr-TR" altLang="tr-TR" sz="1600" dirty="0" err="1" smtClean="0">
                <a:latin typeface="Times New Roman" panose="02020603050405020304" pitchFamily="18" charset="0"/>
              </a:rPr>
              <a:t>akt</a:t>
            </a:r>
            <a:r>
              <a:rPr lang="tr-TR" altLang="tr-TR" sz="1600" dirty="0" smtClean="0">
                <a:latin typeface="Times New Roman" panose="02020603050405020304" pitchFamily="18" charset="0"/>
              </a:rPr>
              <a:t>. Tepe, 2011, s.61).</a:t>
            </a:r>
          </a:p>
        </p:txBody>
      </p:sp>
    </p:spTree>
    <p:extLst>
      <p:ext uri="{BB962C8B-B14F-4D97-AF65-F5344CB8AC3E}">
        <p14:creationId xmlns:p14="http://schemas.microsoft.com/office/powerpoint/2010/main" val="3676276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b="1" dirty="0" smtClean="0"/>
              <a:t>Demokrasi kavramının tanımlarından bazıları:</a:t>
            </a:r>
            <a:endParaRPr lang="tr-TR" sz="2400" b="1" dirty="0"/>
          </a:p>
        </p:txBody>
      </p:sp>
      <p:sp>
        <p:nvSpPr>
          <p:cNvPr id="3" name="İçerik Yer Tutucusu 2"/>
          <p:cNvSpPr>
            <a:spLocks noGrp="1"/>
          </p:cNvSpPr>
          <p:nvPr>
            <p:ph idx="1"/>
          </p:nvPr>
        </p:nvSpPr>
        <p:spPr>
          <a:xfrm>
            <a:off x="457200" y="1600201"/>
            <a:ext cx="8229600" cy="3556992"/>
          </a:xfrm>
        </p:spPr>
        <p:txBody>
          <a:bodyPr>
            <a:normAutofit fontScale="92500"/>
          </a:bodyPr>
          <a:lstStyle/>
          <a:p>
            <a:pPr marL="0" indent="0" algn="just">
              <a:lnSpc>
                <a:spcPct val="150000"/>
              </a:lnSpc>
              <a:buNone/>
            </a:pPr>
            <a:r>
              <a:rPr lang="tr-TR" sz="2600" b="1" dirty="0" smtClean="0"/>
              <a:t>Demokrasi,</a:t>
            </a:r>
          </a:p>
          <a:p>
            <a:pPr marL="0" indent="0" algn="just">
              <a:lnSpc>
                <a:spcPct val="150000"/>
              </a:lnSpc>
              <a:buNone/>
            </a:pPr>
            <a:r>
              <a:rPr lang="tr-TR" sz="2400" dirty="0" smtClean="0"/>
              <a:t>- her şeyden önce siyasal otoritenin halka ait olduğu siyasal rejimdir.</a:t>
            </a:r>
          </a:p>
          <a:p>
            <a:pPr algn="just">
              <a:lnSpc>
                <a:spcPct val="150000"/>
              </a:lnSpc>
              <a:buFontTx/>
              <a:buChar char="-"/>
            </a:pPr>
            <a:r>
              <a:rPr lang="tr-TR" sz="2400" dirty="0" smtClean="0"/>
              <a:t>bireyin siyasal iktidara karşı tavır almasına olanak tanıyan rejimdir.</a:t>
            </a:r>
          </a:p>
          <a:p>
            <a:pPr algn="just">
              <a:lnSpc>
                <a:spcPct val="150000"/>
              </a:lnSpc>
              <a:buFontTx/>
              <a:buChar char="-"/>
            </a:pPr>
            <a:r>
              <a:rPr lang="tr-TR" sz="2400" dirty="0" smtClean="0"/>
              <a:t>siyasal iktidarın bireysel özgürlükler yoluyla sınırlandırılabildiği rejimdir.</a:t>
            </a:r>
          </a:p>
          <a:p>
            <a:pPr>
              <a:lnSpc>
                <a:spcPct val="150000"/>
              </a:lnSpc>
            </a:pPr>
            <a:endParaRPr lang="tr-TR" sz="2400" dirty="0"/>
          </a:p>
        </p:txBody>
      </p:sp>
      <p:sp>
        <p:nvSpPr>
          <p:cNvPr id="4" name="Veri Yer Tutucusu 3"/>
          <p:cNvSpPr>
            <a:spLocks noGrp="1"/>
          </p:cNvSpPr>
          <p:nvPr>
            <p:ph type="dt" sz="half" idx="10"/>
          </p:nvPr>
        </p:nvSpPr>
        <p:spPr/>
        <p:txBody>
          <a:bodyPr/>
          <a:lstStyle/>
          <a:p>
            <a:fld id="{357AB1C4-8C6A-4429-94CC-4089CA92FF3D}"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4</a:t>
            </a:fld>
            <a:endParaRPr lang="tr-TR"/>
          </a:p>
        </p:txBody>
      </p:sp>
    </p:spTree>
    <p:extLst>
      <p:ext uri="{BB962C8B-B14F-4D97-AF65-F5344CB8AC3E}">
        <p14:creationId xmlns:p14="http://schemas.microsoft.com/office/powerpoint/2010/main" val="29325668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ayt Numarası Yer Tutucusu 5"/>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C3F0FBBC-571D-4E00-9A69-BED902031E1A}" type="slidenum">
              <a:rPr lang="tr-TR" altLang="tr-TR" sz="1200" smtClean="0"/>
              <a:pPr>
                <a:spcBef>
                  <a:spcPct val="0"/>
                </a:spcBef>
                <a:buClrTx/>
                <a:buSzTx/>
                <a:buFontTx/>
                <a:buNone/>
              </a:pPr>
              <a:t>40</a:t>
            </a:fld>
            <a:endParaRPr lang="tr-TR" altLang="tr-TR" sz="1200" smtClean="0"/>
          </a:p>
        </p:txBody>
      </p:sp>
      <p:sp>
        <p:nvSpPr>
          <p:cNvPr id="25603" name="Rectangle 2"/>
          <p:cNvSpPr>
            <a:spLocks noGrp="1" noChangeArrowheads="1"/>
          </p:cNvSpPr>
          <p:nvPr>
            <p:ph type="title"/>
          </p:nvPr>
        </p:nvSpPr>
        <p:spPr/>
        <p:txBody>
          <a:bodyPr/>
          <a:lstStyle/>
          <a:p>
            <a:pPr algn="ctr" eaLnBrk="1" hangingPunct="1"/>
            <a:r>
              <a:rPr lang="tr-TR" altLang="tr-TR" sz="3200" b="1" smtClean="0">
                <a:latin typeface="Times New Roman" panose="02020603050405020304" pitchFamily="18" charset="0"/>
              </a:rPr>
              <a:t>TEMSİLİ DEMOKRASİ</a:t>
            </a:r>
          </a:p>
        </p:txBody>
      </p:sp>
      <p:sp>
        <p:nvSpPr>
          <p:cNvPr id="25604" name="Rectangle 3"/>
          <p:cNvSpPr>
            <a:spLocks noGrp="1" noChangeArrowheads="1"/>
          </p:cNvSpPr>
          <p:nvPr>
            <p:ph type="body" idx="1"/>
          </p:nvPr>
        </p:nvSpPr>
        <p:spPr/>
        <p:txBody>
          <a:bodyPr/>
          <a:lstStyle/>
          <a:p>
            <a:pPr eaLnBrk="1" hangingPunct="1">
              <a:lnSpc>
                <a:spcPct val="150000"/>
              </a:lnSpc>
            </a:pPr>
            <a:r>
              <a:rPr lang="tr-TR" altLang="tr-TR" sz="1600" dirty="0" smtClean="0">
                <a:latin typeface="Times New Roman" panose="02020603050405020304" pitchFamily="18" charset="0"/>
              </a:rPr>
              <a:t>“Ülke yönetiminin, halkın tümünün katılımı ile </a:t>
            </a:r>
            <a:r>
              <a:rPr lang="tr-TR" altLang="tr-TR" sz="1600" dirty="0" err="1" smtClean="0">
                <a:latin typeface="Times New Roman" panose="02020603050405020304" pitchFamily="18" charset="0"/>
              </a:rPr>
              <a:t>değilde</a:t>
            </a:r>
            <a:r>
              <a:rPr lang="tr-TR" altLang="tr-TR" sz="1600" dirty="0" smtClean="0">
                <a:latin typeface="Times New Roman" panose="02020603050405020304" pitchFamily="18" charset="0"/>
              </a:rPr>
              <a:t>, yurttaşların daha </a:t>
            </a:r>
            <a:r>
              <a:rPr lang="tr-TR" altLang="tr-TR" sz="1600" dirty="0" err="1" smtClean="0">
                <a:latin typeface="Times New Roman" panose="02020603050405020304" pitchFamily="18" charset="0"/>
              </a:rPr>
              <a:t>bilgili,daha</a:t>
            </a:r>
            <a:r>
              <a:rPr lang="tr-TR" altLang="tr-TR" sz="1600" dirty="0" smtClean="0">
                <a:latin typeface="Times New Roman" panose="02020603050405020304" pitchFamily="18" charset="0"/>
              </a:rPr>
              <a:t> iyi yetişmiş ve siyaset alanında deneyimli kişilerce temsil edildiği bir vekiller topluluğunca yürütülmesine, temsilî demokrasi denir” (Tepe, 2011, s.62).</a:t>
            </a:r>
          </a:p>
          <a:p>
            <a:pPr eaLnBrk="1" hangingPunct="1">
              <a:lnSpc>
                <a:spcPct val="150000"/>
              </a:lnSpc>
              <a:buFont typeface="Wingdings" panose="05000000000000000000" pitchFamily="2" charset="2"/>
              <a:buNone/>
            </a:pPr>
            <a:endParaRPr lang="tr-TR" altLang="tr-TR" sz="1600" dirty="0" smtClean="0">
              <a:latin typeface="Times New Roman" panose="02020603050405020304" pitchFamily="18" charset="0"/>
            </a:endParaRPr>
          </a:p>
          <a:p>
            <a:pPr eaLnBrk="1" hangingPunct="1">
              <a:lnSpc>
                <a:spcPct val="150000"/>
              </a:lnSpc>
            </a:pPr>
            <a:r>
              <a:rPr lang="tr-TR" altLang="tr-TR" sz="1600" dirty="0" smtClean="0">
                <a:latin typeface="Times New Roman" panose="02020603050405020304" pitchFamily="18" charset="0"/>
              </a:rPr>
              <a:t>Temsili demokrasi türleri;</a:t>
            </a:r>
          </a:p>
          <a:p>
            <a:pPr lvl="1" eaLnBrk="1" hangingPunct="1">
              <a:lnSpc>
                <a:spcPct val="150000"/>
              </a:lnSpc>
            </a:pPr>
            <a:r>
              <a:rPr lang="tr-TR" altLang="tr-TR" sz="1600" dirty="0" smtClean="0">
                <a:latin typeface="Times New Roman" panose="02020603050405020304" pitchFamily="18" charset="0"/>
              </a:rPr>
              <a:t>Katılımcı Demokrasi</a:t>
            </a:r>
          </a:p>
          <a:p>
            <a:pPr lvl="1" eaLnBrk="1" hangingPunct="1">
              <a:lnSpc>
                <a:spcPct val="150000"/>
              </a:lnSpc>
            </a:pPr>
            <a:r>
              <a:rPr lang="tr-TR" altLang="tr-TR" sz="1600" dirty="0" err="1" smtClean="0">
                <a:latin typeface="Times New Roman" panose="02020603050405020304" pitchFamily="18" charset="0"/>
              </a:rPr>
              <a:t>Plebisiter</a:t>
            </a:r>
            <a:r>
              <a:rPr lang="tr-TR" altLang="tr-TR" sz="1600" dirty="0" smtClean="0">
                <a:latin typeface="Times New Roman" panose="02020603050405020304" pitchFamily="18" charset="0"/>
              </a:rPr>
              <a:t> Demokrasi</a:t>
            </a:r>
          </a:p>
          <a:p>
            <a:pPr lvl="1" eaLnBrk="1" hangingPunct="1">
              <a:lnSpc>
                <a:spcPct val="150000"/>
              </a:lnSpc>
            </a:pPr>
            <a:r>
              <a:rPr lang="tr-TR" altLang="tr-TR" sz="1600" dirty="0" smtClean="0">
                <a:latin typeface="Times New Roman" panose="02020603050405020304" pitchFamily="18" charset="0"/>
              </a:rPr>
              <a:t>Liberal Demokrasi</a:t>
            </a:r>
          </a:p>
          <a:p>
            <a:pPr lvl="1" eaLnBrk="1" hangingPunct="1">
              <a:lnSpc>
                <a:spcPct val="150000"/>
              </a:lnSpc>
            </a:pPr>
            <a:r>
              <a:rPr lang="tr-TR" altLang="tr-TR" sz="1600" dirty="0" smtClean="0">
                <a:latin typeface="Times New Roman" panose="02020603050405020304" pitchFamily="18" charset="0"/>
              </a:rPr>
              <a:t>Sosyalist Demokrasi</a:t>
            </a:r>
          </a:p>
          <a:p>
            <a:pPr lvl="1" eaLnBrk="1" hangingPunct="1">
              <a:lnSpc>
                <a:spcPct val="150000"/>
              </a:lnSpc>
            </a:pPr>
            <a:r>
              <a:rPr lang="tr-TR" altLang="tr-TR" sz="1600" dirty="0" smtClean="0">
                <a:latin typeface="Times New Roman" panose="02020603050405020304" pitchFamily="18" charset="0"/>
              </a:rPr>
              <a:t>Sosyal Demokrasi</a:t>
            </a:r>
          </a:p>
        </p:txBody>
      </p:sp>
    </p:spTree>
    <p:extLst>
      <p:ext uri="{BB962C8B-B14F-4D97-AF65-F5344CB8AC3E}">
        <p14:creationId xmlns:p14="http://schemas.microsoft.com/office/powerpoint/2010/main" val="1094256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ayt Numarası Yer Tutucusu 5"/>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65C193B7-D4D4-4AFD-A950-4E0A8C5D15EF}" type="slidenum">
              <a:rPr lang="tr-TR" altLang="tr-TR" sz="1200" smtClean="0"/>
              <a:pPr>
                <a:spcBef>
                  <a:spcPct val="0"/>
                </a:spcBef>
                <a:buClrTx/>
                <a:buSzTx/>
                <a:buFontTx/>
                <a:buNone/>
              </a:pPr>
              <a:t>41</a:t>
            </a:fld>
            <a:endParaRPr lang="tr-TR" altLang="tr-TR" sz="1200" smtClean="0"/>
          </a:p>
        </p:txBody>
      </p:sp>
      <p:sp>
        <p:nvSpPr>
          <p:cNvPr id="26627" name="Rectangle 2"/>
          <p:cNvSpPr>
            <a:spLocks noGrp="1" noChangeArrowheads="1"/>
          </p:cNvSpPr>
          <p:nvPr>
            <p:ph type="title"/>
          </p:nvPr>
        </p:nvSpPr>
        <p:spPr/>
        <p:txBody>
          <a:bodyPr/>
          <a:lstStyle/>
          <a:p>
            <a:pPr algn="ctr" eaLnBrk="1" hangingPunct="1"/>
            <a:r>
              <a:rPr lang="tr-TR" altLang="tr-TR" sz="3200" b="1" smtClean="0">
                <a:latin typeface="Times New Roman" panose="02020603050405020304" pitchFamily="18" charset="0"/>
              </a:rPr>
              <a:t>KATILIMCI DEMOKRASİ</a:t>
            </a:r>
          </a:p>
        </p:txBody>
      </p:sp>
      <p:sp>
        <p:nvSpPr>
          <p:cNvPr id="26628" name="Rectangle 3"/>
          <p:cNvSpPr>
            <a:spLocks noGrp="1" noChangeArrowheads="1"/>
          </p:cNvSpPr>
          <p:nvPr>
            <p:ph type="body" idx="1"/>
          </p:nvPr>
        </p:nvSpPr>
        <p:spPr/>
        <p:txBody>
          <a:bodyPr>
            <a:normAutofit fontScale="92500" lnSpcReduction="10000"/>
          </a:bodyPr>
          <a:lstStyle/>
          <a:p>
            <a:pPr eaLnBrk="1" hangingPunct="1">
              <a:lnSpc>
                <a:spcPct val="150000"/>
              </a:lnSpc>
            </a:pPr>
            <a:r>
              <a:rPr lang="tr-TR" altLang="tr-TR" sz="1600" dirty="0" smtClean="0">
                <a:latin typeface="Times New Roman" panose="02020603050405020304" pitchFamily="18" charset="0"/>
              </a:rPr>
              <a:t>“İnsan ilişkileri temelde iki olgu üzerine oluşur. Bunlardan birincisi uzlaşma, ikincisi ise çatışmadır. Demokratik sistemlerde çeşitli araç ve kurumlar kullanılarak insanların yaşamlarım diğer toplum bireyleriyle birlikte uzlaşı içinde yaşamaları sağlanır” (</a:t>
            </a:r>
            <a:r>
              <a:rPr lang="tr-TR" altLang="tr-TR" sz="1600" dirty="0" err="1" smtClean="0">
                <a:latin typeface="Times New Roman" panose="02020603050405020304" pitchFamily="18" charset="0"/>
              </a:rPr>
              <a:t>akt</a:t>
            </a:r>
            <a:r>
              <a:rPr lang="tr-TR" altLang="tr-TR" sz="1600" dirty="0" smtClean="0">
                <a:latin typeface="Times New Roman" panose="02020603050405020304" pitchFamily="18" charset="0"/>
              </a:rPr>
              <a:t>. Mutlu, 2015).</a:t>
            </a:r>
          </a:p>
          <a:p>
            <a:pPr eaLnBrk="1" hangingPunct="1">
              <a:lnSpc>
                <a:spcPct val="150000"/>
              </a:lnSpc>
              <a:buFont typeface="Wingdings" panose="05000000000000000000" pitchFamily="2" charset="2"/>
              <a:buNone/>
            </a:pPr>
            <a:endParaRPr lang="tr-TR" altLang="tr-TR" sz="1600" dirty="0" smtClean="0">
              <a:latin typeface="Times New Roman" panose="02020603050405020304" pitchFamily="18" charset="0"/>
            </a:endParaRPr>
          </a:p>
          <a:p>
            <a:pPr eaLnBrk="1" hangingPunct="1">
              <a:lnSpc>
                <a:spcPct val="150000"/>
              </a:lnSpc>
            </a:pPr>
            <a:r>
              <a:rPr lang="tr-TR" altLang="tr-TR" sz="1600" dirty="0" smtClean="0">
                <a:latin typeface="Times New Roman" panose="02020603050405020304" pitchFamily="18" charset="0"/>
              </a:rPr>
              <a:t>“Çatışma, demokrasilerde uzlaşmaya dönüşür. Oysaki diktatörlüklerde kendini şiddet olarak gösterir. Demokrasiler, çatışmaları uylaşmaya dönüştürürken, farklı görüşleri barındıran, çoğulculuğa ve çoğunluğa anlam veren bir sistem olarak karşımıza çıkar” (Mutlu, 2015). </a:t>
            </a:r>
          </a:p>
          <a:p>
            <a:pPr eaLnBrk="1" hangingPunct="1">
              <a:lnSpc>
                <a:spcPct val="150000"/>
              </a:lnSpc>
            </a:pPr>
            <a:endParaRPr lang="tr-TR" altLang="tr-TR" sz="1600" dirty="0" smtClean="0">
              <a:latin typeface="Times New Roman" panose="02020603050405020304" pitchFamily="18" charset="0"/>
            </a:endParaRPr>
          </a:p>
          <a:p>
            <a:pPr eaLnBrk="1" hangingPunct="1">
              <a:lnSpc>
                <a:spcPct val="150000"/>
              </a:lnSpc>
            </a:pPr>
            <a:r>
              <a:rPr lang="tr-TR" altLang="tr-TR" sz="1600" dirty="0" smtClean="0">
                <a:latin typeface="Times New Roman" panose="02020603050405020304" pitchFamily="18" charset="0"/>
              </a:rPr>
              <a:t>“Demokrasinin vazgeçilmez gereksinimi olan halk katılımı, çoğunluk ilkesi ve seçmenlere karşı hesap verebilme sorumluluğu gibi olguların yerel yönelimlerde uygulamaya geçirilmesi oldukça kolaydır. Katılma yerel yönelimlerde ulusal düzeydekinden daha yoğun ve doğrudandır” (</a:t>
            </a:r>
            <a:r>
              <a:rPr lang="tr-TR" altLang="tr-TR" sz="1600" dirty="0" err="1" smtClean="0">
                <a:latin typeface="Times New Roman" panose="02020603050405020304" pitchFamily="18" charset="0"/>
              </a:rPr>
              <a:t>akt.Mutlu</a:t>
            </a:r>
            <a:r>
              <a:rPr lang="tr-TR" altLang="tr-TR" sz="1600" dirty="0" smtClean="0">
                <a:latin typeface="Times New Roman" panose="02020603050405020304" pitchFamily="18" charset="0"/>
              </a:rPr>
              <a:t>, 2015). </a:t>
            </a:r>
          </a:p>
          <a:p>
            <a:pPr eaLnBrk="1" hangingPunct="1">
              <a:buFont typeface="Wingdings" panose="05000000000000000000" pitchFamily="2" charset="2"/>
              <a:buNone/>
            </a:pPr>
            <a:r>
              <a:rPr lang="tr-TR" altLang="tr-TR" sz="1600" dirty="0" smtClean="0">
                <a:latin typeface="Times New Roman" panose="02020603050405020304" pitchFamily="18" charset="0"/>
              </a:rPr>
              <a:t> </a:t>
            </a:r>
          </a:p>
        </p:txBody>
      </p:sp>
    </p:spTree>
    <p:extLst>
      <p:ext uri="{BB962C8B-B14F-4D97-AF65-F5344CB8AC3E}">
        <p14:creationId xmlns:p14="http://schemas.microsoft.com/office/powerpoint/2010/main" val="25153530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ayt Numarası Yer Tutucusu 5"/>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0F373CDA-DF79-45FA-922B-BB31070DC4BD}" type="slidenum">
              <a:rPr lang="tr-TR" altLang="tr-TR" sz="1200" smtClean="0"/>
              <a:pPr>
                <a:spcBef>
                  <a:spcPct val="0"/>
                </a:spcBef>
                <a:buClrTx/>
                <a:buSzTx/>
                <a:buFontTx/>
                <a:buNone/>
              </a:pPr>
              <a:t>42</a:t>
            </a:fld>
            <a:endParaRPr lang="tr-TR" altLang="tr-TR" sz="1200" smtClean="0"/>
          </a:p>
        </p:txBody>
      </p:sp>
      <p:sp>
        <p:nvSpPr>
          <p:cNvPr id="27651" name="Rectangle 2"/>
          <p:cNvSpPr>
            <a:spLocks noGrp="1" noChangeArrowheads="1"/>
          </p:cNvSpPr>
          <p:nvPr>
            <p:ph type="title"/>
          </p:nvPr>
        </p:nvSpPr>
        <p:spPr/>
        <p:txBody>
          <a:bodyPr/>
          <a:lstStyle/>
          <a:p>
            <a:pPr algn="ctr" eaLnBrk="1" hangingPunct="1"/>
            <a:r>
              <a:rPr lang="tr-TR" altLang="tr-TR" sz="3200" b="1" smtClean="0">
                <a:latin typeface="Times New Roman" panose="02020603050405020304" pitchFamily="18" charset="0"/>
              </a:rPr>
              <a:t>KATILIMCI DEMOKRASİ</a:t>
            </a:r>
          </a:p>
        </p:txBody>
      </p:sp>
      <p:sp>
        <p:nvSpPr>
          <p:cNvPr id="27652" name="Rectangle 3"/>
          <p:cNvSpPr>
            <a:spLocks noGrp="1" noChangeArrowheads="1"/>
          </p:cNvSpPr>
          <p:nvPr>
            <p:ph type="body" idx="1"/>
          </p:nvPr>
        </p:nvSpPr>
        <p:spPr/>
        <p:txBody>
          <a:bodyPr>
            <a:normAutofit lnSpcReduction="10000"/>
          </a:bodyPr>
          <a:lstStyle/>
          <a:p>
            <a:pPr algn="just" eaLnBrk="1" hangingPunct="1">
              <a:lnSpc>
                <a:spcPct val="150000"/>
              </a:lnSpc>
            </a:pPr>
            <a:r>
              <a:rPr lang="tr-TR" altLang="tr-TR" sz="1600" dirty="0" smtClean="0">
                <a:latin typeface="Times New Roman" panose="02020603050405020304" pitchFamily="18" charset="0"/>
              </a:rPr>
              <a:t>“Temsilî demokraside halkın taleplerinin gündemde daha fazla yer bulması için, halka alternatif katılım araçları oluşturulması ve bunların kurumsallaşması durumunda, katılımcı demokrasi ortaya çıkar” (Tepe, 2011, s.62). </a:t>
            </a:r>
          </a:p>
          <a:p>
            <a:pPr algn="just" eaLnBrk="1" hangingPunct="1">
              <a:lnSpc>
                <a:spcPct val="150000"/>
              </a:lnSpc>
            </a:pPr>
            <a:endParaRPr lang="tr-TR" altLang="tr-TR" sz="1600" dirty="0" smtClean="0">
              <a:latin typeface="Times New Roman" panose="02020603050405020304" pitchFamily="18" charset="0"/>
            </a:endParaRPr>
          </a:p>
          <a:p>
            <a:pPr algn="just" eaLnBrk="1" hangingPunct="1">
              <a:lnSpc>
                <a:spcPct val="150000"/>
              </a:lnSpc>
            </a:pPr>
            <a:r>
              <a:rPr lang="tr-TR" altLang="tr-TR" sz="1600" dirty="0" smtClean="0">
                <a:latin typeface="Times New Roman" panose="02020603050405020304" pitchFamily="18" charset="0"/>
              </a:rPr>
              <a:t>“Katılımcı demokraside amaç, halkın kendisini ilgilendiren konularda söz sahibi olması ve toplumu ilgilendiren kararların alınmasına katılmasının sağlanmasıdır. Böylece demokratik katılım sağlanarak, vatandaş etkin olarak kararların üretilmesine ortak edilir” (</a:t>
            </a:r>
            <a:r>
              <a:rPr lang="tr-TR" altLang="tr-TR" sz="1600" dirty="0" err="1" smtClean="0">
                <a:latin typeface="Times New Roman" panose="02020603050405020304" pitchFamily="18" charset="0"/>
              </a:rPr>
              <a:t>akt.Mutlu</a:t>
            </a:r>
            <a:r>
              <a:rPr lang="tr-TR" altLang="tr-TR" sz="1600" dirty="0" smtClean="0">
                <a:latin typeface="Times New Roman" panose="02020603050405020304" pitchFamily="18" charset="0"/>
              </a:rPr>
              <a:t>, 2015).</a:t>
            </a:r>
          </a:p>
          <a:p>
            <a:pPr algn="just" eaLnBrk="1" hangingPunct="1">
              <a:lnSpc>
                <a:spcPct val="150000"/>
              </a:lnSpc>
            </a:pPr>
            <a:endParaRPr lang="tr-TR" altLang="tr-TR" sz="1600" dirty="0" smtClean="0">
              <a:latin typeface="Times New Roman" panose="02020603050405020304" pitchFamily="18" charset="0"/>
            </a:endParaRPr>
          </a:p>
          <a:p>
            <a:pPr algn="just" eaLnBrk="1" hangingPunct="1">
              <a:lnSpc>
                <a:spcPct val="150000"/>
              </a:lnSpc>
            </a:pPr>
            <a:r>
              <a:rPr lang="tr-TR" altLang="tr-TR" sz="1600" dirty="0" smtClean="0">
                <a:latin typeface="Times New Roman" panose="02020603050405020304" pitchFamily="18" charset="0"/>
              </a:rPr>
              <a:t>“Katılımcı demokrasinin benimsenmesi, vatandaşların devletten olan beklentilerini en iyi şekilde anlatabilme ve iletme imkânını oluşturacak ve böylelikle devlet yönetiminde etkin işleyen bir kamu yönetimi sistemi oluşacaktır” (Mutlu, 2015). </a:t>
            </a:r>
          </a:p>
          <a:p>
            <a:pPr algn="just" eaLnBrk="1" hangingPunct="1">
              <a:lnSpc>
                <a:spcPct val="150000"/>
              </a:lnSpc>
              <a:buFont typeface="Wingdings" panose="05000000000000000000" pitchFamily="2" charset="2"/>
              <a:buNone/>
            </a:pPr>
            <a:endParaRPr lang="tr-TR" altLang="tr-TR" sz="1600" dirty="0" smtClean="0">
              <a:latin typeface="Times New Roman" panose="02020603050405020304" pitchFamily="18" charset="0"/>
            </a:endParaRPr>
          </a:p>
        </p:txBody>
      </p:sp>
    </p:spTree>
    <p:extLst>
      <p:ext uri="{BB962C8B-B14F-4D97-AF65-F5344CB8AC3E}">
        <p14:creationId xmlns:p14="http://schemas.microsoft.com/office/powerpoint/2010/main" val="39814426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ayt Numarası Yer Tutucusu 5"/>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13EDA30C-DE8B-4113-B6D0-F9F707E16D58}" type="slidenum">
              <a:rPr lang="tr-TR" altLang="tr-TR" sz="1200" smtClean="0"/>
              <a:pPr>
                <a:spcBef>
                  <a:spcPct val="0"/>
                </a:spcBef>
                <a:buClrTx/>
                <a:buSzTx/>
                <a:buFontTx/>
                <a:buNone/>
              </a:pPr>
              <a:t>43</a:t>
            </a:fld>
            <a:endParaRPr lang="tr-TR" altLang="tr-TR" sz="1200" smtClean="0"/>
          </a:p>
        </p:txBody>
      </p:sp>
      <p:sp>
        <p:nvSpPr>
          <p:cNvPr id="28675" name="Rectangle 2"/>
          <p:cNvSpPr>
            <a:spLocks noGrp="1" noChangeArrowheads="1"/>
          </p:cNvSpPr>
          <p:nvPr>
            <p:ph type="title"/>
          </p:nvPr>
        </p:nvSpPr>
        <p:spPr/>
        <p:txBody>
          <a:bodyPr/>
          <a:lstStyle/>
          <a:p>
            <a:pPr algn="ctr" eaLnBrk="1" hangingPunct="1"/>
            <a:r>
              <a:rPr lang="tr-TR" altLang="tr-TR" sz="3200" b="1" smtClean="0">
                <a:latin typeface="Times New Roman" panose="02020603050405020304" pitchFamily="18" charset="0"/>
              </a:rPr>
              <a:t>PLEBİSİTER DEMOKRASİ</a:t>
            </a:r>
          </a:p>
        </p:txBody>
      </p:sp>
      <p:sp>
        <p:nvSpPr>
          <p:cNvPr id="28676" name="Rectangle 3"/>
          <p:cNvSpPr>
            <a:spLocks noGrp="1" noChangeArrowheads="1"/>
          </p:cNvSpPr>
          <p:nvPr>
            <p:ph type="body" idx="1"/>
          </p:nvPr>
        </p:nvSpPr>
        <p:spPr/>
        <p:txBody>
          <a:bodyPr>
            <a:normAutofit lnSpcReduction="10000"/>
          </a:bodyPr>
          <a:lstStyle/>
          <a:p>
            <a:pPr algn="just" eaLnBrk="1" hangingPunct="1">
              <a:lnSpc>
                <a:spcPct val="150000"/>
              </a:lnSpc>
            </a:pPr>
            <a:r>
              <a:rPr lang="tr-TR" altLang="tr-TR" sz="1600" dirty="0" smtClean="0">
                <a:latin typeface="Times New Roman" panose="02020603050405020304" pitchFamily="18" charset="0"/>
              </a:rPr>
              <a:t>“Temsilî demokrasi içerisinde, yönetimin, referandum vb. araçları kullanarak, halkta yönetimde doğrudan söz sahibi olma duygusunu uyandırması durumunda, </a:t>
            </a:r>
            <a:r>
              <a:rPr lang="tr-TR" altLang="tr-TR" sz="1600" dirty="0" err="1" smtClean="0">
                <a:latin typeface="Times New Roman" panose="02020603050405020304" pitchFamily="18" charset="0"/>
              </a:rPr>
              <a:t>plebisiter</a:t>
            </a:r>
            <a:r>
              <a:rPr lang="tr-TR" altLang="tr-TR" sz="1600" dirty="0" smtClean="0">
                <a:latin typeface="Times New Roman" panose="02020603050405020304" pitchFamily="18" charset="0"/>
              </a:rPr>
              <a:t> demokrasi ortaya çıkar” (Tepe, 2011, s.62).</a:t>
            </a:r>
          </a:p>
          <a:p>
            <a:pPr algn="just" eaLnBrk="1" hangingPunct="1">
              <a:lnSpc>
                <a:spcPct val="150000"/>
              </a:lnSpc>
              <a:buFont typeface="Wingdings" panose="05000000000000000000" pitchFamily="2" charset="2"/>
              <a:buNone/>
            </a:pPr>
            <a:endParaRPr lang="tr-TR" altLang="tr-TR" sz="1600" dirty="0" smtClean="0">
              <a:latin typeface="Times New Roman" panose="02020603050405020304" pitchFamily="18" charset="0"/>
            </a:endParaRPr>
          </a:p>
          <a:p>
            <a:pPr algn="just" eaLnBrk="1" hangingPunct="1">
              <a:lnSpc>
                <a:spcPct val="150000"/>
              </a:lnSpc>
            </a:pPr>
            <a:r>
              <a:rPr lang="tr-TR" altLang="tr-TR" sz="1600" dirty="0" smtClean="0">
                <a:latin typeface="Times New Roman" panose="02020603050405020304" pitchFamily="18" charset="0"/>
              </a:rPr>
              <a:t>“Halkın kendi geleceği ve kaderi hakkındaki kararlara katılma mekanizmalarından biri de yine temsilî demokrasi çatısı altında kendisini gösterir” (Mutlu, 2011, s.62).</a:t>
            </a:r>
          </a:p>
          <a:p>
            <a:pPr algn="just" eaLnBrk="1" hangingPunct="1">
              <a:lnSpc>
                <a:spcPct val="150000"/>
              </a:lnSpc>
            </a:pPr>
            <a:endParaRPr lang="tr-TR" altLang="tr-TR" sz="1600" dirty="0" smtClean="0">
              <a:latin typeface="Times New Roman" panose="02020603050405020304" pitchFamily="18" charset="0"/>
            </a:endParaRPr>
          </a:p>
          <a:p>
            <a:pPr algn="just" eaLnBrk="1" hangingPunct="1">
              <a:lnSpc>
                <a:spcPct val="150000"/>
              </a:lnSpc>
            </a:pPr>
            <a:r>
              <a:rPr lang="tr-TR" altLang="tr-TR" sz="1600" dirty="0" smtClean="0">
                <a:latin typeface="Times New Roman" panose="02020603050405020304" pitchFamily="18" charset="0"/>
              </a:rPr>
              <a:t>“</a:t>
            </a:r>
            <a:r>
              <a:rPr lang="tr-TR" altLang="tr-TR" sz="1600" dirty="0" err="1" smtClean="0">
                <a:latin typeface="Times New Roman" panose="02020603050405020304" pitchFamily="18" charset="0"/>
              </a:rPr>
              <a:t>Plebisiter</a:t>
            </a:r>
            <a:r>
              <a:rPr lang="tr-TR" altLang="tr-TR" sz="1600" dirty="0" smtClean="0">
                <a:latin typeface="Times New Roman" panose="02020603050405020304" pitchFamily="18" charset="0"/>
              </a:rPr>
              <a:t> demokrasi adı da verilen bu katılım mekanizmasının, daha çok referandum vb. araçları içerdiği ve halkta yönetim üzerinde daha fazla söz sahibi olduğu duygusunu uyandırdığı söylenebilir, fakat </a:t>
            </a:r>
            <a:r>
              <a:rPr lang="tr-TR" altLang="tr-TR" sz="1600" dirty="0" err="1" smtClean="0">
                <a:latin typeface="Times New Roman" panose="02020603050405020304" pitchFamily="18" charset="0"/>
              </a:rPr>
              <a:t>plebisiter</a:t>
            </a:r>
            <a:r>
              <a:rPr lang="tr-TR" altLang="tr-TR" sz="1600" dirty="0" smtClean="0">
                <a:latin typeface="Times New Roman" panose="02020603050405020304" pitchFamily="18" charset="0"/>
              </a:rPr>
              <a:t> demokrasi, profesyonel siyasetçilerin halkı kendi çıkarları doğrultusunda manipüle etmesine, yani halkın kararlarını kendi çıkarları doğrultusunda yönlendirmesine ve etkilemesine çok açıktır” (Tepe, 2011, s.62).</a:t>
            </a:r>
          </a:p>
        </p:txBody>
      </p:sp>
    </p:spTree>
    <p:extLst>
      <p:ext uri="{BB962C8B-B14F-4D97-AF65-F5344CB8AC3E}">
        <p14:creationId xmlns:p14="http://schemas.microsoft.com/office/powerpoint/2010/main" val="123519627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ayt Numarası Yer Tutucusu 5"/>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DD1A125E-72F3-4EA2-8D83-A10DB19F906A}" type="slidenum">
              <a:rPr lang="tr-TR" altLang="tr-TR" sz="1200" smtClean="0"/>
              <a:pPr>
                <a:spcBef>
                  <a:spcPct val="0"/>
                </a:spcBef>
                <a:buClrTx/>
                <a:buSzTx/>
                <a:buFontTx/>
                <a:buNone/>
              </a:pPr>
              <a:t>44</a:t>
            </a:fld>
            <a:endParaRPr lang="tr-TR" altLang="tr-TR" sz="1200" smtClean="0"/>
          </a:p>
        </p:txBody>
      </p:sp>
      <p:sp>
        <p:nvSpPr>
          <p:cNvPr id="29699" name="Rectangle 2"/>
          <p:cNvSpPr>
            <a:spLocks noGrp="1" noChangeArrowheads="1"/>
          </p:cNvSpPr>
          <p:nvPr>
            <p:ph type="title"/>
          </p:nvPr>
        </p:nvSpPr>
        <p:spPr/>
        <p:txBody>
          <a:bodyPr/>
          <a:lstStyle/>
          <a:p>
            <a:pPr algn="ctr" eaLnBrk="1" hangingPunct="1"/>
            <a:r>
              <a:rPr lang="tr-TR" altLang="tr-TR" sz="3200" b="1" smtClean="0">
                <a:latin typeface="Times New Roman" panose="02020603050405020304" pitchFamily="18" charset="0"/>
              </a:rPr>
              <a:t>LİBERAL DEMOKRASİ</a:t>
            </a:r>
          </a:p>
        </p:txBody>
      </p:sp>
      <p:sp>
        <p:nvSpPr>
          <p:cNvPr id="29700" name="Rectangle 3"/>
          <p:cNvSpPr>
            <a:spLocks noGrp="1" noChangeArrowheads="1"/>
          </p:cNvSpPr>
          <p:nvPr>
            <p:ph type="body" idx="1"/>
          </p:nvPr>
        </p:nvSpPr>
        <p:spPr/>
        <p:txBody>
          <a:bodyPr>
            <a:normAutofit fontScale="92500" lnSpcReduction="20000"/>
          </a:bodyPr>
          <a:lstStyle/>
          <a:p>
            <a:pPr algn="just" eaLnBrk="1" hangingPunct="1">
              <a:lnSpc>
                <a:spcPct val="150000"/>
              </a:lnSpc>
            </a:pPr>
            <a:r>
              <a:rPr lang="tr-TR" altLang="tr-TR" sz="1600" dirty="0" smtClean="0">
                <a:latin typeface="Times New Roman" panose="02020603050405020304" pitchFamily="18" charset="0"/>
              </a:rPr>
              <a:t>“</a:t>
            </a:r>
            <a:r>
              <a:rPr lang="tr-TR" altLang="tr-TR" sz="1600" dirty="0" err="1" smtClean="0">
                <a:latin typeface="Times New Roman" panose="02020603050405020304" pitchFamily="18" charset="0"/>
              </a:rPr>
              <a:t>Parekh’in</a:t>
            </a:r>
            <a:r>
              <a:rPr lang="tr-TR" altLang="tr-TR" sz="1600" dirty="0" smtClean="0">
                <a:latin typeface="Times New Roman" panose="02020603050405020304" pitchFamily="18" charset="0"/>
              </a:rPr>
              <a:t> de belirttiği gibi, Atina demokrasisi göz önüne alındığında, demokrasi liberalizmden önce ortaya çıkmış bir şey olmakla beraber, modern dönemde liberalizm demokrasiden yaklaşık iki yüz yıl önce ortaya çıkmıştır. 19.yüzyılda tekrar siyaset sahnesine girerken, demokrasi bu kez liberalizmin çizdiği çerçeve içerisinde gelişmiş, liberalizm tarafından şekillendirilmiştir” (</a:t>
            </a:r>
            <a:r>
              <a:rPr lang="tr-TR" altLang="tr-TR" sz="1600" dirty="0" err="1" smtClean="0">
                <a:latin typeface="Times New Roman" panose="02020603050405020304" pitchFamily="18" charset="0"/>
              </a:rPr>
              <a:t>akt</a:t>
            </a:r>
            <a:r>
              <a:rPr lang="tr-TR" altLang="tr-TR" sz="1600" dirty="0" smtClean="0">
                <a:latin typeface="Times New Roman" panose="02020603050405020304" pitchFamily="18" charset="0"/>
              </a:rPr>
              <a:t>. Şahin, 2008).</a:t>
            </a:r>
          </a:p>
          <a:p>
            <a:pPr algn="just" eaLnBrk="1" hangingPunct="1">
              <a:lnSpc>
                <a:spcPct val="150000"/>
              </a:lnSpc>
            </a:pPr>
            <a:endParaRPr lang="tr-TR" altLang="tr-TR" sz="1600" dirty="0" smtClean="0">
              <a:latin typeface="Times New Roman" panose="02020603050405020304" pitchFamily="18" charset="0"/>
            </a:endParaRPr>
          </a:p>
          <a:p>
            <a:pPr algn="just" eaLnBrk="1" hangingPunct="1">
              <a:lnSpc>
                <a:spcPct val="150000"/>
              </a:lnSpc>
            </a:pPr>
            <a:r>
              <a:rPr lang="tr-TR" altLang="tr-TR" sz="1600" dirty="0" smtClean="0">
                <a:latin typeface="Times New Roman" panose="02020603050405020304" pitchFamily="18" charset="0"/>
              </a:rPr>
              <a:t>“Liberalizm, ontolojik olarak bireyi temel alır. Yayla’nın ifadesiyle, “[b]</a:t>
            </a:r>
            <a:r>
              <a:rPr lang="tr-TR" altLang="tr-TR" sz="1600" dirty="0" err="1" smtClean="0">
                <a:latin typeface="Times New Roman" panose="02020603050405020304" pitchFamily="18" charset="0"/>
              </a:rPr>
              <a:t>ireyin</a:t>
            </a:r>
            <a:r>
              <a:rPr lang="tr-TR" altLang="tr-TR" sz="1600" dirty="0" smtClean="0">
                <a:latin typeface="Times New Roman" panose="02020603050405020304" pitchFamily="18" charset="0"/>
              </a:rPr>
              <a:t> varlığı, sınıf, halk gibi ‘</a:t>
            </a:r>
            <a:r>
              <a:rPr lang="tr-TR" altLang="tr-TR" sz="1600" dirty="0" err="1" smtClean="0">
                <a:latin typeface="Times New Roman" panose="02020603050405020304" pitchFamily="18" charset="0"/>
              </a:rPr>
              <a:t>bütün’lerin</a:t>
            </a:r>
            <a:r>
              <a:rPr lang="tr-TR" altLang="tr-TR" sz="1600" dirty="0" smtClean="0">
                <a:latin typeface="Times New Roman" panose="02020603050405020304" pitchFamily="18" charset="0"/>
              </a:rPr>
              <a:t> varlıklarından daha gerçektir.” Liberallere göre bu kavramlar birer soyutlamadır”(</a:t>
            </a:r>
            <a:r>
              <a:rPr lang="tr-TR" altLang="tr-TR" sz="1600" dirty="0" err="1" smtClean="0">
                <a:latin typeface="Times New Roman" panose="02020603050405020304" pitchFamily="18" charset="0"/>
              </a:rPr>
              <a:t>akt</a:t>
            </a:r>
            <a:r>
              <a:rPr lang="tr-TR" altLang="tr-TR" sz="1600" dirty="0" smtClean="0">
                <a:latin typeface="Times New Roman" panose="02020603050405020304" pitchFamily="18" charset="0"/>
              </a:rPr>
              <a:t>. Şahin, 2008). </a:t>
            </a:r>
          </a:p>
          <a:p>
            <a:pPr algn="just" eaLnBrk="1" hangingPunct="1">
              <a:lnSpc>
                <a:spcPct val="150000"/>
              </a:lnSpc>
            </a:pPr>
            <a:endParaRPr lang="tr-TR" altLang="tr-TR" sz="1600" dirty="0" smtClean="0">
              <a:latin typeface="Times New Roman" panose="02020603050405020304" pitchFamily="18" charset="0"/>
            </a:endParaRPr>
          </a:p>
          <a:p>
            <a:pPr algn="just" eaLnBrk="1" hangingPunct="1">
              <a:lnSpc>
                <a:spcPct val="150000"/>
              </a:lnSpc>
            </a:pPr>
            <a:r>
              <a:rPr lang="tr-TR" altLang="tr-TR" sz="1600" dirty="0" smtClean="0">
                <a:latin typeface="Times New Roman" panose="02020603050405020304" pitchFamily="18" charset="0"/>
              </a:rPr>
              <a:t>“Bireysel hak ve özgürlükleri tüm toplum yaşamının temeline koyan ve çoğulculuk, serbest piyasa ekonomisi, sivil toplum gibi unsurlara göre şekillenmiş toplumlarda bireylerin siyasi ve hukuki haklarının en geniş biçimde koruma altına alınmasını savunan demokrasi anlayışına </a:t>
            </a:r>
            <a:r>
              <a:rPr lang="tr-TR" altLang="tr-TR" sz="1600" b="1" dirty="0" smtClean="0">
                <a:latin typeface="Times New Roman" panose="02020603050405020304" pitchFamily="18" charset="0"/>
              </a:rPr>
              <a:t>liberal demokrasi</a:t>
            </a:r>
            <a:r>
              <a:rPr lang="tr-TR" altLang="tr-TR" sz="1600" dirty="0" smtClean="0">
                <a:latin typeface="Times New Roman" panose="02020603050405020304" pitchFamily="18" charset="0"/>
              </a:rPr>
              <a:t> denir” (Tepe, 2011, s.62).</a:t>
            </a:r>
          </a:p>
        </p:txBody>
      </p:sp>
    </p:spTree>
    <p:extLst>
      <p:ext uri="{BB962C8B-B14F-4D97-AF65-F5344CB8AC3E}">
        <p14:creationId xmlns:p14="http://schemas.microsoft.com/office/powerpoint/2010/main" val="78989235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ayt Numarası Yer Tutucusu 5"/>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5E4395D9-BF82-453B-A4EA-E8E06C75F25C}" type="slidenum">
              <a:rPr lang="tr-TR" altLang="tr-TR" sz="1200" smtClean="0"/>
              <a:pPr>
                <a:spcBef>
                  <a:spcPct val="0"/>
                </a:spcBef>
                <a:buClrTx/>
                <a:buSzTx/>
                <a:buFontTx/>
                <a:buNone/>
              </a:pPr>
              <a:t>45</a:t>
            </a:fld>
            <a:endParaRPr lang="tr-TR" altLang="tr-TR" sz="1200" smtClean="0"/>
          </a:p>
        </p:txBody>
      </p:sp>
      <p:sp>
        <p:nvSpPr>
          <p:cNvPr id="30723" name="Rectangle 2"/>
          <p:cNvSpPr>
            <a:spLocks noGrp="1" noChangeArrowheads="1"/>
          </p:cNvSpPr>
          <p:nvPr>
            <p:ph type="title"/>
          </p:nvPr>
        </p:nvSpPr>
        <p:spPr/>
        <p:txBody>
          <a:bodyPr/>
          <a:lstStyle/>
          <a:p>
            <a:pPr algn="ctr" eaLnBrk="1" hangingPunct="1"/>
            <a:r>
              <a:rPr lang="tr-TR" altLang="tr-TR" sz="3200" b="1" smtClean="0">
                <a:latin typeface="Times New Roman" panose="02020603050405020304" pitchFamily="18" charset="0"/>
              </a:rPr>
              <a:t>SOSYALİST DEMOKRASİ</a:t>
            </a:r>
          </a:p>
        </p:txBody>
      </p:sp>
      <p:sp>
        <p:nvSpPr>
          <p:cNvPr id="30724" name="Rectangle 3"/>
          <p:cNvSpPr>
            <a:spLocks noGrp="1" noChangeArrowheads="1"/>
          </p:cNvSpPr>
          <p:nvPr>
            <p:ph type="body" idx="1"/>
          </p:nvPr>
        </p:nvSpPr>
        <p:spPr/>
        <p:txBody>
          <a:bodyPr/>
          <a:lstStyle/>
          <a:p>
            <a:pPr algn="just" eaLnBrk="1" hangingPunct="1">
              <a:lnSpc>
                <a:spcPct val="150000"/>
              </a:lnSpc>
            </a:pPr>
            <a:r>
              <a:rPr lang="tr-TR" altLang="tr-TR" sz="1600" dirty="0" smtClean="0">
                <a:latin typeface="Times New Roman" panose="02020603050405020304" pitchFamily="18" charset="0"/>
              </a:rPr>
              <a:t>“Toplumun rekabet değil işbirliği esasına göre kurulmasını ve eğitim, sağlık vb. hizmetlere ulaşmada olanak ve fırsat eşitliği sağlanmasını, bunların yokluğu durumunda gerçek demokrasiden söz edilemeyeceğini savunan demokrasi anlayışına sosyalist demokrasi denir” (Tepe, 2011, s.62). </a:t>
            </a:r>
          </a:p>
          <a:p>
            <a:pPr algn="just" eaLnBrk="1" hangingPunct="1">
              <a:lnSpc>
                <a:spcPct val="150000"/>
              </a:lnSpc>
            </a:pPr>
            <a:endParaRPr lang="tr-TR" altLang="tr-TR" sz="1600" dirty="0" smtClean="0">
              <a:latin typeface="Times New Roman" panose="02020603050405020304" pitchFamily="18" charset="0"/>
            </a:endParaRPr>
          </a:p>
          <a:p>
            <a:pPr algn="just" eaLnBrk="1" hangingPunct="1">
              <a:lnSpc>
                <a:spcPct val="150000"/>
              </a:lnSpc>
            </a:pPr>
            <a:r>
              <a:rPr lang="tr-TR" altLang="tr-TR" sz="1600" dirty="0" smtClean="0">
                <a:latin typeface="Times New Roman" panose="02020603050405020304" pitchFamily="18" charset="0"/>
              </a:rPr>
              <a:t>“Sosyalist demokrasiyi savunanlar ise demokrasinin halk yönetimi olması konusunda diğerleriyle uzlaşırken özel mülkiyete karşı çıkmaları bakımından, liberal demokratlarla taban tabana karşıt bir konumda yer alırlar. Sosyalist demokratlar, ekonomik eşitlik olmadan siyasi eşitliğin olamayacağı düşüncesinden hareket ederler ve günümüzdeki kapitalist düzene göre şekillenmiş bir toplumda bireyin gerçek anlamda özgür olamayacağını öne sürerler” (Tepe, 2011, s.62). </a:t>
            </a:r>
          </a:p>
        </p:txBody>
      </p:sp>
    </p:spTree>
    <p:extLst>
      <p:ext uri="{BB962C8B-B14F-4D97-AF65-F5344CB8AC3E}">
        <p14:creationId xmlns:p14="http://schemas.microsoft.com/office/powerpoint/2010/main" val="137122180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ayt Numarası Yer Tutucusu 5"/>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27E274F3-AA6C-4B25-80A1-EFCC327B343A}" type="slidenum">
              <a:rPr lang="tr-TR" altLang="tr-TR" sz="1200" smtClean="0"/>
              <a:pPr>
                <a:spcBef>
                  <a:spcPct val="0"/>
                </a:spcBef>
                <a:buClrTx/>
                <a:buSzTx/>
                <a:buFontTx/>
                <a:buNone/>
              </a:pPr>
              <a:t>46</a:t>
            </a:fld>
            <a:endParaRPr lang="tr-TR" altLang="tr-TR" sz="1200" smtClean="0"/>
          </a:p>
        </p:txBody>
      </p:sp>
      <p:sp>
        <p:nvSpPr>
          <p:cNvPr id="31747" name="Rectangle 2"/>
          <p:cNvSpPr>
            <a:spLocks noGrp="1" noChangeArrowheads="1"/>
          </p:cNvSpPr>
          <p:nvPr>
            <p:ph type="title"/>
          </p:nvPr>
        </p:nvSpPr>
        <p:spPr/>
        <p:txBody>
          <a:bodyPr/>
          <a:lstStyle/>
          <a:p>
            <a:pPr algn="ctr" eaLnBrk="1" hangingPunct="1"/>
            <a:r>
              <a:rPr lang="tr-TR" altLang="tr-TR" sz="3200" b="1" smtClean="0">
                <a:latin typeface="Times New Roman" panose="02020603050405020304" pitchFamily="18" charset="0"/>
              </a:rPr>
              <a:t>SOSYAL DEMOKRASİ</a:t>
            </a:r>
          </a:p>
        </p:txBody>
      </p:sp>
      <p:sp>
        <p:nvSpPr>
          <p:cNvPr id="31748" name="Rectangle 3"/>
          <p:cNvSpPr>
            <a:spLocks noGrp="1" noChangeArrowheads="1"/>
          </p:cNvSpPr>
          <p:nvPr>
            <p:ph type="body" idx="1"/>
          </p:nvPr>
        </p:nvSpPr>
        <p:spPr/>
        <p:txBody>
          <a:bodyPr/>
          <a:lstStyle/>
          <a:p>
            <a:pPr algn="just" eaLnBrk="1" hangingPunct="1">
              <a:lnSpc>
                <a:spcPct val="150000"/>
              </a:lnSpc>
            </a:pPr>
            <a:r>
              <a:rPr lang="tr-TR" altLang="tr-TR" sz="1600" dirty="0" smtClean="0">
                <a:latin typeface="Times New Roman" panose="02020603050405020304" pitchFamily="18" charset="0"/>
              </a:rPr>
              <a:t>“Demokraside halkın siyasi alana </a:t>
            </a:r>
            <a:r>
              <a:rPr lang="tr-TR" altLang="tr-TR" sz="1600" dirty="0" err="1" smtClean="0">
                <a:latin typeface="Times New Roman" panose="02020603050405020304" pitchFamily="18" charset="0"/>
              </a:rPr>
              <a:t>katılabilmesini,bireyin</a:t>
            </a:r>
            <a:r>
              <a:rPr lang="tr-TR" altLang="tr-TR" sz="1600" dirty="0" smtClean="0">
                <a:latin typeface="Times New Roman" panose="02020603050405020304" pitchFamily="18" charset="0"/>
              </a:rPr>
              <a:t> yalnızca devlet karşısında değil, evinde aile içerisinde ve işyerinde de yasalarca güvence altına alınmış hak ve özgürlüklerle donatılması gerektiğini savunan demokrasi anlayışına, sosyal demokrasi denir” (Tepe, 2011, s.62). </a:t>
            </a:r>
          </a:p>
          <a:p>
            <a:pPr algn="just" eaLnBrk="1" hangingPunct="1">
              <a:lnSpc>
                <a:spcPct val="150000"/>
              </a:lnSpc>
            </a:pPr>
            <a:endParaRPr lang="tr-TR" altLang="tr-TR" sz="1600" dirty="0" smtClean="0">
              <a:latin typeface="Times New Roman" panose="02020603050405020304" pitchFamily="18" charset="0"/>
            </a:endParaRPr>
          </a:p>
          <a:p>
            <a:pPr algn="just" eaLnBrk="1" hangingPunct="1">
              <a:lnSpc>
                <a:spcPct val="150000"/>
              </a:lnSpc>
            </a:pPr>
            <a:r>
              <a:rPr lang="tr-TR" altLang="tr-TR" sz="1600" dirty="0" smtClean="0">
                <a:latin typeface="Times New Roman" panose="02020603050405020304" pitchFamily="18" charset="0"/>
              </a:rPr>
              <a:t>“Sosyal demokrasiyi savunanlar, liberallerde eksik gördükleri aile ve ekonomik alanı da işin içine katarak, demokrasinin hak ve özgürlükleri genişletme sorumluluğuna vurgu yapar: Bir sosyal demokrata göre, birey seçimden seçime varlığı anımsanan bir oy deposu değildir, yönetime katılımda, evde ve iş yerinde de bireyin özgür olması gerekir” (Tepe, 2011, s.62). </a:t>
            </a:r>
          </a:p>
        </p:txBody>
      </p:sp>
    </p:spTree>
    <p:extLst>
      <p:ext uri="{BB962C8B-B14F-4D97-AF65-F5344CB8AC3E}">
        <p14:creationId xmlns:p14="http://schemas.microsoft.com/office/powerpoint/2010/main" val="302014965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ayt Numarası Yer Tutucusu 5"/>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273D5D7B-679C-457B-8D68-4DCA13AE54D9}" type="slidenum">
              <a:rPr lang="tr-TR" altLang="tr-TR" sz="1200" smtClean="0"/>
              <a:pPr>
                <a:spcBef>
                  <a:spcPct val="0"/>
                </a:spcBef>
                <a:buClrTx/>
                <a:buSzTx/>
                <a:buFontTx/>
                <a:buNone/>
              </a:pPr>
              <a:t>47</a:t>
            </a:fld>
            <a:endParaRPr lang="tr-TR" altLang="tr-TR" sz="1200" smtClean="0"/>
          </a:p>
        </p:txBody>
      </p:sp>
      <p:sp>
        <p:nvSpPr>
          <p:cNvPr id="32771" name="WordArt 4"/>
          <p:cNvSpPr>
            <a:spLocks noChangeArrowheads="1" noChangeShapeType="1" noTextEdit="1"/>
          </p:cNvSpPr>
          <p:nvPr/>
        </p:nvSpPr>
        <p:spPr bwMode="auto">
          <a:xfrm>
            <a:off x="1042988" y="2205038"/>
            <a:ext cx="7627937" cy="611187"/>
          </a:xfrm>
          <a:prstGeom prst="rect">
            <a:avLst/>
          </a:prstGeom>
        </p:spPr>
        <p:txBody>
          <a:bodyPr wrap="none" fromWordArt="1">
            <a:prstTxWarp prst="textPlain">
              <a:avLst>
                <a:gd name="adj" fmla="val 50000"/>
              </a:avLst>
            </a:prstTxWarp>
          </a:bodyPr>
          <a:lstStyle/>
          <a:p>
            <a:pPr algn="ctr"/>
            <a:r>
              <a:rPr lang="tr-TR" sz="3200" b="1" kern="1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AYDINLANMA ÇAĞININ ÜÇ DÜŞÜNÜRÜ</a:t>
            </a:r>
          </a:p>
        </p:txBody>
      </p:sp>
      <p:sp>
        <p:nvSpPr>
          <p:cNvPr id="32772" name="WordArt 5"/>
          <p:cNvSpPr>
            <a:spLocks noChangeArrowheads="1" noChangeShapeType="1" noTextEdit="1"/>
          </p:cNvSpPr>
          <p:nvPr/>
        </p:nvSpPr>
        <p:spPr bwMode="auto">
          <a:xfrm>
            <a:off x="3492500" y="3357563"/>
            <a:ext cx="2028825" cy="342900"/>
          </a:xfrm>
          <a:prstGeom prst="rect">
            <a:avLst/>
          </a:prstGeom>
        </p:spPr>
        <p:txBody>
          <a:bodyPr wrap="none" fromWordArt="1">
            <a:prstTxWarp prst="textPlain">
              <a:avLst>
                <a:gd name="adj" fmla="val 50000"/>
              </a:avLst>
            </a:prstTxWarp>
          </a:bodyPr>
          <a:lstStyle/>
          <a:p>
            <a:pPr algn="ctr"/>
            <a:r>
              <a:rPr lang="tr-TR" sz="2400" b="1" kern="10">
                <a:ln w="9525">
                  <a:solidFill>
                    <a:srgbClr val="000000"/>
                  </a:solidFill>
                  <a:round/>
                  <a:headEnd/>
                  <a:tailEnd/>
                </a:ln>
                <a:latin typeface="Times New Roman" panose="02020603050405020304" pitchFamily="18" charset="0"/>
                <a:cs typeface="Times New Roman" panose="02020603050405020304" pitchFamily="18" charset="0"/>
              </a:rPr>
              <a:t>JOHN LOCKE</a:t>
            </a:r>
          </a:p>
        </p:txBody>
      </p:sp>
      <p:sp>
        <p:nvSpPr>
          <p:cNvPr id="32773" name="WordArt 6"/>
          <p:cNvSpPr>
            <a:spLocks noChangeArrowheads="1" noChangeShapeType="1" noTextEdit="1"/>
          </p:cNvSpPr>
          <p:nvPr/>
        </p:nvSpPr>
        <p:spPr bwMode="auto">
          <a:xfrm>
            <a:off x="3492500" y="4005263"/>
            <a:ext cx="2016125" cy="414337"/>
          </a:xfrm>
          <a:prstGeom prst="rect">
            <a:avLst/>
          </a:prstGeom>
        </p:spPr>
        <p:txBody>
          <a:bodyPr wrap="none" fromWordArt="1">
            <a:prstTxWarp prst="textPlain">
              <a:avLst>
                <a:gd name="adj" fmla="val 50000"/>
              </a:avLst>
            </a:prstTxWarp>
          </a:bodyPr>
          <a:lstStyle/>
          <a:p>
            <a:pPr algn="ctr"/>
            <a:r>
              <a:rPr lang="tr-TR" sz="2400" b="1" kern="10">
                <a:ln w="9525">
                  <a:solidFill>
                    <a:srgbClr val="000000"/>
                  </a:solidFill>
                  <a:round/>
                  <a:headEnd/>
                  <a:tailEnd/>
                </a:ln>
                <a:latin typeface="Times New Roman" panose="02020603050405020304" pitchFamily="18" charset="0"/>
                <a:cs typeface="Times New Roman" panose="02020603050405020304" pitchFamily="18" charset="0"/>
              </a:rPr>
              <a:t>MONTESQUİEU</a:t>
            </a:r>
          </a:p>
        </p:txBody>
      </p:sp>
      <p:sp>
        <p:nvSpPr>
          <p:cNvPr id="32774" name="WordArt 7"/>
          <p:cNvSpPr>
            <a:spLocks noChangeArrowheads="1" noChangeShapeType="1" noTextEdit="1"/>
          </p:cNvSpPr>
          <p:nvPr/>
        </p:nvSpPr>
        <p:spPr bwMode="auto">
          <a:xfrm>
            <a:off x="3492500" y="4724400"/>
            <a:ext cx="2114550" cy="342900"/>
          </a:xfrm>
          <a:prstGeom prst="rect">
            <a:avLst/>
          </a:prstGeom>
        </p:spPr>
        <p:txBody>
          <a:bodyPr wrap="none" fromWordArt="1">
            <a:prstTxWarp prst="textPlain">
              <a:avLst>
                <a:gd name="adj" fmla="val 50000"/>
              </a:avLst>
            </a:prstTxWarp>
          </a:bodyPr>
          <a:lstStyle/>
          <a:p>
            <a:pPr algn="ctr"/>
            <a:r>
              <a:rPr lang="tr-TR" sz="2400" b="1" kern="10">
                <a:ln w="9525">
                  <a:solidFill>
                    <a:srgbClr val="000000"/>
                  </a:solidFill>
                  <a:round/>
                  <a:headEnd/>
                  <a:tailEnd/>
                </a:ln>
                <a:latin typeface="Times New Roman" panose="02020603050405020304" pitchFamily="18" charset="0"/>
                <a:cs typeface="Times New Roman" panose="02020603050405020304" pitchFamily="18" charset="0"/>
              </a:rPr>
              <a:t>J.J ROUSSEAU</a:t>
            </a:r>
          </a:p>
        </p:txBody>
      </p:sp>
    </p:spTree>
    <p:extLst>
      <p:ext uri="{BB962C8B-B14F-4D97-AF65-F5344CB8AC3E}">
        <p14:creationId xmlns:p14="http://schemas.microsoft.com/office/powerpoint/2010/main" val="9506425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ayt Numarası Yer Tutucusu 5"/>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3B010D0D-82D3-43A7-913E-15910B3EE7A6}" type="slidenum">
              <a:rPr lang="tr-TR" altLang="tr-TR" sz="1200" smtClean="0"/>
              <a:pPr>
                <a:spcBef>
                  <a:spcPct val="0"/>
                </a:spcBef>
                <a:buClrTx/>
                <a:buSzTx/>
                <a:buFontTx/>
                <a:buNone/>
              </a:pPr>
              <a:t>48</a:t>
            </a:fld>
            <a:endParaRPr lang="tr-TR" altLang="tr-TR" sz="1200" smtClean="0"/>
          </a:p>
        </p:txBody>
      </p:sp>
      <p:sp>
        <p:nvSpPr>
          <p:cNvPr id="34819" name="Rectangle 2"/>
          <p:cNvSpPr>
            <a:spLocks noGrp="1" noChangeArrowheads="1"/>
          </p:cNvSpPr>
          <p:nvPr>
            <p:ph type="title"/>
          </p:nvPr>
        </p:nvSpPr>
        <p:spPr/>
        <p:txBody>
          <a:bodyPr/>
          <a:lstStyle/>
          <a:p>
            <a:pPr algn="ctr" eaLnBrk="1" hangingPunct="1"/>
            <a:r>
              <a:rPr lang="tr-TR" altLang="tr-TR" sz="3200" b="1" smtClean="0">
                <a:latin typeface="Times New Roman" panose="02020603050405020304" pitchFamily="18" charset="0"/>
              </a:rPr>
              <a:t>JOHN LOCKE</a:t>
            </a:r>
          </a:p>
        </p:txBody>
      </p:sp>
      <p:sp>
        <p:nvSpPr>
          <p:cNvPr id="34820" name="Rectangle 3"/>
          <p:cNvSpPr>
            <a:spLocks noGrp="1" noChangeArrowheads="1"/>
          </p:cNvSpPr>
          <p:nvPr>
            <p:ph type="body" idx="1"/>
          </p:nvPr>
        </p:nvSpPr>
        <p:spPr/>
        <p:txBody>
          <a:bodyPr/>
          <a:lstStyle/>
          <a:p>
            <a:pPr algn="just" eaLnBrk="1" hangingPunct="1">
              <a:lnSpc>
                <a:spcPct val="150000"/>
              </a:lnSpc>
            </a:pPr>
            <a:r>
              <a:rPr lang="tr-TR" altLang="tr-TR" sz="1600" dirty="0" smtClean="0">
                <a:latin typeface="Times New Roman" panose="02020603050405020304" pitchFamily="18" charset="0"/>
              </a:rPr>
              <a:t>“John Locke yaşamının ergin dönemini 17. yüzyılın ikinci yarısında yaşayıp, felsefi ve siyasal yapıtlarını bu yüzyılın sonlarına doğru vermiş olan bir </a:t>
            </a:r>
            <a:r>
              <a:rPr lang="tr-TR" altLang="tr-TR" sz="1600" dirty="0" err="1" smtClean="0">
                <a:latin typeface="Times New Roman" panose="02020603050405020304" pitchFamily="18" charset="0"/>
              </a:rPr>
              <a:t>ingiliz</a:t>
            </a:r>
            <a:r>
              <a:rPr lang="tr-TR" altLang="tr-TR" sz="1600" dirty="0" smtClean="0">
                <a:latin typeface="Times New Roman" panose="02020603050405020304" pitchFamily="18" charset="0"/>
              </a:rPr>
              <a:t> filozofudur. 18. yüzyılın içinde ancak dört yıl yaşamış olmasına karşın, düşüncelerinin ileriliği ve niteliği, kendisinin 18. yüzyıl Aydınlanma Çağı düşünürlerinden sayılmasına yol açmıştır” (Şenel, 1995, s.334).</a:t>
            </a:r>
          </a:p>
          <a:p>
            <a:pPr algn="just" eaLnBrk="1" hangingPunct="1">
              <a:lnSpc>
                <a:spcPct val="150000"/>
              </a:lnSpc>
            </a:pPr>
            <a:endParaRPr lang="tr-TR" altLang="tr-TR" sz="1600" dirty="0" smtClean="0">
              <a:latin typeface="Times New Roman" panose="02020603050405020304" pitchFamily="18" charset="0"/>
            </a:endParaRPr>
          </a:p>
          <a:p>
            <a:pPr algn="just" eaLnBrk="1" hangingPunct="1">
              <a:lnSpc>
                <a:spcPct val="150000"/>
              </a:lnSpc>
            </a:pPr>
            <a:r>
              <a:rPr lang="tr-TR" altLang="tr-TR" sz="1600" dirty="0" smtClean="0">
                <a:latin typeface="Times New Roman" panose="02020603050405020304" pitchFamily="18" charset="0"/>
              </a:rPr>
              <a:t>“Politikada ılımlılıktan yana olan ve anayasal yönetimi tercih eden Locke, bağnaz ve karanlık </a:t>
            </a:r>
            <a:r>
              <a:rPr lang="tr-TR" altLang="tr-TR" sz="1600" dirty="0" err="1" smtClean="0">
                <a:latin typeface="Times New Roman" panose="02020603050405020304" pitchFamily="18" charset="0"/>
              </a:rPr>
              <a:t>mutlakçılığa</a:t>
            </a:r>
            <a:r>
              <a:rPr lang="tr-TR" altLang="tr-TR" sz="1600" dirty="0" smtClean="0">
                <a:latin typeface="Times New Roman" panose="02020603050405020304" pitchFamily="18" charset="0"/>
              </a:rPr>
              <a:t> karşı çıkarak, hoşgörüye, temsil sistemine, parlamentoya ve demokrasiye olan inancıyla, 1688 Devrimi’ni desteklemiştir” (Eroğlu, 2010). </a:t>
            </a:r>
          </a:p>
        </p:txBody>
      </p:sp>
    </p:spTree>
    <p:extLst>
      <p:ext uri="{BB962C8B-B14F-4D97-AF65-F5344CB8AC3E}">
        <p14:creationId xmlns:p14="http://schemas.microsoft.com/office/powerpoint/2010/main" val="23556626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ayt Numarası Yer Tutucusu 5"/>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9AFD29F3-8852-4668-9375-6D3F422D0CC3}" type="slidenum">
              <a:rPr lang="tr-TR" altLang="tr-TR" sz="1200" smtClean="0"/>
              <a:pPr>
                <a:spcBef>
                  <a:spcPct val="0"/>
                </a:spcBef>
                <a:buClrTx/>
                <a:buSzTx/>
                <a:buFontTx/>
                <a:buNone/>
              </a:pPr>
              <a:t>49</a:t>
            </a:fld>
            <a:endParaRPr lang="tr-TR" altLang="tr-TR" sz="1200" smtClean="0"/>
          </a:p>
        </p:txBody>
      </p:sp>
      <p:sp>
        <p:nvSpPr>
          <p:cNvPr id="35843" name="Rectangle 2"/>
          <p:cNvSpPr>
            <a:spLocks noGrp="1" noChangeArrowheads="1"/>
          </p:cNvSpPr>
          <p:nvPr>
            <p:ph type="title"/>
          </p:nvPr>
        </p:nvSpPr>
        <p:spPr/>
        <p:txBody>
          <a:bodyPr/>
          <a:lstStyle/>
          <a:p>
            <a:pPr algn="ctr" eaLnBrk="1" hangingPunct="1"/>
            <a:r>
              <a:rPr lang="tr-TR" altLang="tr-TR" sz="3200" b="1" smtClean="0">
                <a:latin typeface="Times New Roman" panose="02020603050405020304" pitchFamily="18" charset="0"/>
              </a:rPr>
              <a:t>JOHN LOCKE</a:t>
            </a:r>
          </a:p>
        </p:txBody>
      </p:sp>
      <p:sp>
        <p:nvSpPr>
          <p:cNvPr id="35844" name="Rectangle 3"/>
          <p:cNvSpPr>
            <a:spLocks noGrp="1" noChangeArrowheads="1"/>
          </p:cNvSpPr>
          <p:nvPr>
            <p:ph type="body" idx="1"/>
          </p:nvPr>
        </p:nvSpPr>
        <p:spPr/>
        <p:txBody>
          <a:bodyPr/>
          <a:lstStyle/>
          <a:p>
            <a:pPr algn="just" eaLnBrk="1" hangingPunct="1">
              <a:lnSpc>
                <a:spcPct val="150000"/>
              </a:lnSpc>
            </a:pPr>
            <a:r>
              <a:rPr lang="tr-TR" altLang="tr-TR" sz="1600" dirty="0" smtClean="0">
                <a:latin typeface="Times New Roman" panose="02020603050405020304" pitchFamily="18" charset="0"/>
              </a:rPr>
              <a:t>“</a:t>
            </a:r>
            <a:r>
              <a:rPr lang="tr-TR" altLang="tr-TR" sz="1600" i="1" dirty="0" smtClean="0">
                <a:latin typeface="Times New Roman" panose="02020603050405020304" pitchFamily="18" charset="0"/>
              </a:rPr>
              <a:t>Yeni görüşler her zaman nedensiz bir kuşkuyla ve genellikle itirazla karşılanır; çünkü henüz yaygın değillerdir</a:t>
            </a:r>
            <a:r>
              <a:rPr lang="tr-TR" altLang="tr-TR" sz="1600" dirty="0" smtClean="0">
                <a:latin typeface="Times New Roman" panose="02020603050405020304" pitchFamily="18" charset="0"/>
              </a:rPr>
              <a:t> diyen </a:t>
            </a:r>
            <a:r>
              <a:rPr lang="tr-TR" altLang="tr-TR" sz="1600" dirty="0" err="1" smtClean="0">
                <a:latin typeface="Times New Roman" panose="02020603050405020304" pitchFamily="18" charset="0"/>
              </a:rPr>
              <a:t>Locke’un</a:t>
            </a:r>
            <a:r>
              <a:rPr lang="tr-TR" altLang="tr-TR" sz="1600" dirty="0" smtClean="0">
                <a:latin typeface="Times New Roman" panose="02020603050405020304" pitchFamily="18" charset="0"/>
              </a:rPr>
              <a:t> yenilikçi düşünce tarzı, tarihin ilk anayasası olarak bilinen ve özgürlüğün temellerini atan ABD Anayasası’nda ve tarihin en büyük düşünsel ve toplumsal hareketi olarak görülen Fransız Devrimi’nde kitleleri etkilemek için kullanılmış, günümüzde hala tam olarak sağlanamayan insan haklarını bütünüyle gözeten, </a:t>
            </a:r>
            <a:r>
              <a:rPr lang="tr-TR" altLang="tr-TR" sz="1600" b="1" dirty="0" smtClean="0">
                <a:latin typeface="Times New Roman" panose="02020603050405020304" pitchFamily="18" charset="0"/>
              </a:rPr>
              <a:t>liberal demokrasi</a:t>
            </a:r>
            <a:r>
              <a:rPr lang="tr-TR" altLang="tr-TR" sz="1600" dirty="0" smtClean="0">
                <a:latin typeface="Times New Roman" panose="02020603050405020304" pitchFamily="18" charset="0"/>
              </a:rPr>
              <a:t> kuramı üzerinde oluşturucu, geliştirici ve tamamlayıcı bir etki yaratmıştır” (Eroğlu, 2010).</a:t>
            </a:r>
          </a:p>
          <a:p>
            <a:pPr algn="just" eaLnBrk="1" hangingPunct="1">
              <a:lnSpc>
                <a:spcPct val="150000"/>
              </a:lnSpc>
            </a:pPr>
            <a:endParaRPr lang="tr-TR" altLang="tr-TR" sz="1600" dirty="0" smtClean="0">
              <a:latin typeface="Times New Roman" panose="02020603050405020304" pitchFamily="18" charset="0"/>
            </a:endParaRPr>
          </a:p>
          <a:p>
            <a:pPr algn="just" eaLnBrk="1" hangingPunct="1">
              <a:lnSpc>
                <a:spcPct val="150000"/>
              </a:lnSpc>
            </a:pPr>
            <a:r>
              <a:rPr lang="tr-TR" altLang="tr-TR" sz="1600" dirty="0" smtClean="0">
                <a:latin typeface="Times New Roman" panose="02020603050405020304" pitchFamily="18" charset="0"/>
              </a:rPr>
              <a:t>“Locke (1690), </a:t>
            </a:r>
            <a:r>
              <a:rPr lang="tr-TR" altLang="tr-TR" sz="1600" dirty="0" err="1" smtClean="0">
                <a:latin typeface="Times New Roman" panose="02020603050405020304" pitchFamily="18" charset="0"/>
              </a:rPr>
              <a:t>Hobbes’un</a:t>
            </a:r>
            <a:r>
              <a:rPr lang="tr-TR" altLang="tr-TR" sz="1600" dirty="0" smtClean="0">
                <a:latin typeface="Times New Roman" panose="02020603050405020304" pitchFamily="18" charset="0"/>
              </a:rPr>
              <a:t> devlet görüşünü eleştirmiş, siyasal toplumun oluşumunda temel alınan doğa durumunun bir savaş değil barış hali olduğunu ileri sürmüş, monarşiye şiddetle karşı çıkarak en uygun yönetim şeklinin demokrasi olduğunu savunmuştur” (Eroğlu, 2010).  </a:t>
            </a:r>
          </a:p>
        </p:txBody>
      </p:sp>
    </p:spTree>
    <p:extLst>
      <p:ext uri="{BB962C8B-B14F-4D97-AF65-F5344CB8AC3E}">
        <p14:creationId xmlns:p14="http://schemas.microsoft.com/office/powerpoint/2010/main" val="1483936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lnSpc>
                <a:spcPct val="150000"/>
              </a:lnSpc>
              <a:buNone/>
            </a:pPr>
            <a:r>
              <a:rPr lang="tr-TR" sz="2400" dirty="0" smtClean="0"/>
              <a:t>Demokrasi baskıcı (otoriter ve </a:t>
            </a:r>
            <a:r>
              <a:rPr lang="tr-TR" sz="2400" dirty="0" err="1" smtClean="0"/>
              <a:t>totoliter</a:t>
            </a:r>
            <a:r>
              <a:rPr lang="tr-TR" sz="2400" dirty="0" smtClean="0"/>
              <a:t>) olmayan her türlü rejimle bağdaştırılabilmektedir. Hatta baskıcı ve doğası gereği demokratik olması olanaklı olmayan rejimlerin de demokrasi tanımı altında verildiği görülmektedir. </a:t>
            </a:r>
          </a:p>
          <a:p>
            <a:pPr marL="0" indent="0" algn="just">
              <a:lnSpc>
                <a:spcPct val="150000"/>
              </a:lnSpc>
              <a:buNone/>
            </a:pPr>
            <a:r>
              <a:rPr lang="tr-TR" sz="2400" dirty="0" smtClean="0"/>
              <a:t>Günümüzdeki anlayışa göre, </a:t>
            </a:r>
            <a:r>
              <a:rPr lang="tr-TR" sz="2400" b="1" i="1" dirty="0" smtClean="0"/>
              <a:t>‘insan onurunu esas alan ve bunun gerçekleştirilmesi için kurum ve kuralları oluşturulmuş rejimlerin demokratik olduğu’</a:t>
            </a:r>
            <a:r>
              <a:rPr lang="tr-TR" sz="2400" dirty="0" smtClean="0"/>
              <a:t> söylenebilir. </a:t>
            </a:r>
            <a:endParaRPr lang="tr-TR" sz="2400" dirty="0"/>
          </a:p>
        </p:txBody>
      </p:sp>
      <p:sp>
        <p:nvSpPr>
          <p:cNvPr id="4" name="Veri Yer Tutucusu 3"/>
          <p:cNvSpPr>
            <a:spLocks noGrp="1"/>
          </p:cNvSpPr>
          <p:nvPr>
            <p:ph type="dt" sz="half" idx="10"/>
          </p:nvPr>
        </p:nvSpPr>
        <p:spPr/>
        <p:txBody>
          <a:bodyPr/>
          <a:lstStyle/>
          <a:p>
            <a:fld id="{357AB1C4-8C6A-4429-94CC-4089CA92FF3D}"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5</a:t>
            </a:fld>
            <a:endParaRPr lang="tr-TR"/>
          </a:p>
        </p:txBody>
      </p:sp>
    </p:spTree>
    <p:extLst>
      <p:ext uri="{BB962C8B-B14F-4D97-AF65-F5344CB8AC3E}">
        <p14:creationId xmlns:p14="http://schemas.microsoft.com/office/powerpoint/2010/main" val="33287461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ayt Numarası Yer Tutucusu 5"/>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852CF9BE-1AA2-45AA-A838-FD3A14E21AA0}" type="slidenum">
              <a:rPr lang="tr-TR" altLang="tr-TR" sz="1200" smtClean="0"/>
              <a:pPr>
                <a:spcBef>
                  <a:spcPct val="0"/>
                </a:spcBef>
                <a:buClrTx/>
                <a:buSzTx/>
                <a:buFontTx/>
                <a:buNone/>
              </a:pPr>
              <a:t>50</a:t>
            </a:fld>
            <a:endParaRPr lang="tr-TR" altLang="tr-TR" sz="1200" smtClean="0"/>
          </a:p>
        </p:txBody>
      </p:sp>
      <p:sp>
        <p:nvSpPr>
          <p:cNvPr id="37891" name="Rectangle 2"/>
          <p:cNvSpPr>
            <a:spLocks noGrp="1" noChangeArrowheads="1"/>
          </p:cNvSpPr>
          <p:nvPr>
            <p:ph type="title"/>
          </p:nvPr>
        </p:nvSpPr>
        <p:spPr/>
        <p:txBody>
          <a:bodyPr/>
          <a:lstStyle/>
          <a:p>
            <a:pPr algn="ctr" eaLnBrk="1" hangingPunct="1"/>
            <a:r>
              <a:rPr lang="tr-TR" altLang="tr-TR" sz="3200" b="1" smtClean="0">
                <a:latin typeface="Times New Roman" panose="02020603050405020304" pitchFamily="18" charset="0"/>
              </a:rPr>
              <a:t>MONTESQUİEU</a:t>
            </a:r>
          </a:p>
        </p:txBody>
      </p:sp>
      <p:sp>
        <p:nvSpPr>
          <p:cNvPr id="37892" name="Rectangle 3"/>
          <p:cNvSpPr>
            <a:spLocks noGrp="1" noChangeArrowheads="1"/>
          </p:cNvSpPr>
          <p:nvPr>
            <p:ph type="body" idx="1"/>
          </p:nvPr>
        </p:nvSpPr>
        <p:spPr/>
        <p:txBody>
          <a:bodyPr/>
          <a:lstStyle/>
          <a:p>
            <a:pPr algn="just" eaLnBrk="1" hangingPunct="1">
              <a:lnSpc>
                <a:spcPct val="150000"/>
              </a:lnSpc>
            </a:pPr>
            <a:r>
              <a:rPr lang="tr-TR" altLang="tr-TR" sz="1600" dirty="0" smtClean="0">
                <a:latin typeface="Times New Roman" panose="02020603050405020304" pitchFamily="18" charset="0"/>
              </a:rPr>
              <a:t>“Charles de </a:t>
            </a:r>
            <a:r>
              <a:rPr lang="tr-TR" altLang="tr-TR" sz="1600" dirty="0" err="1" smtClean="0">
                <a:latin typeface="Times New Roman" panose="02020603050405020304" pitchFamily="18" charset="0"/>
              </a:rPr>
              <a:t>Secondat</a:t>
            </a:r>
            <a:r>
              <a:rPr lang="tr-TR" altLang="tr-TR" sz="1600" dirty="0" smtClean="0">
                <a:latin typeface="Times New Roman" panose="02020603050405020304" pitchFamily="18" charset="0"/>
              </a:rPr>
              <a:t> baron de la Brede et de Montesquieu (1689-1755) adından da anlaşılacağı gibi aristokrat kökenli bir düşünürdür” (Şenel, 1995, s.349).</a:t>
            </a:r>
          </a:p>
          <a:p>
            <a:pPr algn="just" eaLnBrk="1" hangingPunct="1">
              <a:lnSpc>
                <a:spcPct val="150000"/>
              </a:lnSpc>
            </a:pPr>
            <a:endParaRPr lang="tr-TR" altLang="tr-TR" sz="1600" dirty="0" smtClean="0">
              <a:latin typeface="Times New Roman" panose="02020603050405020304" pitchFamily="18" charset="0"/>
            </a:endParaRPr>
          </a:p>
          <a:p>
            <a:pPr algn="just" eaLnBrk="1" hangingPunct="1">
              <a:lnSpc>
                <a:spcPct val="150000"/>
              </a:lnSpc>
              <a:buFont typeface="Wingdings" panose="05000000000000000000" pitchFamily="2" charset="2"/>
              <a:buNone/>
            </a:pPr>
            <a:endParaRPr lang="tr-TR" altLang="tr-TR" sz="1600" dirty="0" smtClean="0">
              <a:latin typeface="Times New Roman" panose="02020603050405020304" pitchFamily="18" charset="0"/>
            </a:endParaRPr>
          </a:p>
          <a:p>
            <a:pPr algn="just" eaLnBrk="1" hangingPunct="1">
              <a:lnSpc>
                <a:spcPct val="150000"/>
              </a:lnSpc>
            </a:pPr>
            <a:r>
              <a:rPr lang="tr-TR" altLang="tr-TR" sz="1600" dirty="0" smtClean="0">
                <a:latin typeface="Times New Roman" panose="02020603050405020304" pitchFamily="18" charset="0"/>
              </a:rPr>
              <a:t>“</a:t>
            </a:r>
            <a:r>
              <a:rPr lang="tr-TR" altLang="tr-TR" sz="1600" dirty="0" err="1" smtClean="0">
                <a:latin typeface="Times New Roman" panose="02020603050405020304" pitchFamily="18" charset="0"/>
              </a:rPr>
              <a:t>Montesquieu'nun</a:t>
            </a:r>
            <a:r>
              <a:rPr lang="tr-TR" altLang="tr-TR" sz="1600" dirty="0" smtClean="0">
                <a:latin typeface="Times New Roman" panose="02020603050405020304" pitchFamily="18" charset="0"/>
              </a:rPr>
              <a:t> siyasal düşünceler tarihi içindeki yerini belirlerken, aristokrasinin geleneksel ayrıcalıklarım mutlak monarşiye karşı savunmak için </a:t>
            </a:r>
            <a:r>
              <a:rPr lang="tr-TR" altLang="tr-TR" sz="1600" dirty="0" err="1" smtClean="0">
                <a:latin typeface="Times New Roman" panose="02020603050405020304" pitchFamily="18" charset="0"/>
              </a:rPr>
              <a:t>parlamenterizmden</a:t>
            </a:r>
            <a:r>
              <a:rPr lang="tr-TR" altLang="tr-TR" sz="1600" dirty="0" smtClean="0">
                <a:latin typeface="Times New Roman" panose="02020603050405020304" pitchFamily="18" charset="0"/>
              </a:rPr>
              <a:t> yana ve özgürlükçü düşünceler öne sürdüğünü, burjuvazinin bu yüzyılda monarşiye karşı, </a:t>
            </a:r>
            <a:r>
              <a:rPr lang="tr-TR" altLang="tr-TR" sz="1600" dirty="0" err="1" smtClean="0">
                <a:latin typeface="Times New Roman" panose="02020603050405020304" pitchFamily="18" charset="0"/>
              </a:rPr>
              <a:t>parlamenterist</a:t>
            </a:r>
            <a:r>
              <a:rPr lang="tr-TR" altLang="tr-TR" sz="1600" dirty="0" smtClean="0">
                <a:latin typeface="Times New Roman" panose="02020603050405020304" pitchFamily="18" charset="0"/>
              </a:rPr>
              <a:t> ve özgürlükçü bir siyasal tutumu benimsediği için, </a:t>
            </a:r>
            <a:r>
              <a:rPr lang="tr-TR" altLang="tr-TR" sz="1600" dirty="0" err="1" smtClean="0">
                <a:latin typeface="Times New Roman" panose="02020603050405020304" pitchFamily="18" charset="0"/>
              </a:rPr>
              <a:t>Montesquieu'nun</a:t>
            </a:r>
            <a:r>
              <a:rPr lang="tr-TR" altLang="tr-TR" sz="1600" dirty="0" smtClean="0">
                <a:latin typeface="Times New Roman" panose="02020603050405020304" pitchFamily="18" charset="0"/>
              </a:rPr>
              <a:t> düşüncelerinden yararlandığını, böylece </a:t>
            </a:r>
            <a:r>
              <a:rPr lang="tr-TR" altLang="tr-TR" sz="1600" dirty="0" err="1" smtClean="0">
                <a:latin typeface="Times New Roman" panose="02020603050405020304" pitchFamily="18" charset="0"/>
              </a:rPr>
              <a:t>Montesquieu'nun</a:t>
            </a:r>
            <a:r>
              <a:rPr lang="tr-TR" altLang="tr-TR" sz="1600" dirty="0" smtClean="0">
                <a:latin typeface="Times New Roman" panose="02020603050405020304" pitchFamily="18" charset="0"/>
              </a:rPr>
              <a:t> ileri sürdüğü düşüncelerle, farkında olmadan burjuvazinin davasına hizmet ettiğini söyleyebiliriz” (Şenel, 1995, s.349).</a:t>
            </a:r>
          </a:p>
        </p:txBody>
      </p:sp>
    </p:spTree>
    <p:extLst>
      <p:ext uri="{BB962C8B-B14F-4D97-AF65-F5344CB8AC3E}">
        <p14:creationId xmlns:p14="http://schemas.microsoft.com/office/powerpoint/2010/main" val="41543559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ayt Numarası Yer Tutucusu 5"/>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F6C5AC70-FB3C-4690-89CB-3BF0AF3FCE7B}" type="slidenum">
              <a:rPr lang="tr-TR" altLang="tr-TR" sz="1200" smtClean="0"/>
              <a:pPr>
                <a:spcBef>
                  <a:spcPct val="0"/>
                </a:spcBef>
                <a:buClrTx/>
                <a:buSzTx/>
                <a:buFontTx/>
                <a:buNone/>
              </a:pPr>
              <a:t>51</a:t>
            </a:fld>
            <a:endParaRPr lang="tr-TR" altLang="tr-TR" sz="1200" smtClean="0"/>
          </a:p>
        </p:txBody>
      </p:sp>
      <p:sp>
        <p:nvSpPr>
          <p:cNvPr id="38915" name="Rectangle 2"/>
          <p:cNvSpPr>
            <a:spLocks noGrp="1" noChangeArrowheads="1"/>
          </p:cNvSpPr>
          <p:nvPr>
            <p:ph type="title"/>
          </p:nvPr>
        </p:nvSpPr>
        <p:spPr/>
        <p:txBody>
          <a:bodyPr/>
          <a:lstStyle/>
          <a:p>
            <a:pPr algn="ctr" eaLnBrk="1" hangingPunct="1"/>
            <a:r>
              <a:rPr lang="tr-TR" altLang="tr-TR" sz="3200" b="1" smtClean="0">
                <a:latin typeface="Times New Roman" panose="02020603050405020304" pitchFamily="18" charset="0"/>
              </a:rPr>
              <a:t>MONTESQUİEU</a:t>
            </a:r>
          </a:p>
        </p:txBody>
      </p:sp>
      <p:sp>
        <p:nvSpPr>
          <p:cNvPr id="38916" name="Rectangle 3"/>
          <p:cNvSpPr>
            <a:spLocks noGrp="1" noChangeArrowheads="1"/>
          </p:cNvSpPr>
          <p:nvPr>
            <p:ph type="body" idx="1"/>
          </p:nvPr>
        </p:nvSpPr>
        <p:spPr/>
        <p:txBody>
          <a:bodyPr/>
          <a:lstStyle/>
          <a:p>
            <a:pPr algn="just" eaLnBrk="1" hangingPunct="1">
              <a:lnSpc>
                <a:spcPct val="150000"/>
              </a:lnSpc>
            </a:pPr>
            <a:r>
              <a:rPr lang="tr-TR" altLang="tr-TR" sz="1600" dirty="0" smtClean="0">
                <a:latin typeface="Times New Roman" panose="02020603050405020304" pitchFamily="18" charset="0"/>
              </a:rPr>
              <a:t>“</a:t>
            </a:r>
            <a:r>
              <a:rPr lang="tr-TR" altLang="tr-TR" sz="1600" dirty="0" err="1" smtClean="0">
                <a:latin typeface="Times New Roman" panose="02020603050405020304" pitchFamily="18" charset="0"/>
              </a:rPr>
              <a:t>Montesquıeu’ya</a:t>
            </a:r>
            <a:r>
              <a:rPr lang="tr-TR" altLang="tr-TR" sz="1600" dirty="0" smtClean="0">
                <a:latin typeface="Times New Roman" panose="02020603050405020304" pitchFamily="18" charset="0"/>
              </a:rPr>
              <a:t> göre demokrasi; halkın hem yöneten hem de yönetilen durumunda olduğu bir yönetim biçimidir. Oyu ile iradesini açıklayan halk yönetendir, egemen kişinin iradesi egemen gücün kendisidir. Düşünüre göre her yönetim çeşidi varlığını belirli ilkelere dayandırır. Tiranlıkların, monarşilerin, otoriter ve totaliter yönetimlerin varlıkları çoğu kez kaba güce, kuvvete, zora ve korkuya dayandığı halde, demokrasinin temel ilkesi siyasal erdeme dayanır” (Öztekin, 2011, s.85).</a:t>
            </a:r>
          </a:p>
          <a:p>
            <a:pPr algn="just" eaLnBrk="1" hangingPunct="1">
              <a:lnSpc>
                <a:spcPct val="150000"/>
              </a:lnSpc>
            </a:pPr>
            <a:endParaRPr lang="tr-TR" altLang="tr-TR" sz="1600" dirty="0" smtClean="0">
              <a:latin typeface="Times New Roman" panose="02020603050405020304" pitchFamily="18" charset="0"/>
            </a:endParaRPr>
          </a:p>
        </p:txBody>
      </p:sp>
    </p:spTree>
    <p:extLst>
      <p:ext uri="{BB962C8B-B14F-4D97-AF65-F5344CB8AC3E}">
        <p14:creationId xmlns:p14="http://schemas.microsoft.com/office/powerpoint/2010/main" val="20279896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ayt Numarası Yer Tutucusu 5"/>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5AB5EB23-3784-4187-BA93-FB0898412A1D}" type="slidenum">
              <a:rPr lang="tr-TR" altLang="tr-TR" sz="1200" smtClean="0"/>
              <a:pPr>
                <a:spcBef>
                  <a:spcPct val="0"/>
                </a:spcBef>
                <a:buClrTx/>
                <a:buSzTx/>
                <a:buFontTx/>
                <a:buNone/>
              </a:pPr>
              <a:t>52</a:t>
            </a:fld>
            <a:endParaRPr lang="tr-TR" altLang="tr-TR" sz="1200" smtClean="0"/>
          </a:p>
        </p:txBody>
      </p:sp>
      <p:sp>
        <p:nvSpPr>
          <p:cNvPr id="40963" name="Rectangle 2"/>
          <p:cNvSpPr>
            <a:spLocks noGrp="1" noChangeArrowheads="1"/>
          </p:cNvSpPr>
          <p:nvPr>
            <p:ph type="title"/>
          </p:nvPr>
        </p:nvSpPr>
        <p:spPr/>
        <p:txBody>
          <a:bodyPr/>
          <a:lstStyle/>
          <a:p>
            <a:pPr algn="ctr" eaLnBrk="1" hangingPunct="1"/>
            <a:r>
              <a:rPr lang="tr-TR" altLang="tr-TR" sz="3200" b="1" smtClean="0">
                <a:latin typeface="Times New Roman" panose="02020603050405020304" pitchFamily="18" charset="0"/>
              </a:rPr>
              <a:t>J. J. ROUSSEAU</a:t>
            </a:r>
          </a:p>
        </p:txBody>
      </p:sp>
      <p:sp>
        <p:nvSpPr>
          <p:cNvPr id="40964" name="Rectangle 3"/>
          <p:cNvSpPr>
            <a:spLocks noGrp="1" noChangeArrowheads="1"/>
          </p:cNvSpPr>
          <p:nvPr>
            <p:ph type="body" idx="1"/>
          </p:nvPr>
        </p:nvSpPr>
        <p:spPr/>
        <p:txBody>
          <a:bodyPr>
            <a:normAutofit fontScale="92500" lnSpcReduction="10000"/>
          </a:bodyPr>
          <a:lstStyle/>
          <a:p>
            <a:pPr algn="just" eaLnBrk="1" hangingPunct="1">
              <a:lnSpc>
                <a:spcPct val="150000"/>
              </a:lnSpc>
            </a:pPr>
            <a:r>
              <a:rPr lang="tr-TR" altLang="tr-TR" sz="1600" dirty="0" smtClean="0">
                <a:latin typeface="Times New Roman" panose="02020603050405020304" pitchFamily="18" charset="0"/>
              </a:rPr>
              <a:t>Jean </a:t>
            </a:r>
            <a:r>
              <a:rPr lang="tr-TR" altLang="tr-TR" sz="1600" dirty="0" err="1" smtClean="0">
                <a:latin typeface="Times New Roman" panose="02020603050405020304" pitchFamily="18" charset="0"/>
              </a:rPr>
              <a:t>Jacques</a:t>
            </a:r>
            <a:r>
              <a:rPr lang="tr-TR" altLang="tr-TR" sz="1600" dirty="0" smtClean="0">
                <a:latin typeface="Times New Roman" panose="02020603050405020304" pitchFamily="18" charset="0"/>
              </a:rPr>
              <a:t> Rousseau (1712-1778) Cenevreli aydınlanma filozofudur.</a:t>
            </a:r>
          </a:p>
          <a:p>
            <a:pPr algn="just" eaLnBrk="1" hangingPunct="1">
              <a:lnSpc>
                <a:spcPct val="150000"/>
              </a:lnSpc>
              <a:buFont typeface="Wingdings" panose="05000000000000000000" pitchFamily="2" charset="2"/>
              <a:buNone/>
            </a:pPr>
            <a:endParaRPr lang="tr-TR" altLang="tr-TR" sz="1600" dirty="0" smtClean="0">
              <a:latin typeface="Times New Roman" panose="02020603050405020304" pitchFamily="18" charset="0"/>
            </a:endParaRPr>
          </a:p>
          <a:p>
            <a:pPr algn="just" eaLnBrk="1" hangingPunct="1">
              <a:lnSpc>
                <a:spcPct val="150000"/>
              </a:lnSpc>
            </a:pPr>
            <a:r>
              <a:rPr lang="tr-TR" altLang="tr-TR" sz="1600" dirty="0" smtClean="0">
                <a:latin typeface="Times New Roman" panose="02020603050405020304" pitchFamily="18" charset="0"/>
              </a:rPr>
              <a:t>“</a:t>
            </a:r>
            <a:r>
              <a:rPr lang="tr-TR" altLang="tr-TR" sz="1600" dirty="0" err="1" smtClean="0">
                <a:latin typeface="Times New Roman" panose="02020603050405020304" pitchFamily="18" charset="0"/>
              </a:rPr>
              <a:t>Montesquieu'nun</a:t>
            </a:r>
            <a:r>
              <a:rPr lang="tr-TR" altLang="tr-TR" sz="1600" dirty="0" smtClean="0">
                <a:latin typeface="Times New Roman" panose="02020603050405020304" pitchFamily="18" charset="0"/>
              </a:rPr>
              <a:t> siyasal görüşlerinin, tarih sahnesinden çekilmekte olan aristokrasinin çıkarlarını savunmaya kalktığı için, çağının gerisinde kalan bir ideolojiyi temsil etmesine karşılık, Rousseau ekonomik ve toplumsal tabanını bir sonraki yüzyılda, 19. yüzyılda bulacak olan bir ideolojinin temsilcisi olmuştur. Bu nedenle o da çağının ilerisine geçmiştir” (Şenel, 1995, s.355).</a:t>
            </a:r>
          </a:p>
          <a:p>
            <a:pPr algn="just" eaLnBrk="1" hangingPunct="1">
              <a:lnSpc>
                <a:spcPct val="150000"/>
              </a:lnSpc>
            </a:pPr>
            <a:endParaRPr lang="tr-TR" altLang="tr-TR" sz="1600" dirty="0" smtClean="0">
              <a:latin typeface="Times New Roman" panose="02020603050405020304" pitchFamily="18" charset="0"/>
            </a:endParaRPr>
          </a:p>
          <a:p>
            <a:pPr algn="just" eaLnBrk="1" hangingPunct="1">
              <a:lnSpc>
                <a:spcPct val="150000"/>
              </a:lnSpc>
            </a:pPr>
            <a:r>
              <a:rPr lang="tr-TR" altLang="tr-TR" sz="1600" dirty="0" smtClean="0">
                <a:latin typeface="Times New Roman" panose="02020603050405020304" pitchFamily="18" charset="0"/>
              </a:rPr>
              <a:t>“Rousseau, insanı topluma, toplumu doğaya karşı konumlandıran aydınlanma çağı düşünürlerinin aksine, insan-toplum-doğa ilişkilerinde uyumu vurgulayan görüşleriyle Sokrates’i ve öğrencileri Platon ve Aristoteles’i, </a:t>
            </a:r>
            <a:r>
              <a:rPr lang="tr-TR" altLang="tr-TR" sz="1600" dirty="0" err="1" smtClean="0">
                <a:latin typeface="Times New Roman" panose="02020603050405020304" pitchFamily="18" charset="0"/>
              </a:rPr>
              <a:t>Kynik</a:t>
            </a:r>
            <a:r>
              <a:rPr lang="tr-TR" altLang="tr-TR" sz="1600" dirty="0" smtClean="0">
                <a:latin typeface="Times New Roman" panose="02020603050405020304" pitchFamily="18" charset="0"/>
              </a:rPr>
              <a:t> </a:t>
            </a:r>
            <a:r>
              <a:rPr lang="tr-TR" altLang="tr-TR" sz="1600" dirty="0" err="1" smtClean="0">
                <a:latin typeface="Times New Roman" panose="02020603050405020304" pitchFamily="18" charset="0"/>
              </a:rPr>
              <a:t>Dyojen’i</a:t>
            </a:r>
            <a:r>
              <a:rPr lang="tr-TR" altLang="tr-TR" sz="1600" dirty="0" smtClean="0">
                <a:latin typeface="Times New Roman" panose="02020603050405020304" pitchFamily="18" charset="0"/>
              </a:rPr>
              <a:t>, </a:t>
            </a:r>
            <a:r>
              <a:rPr lang="tr-TR" altLang="tr-TR" sz="1600" dirty="0" err="1" smtClean="0">
                <a:latin typeface="Times New Roman" panose="02020603050405020304" pitchFamily="18" charset="0"/>
              </a:rPr>
              <a:t>Epiküros’u</a:t>
            </a:r>
            <a:r>
              <a:rPr lang="tr-TR" altLang="tr-TR" sz="1600" dirty="0" smtClean="0">
                <a:latin typeface="Times New Roman" panose="02020603050405020304" pitchFamily="18" charset="0"/>
              </a:rPr>
              <a:t> ve Stoa felsefecilerini kendi yüzyılına taşımıştır. Ancak, uygarlığa yönelttiği esaslı eleştiriler mekanik ve pozitivist toplum görüşünü benimseyen çağdaşları tarafından kavranamadığı gibi, toplum sözleşmesi ve demokrasi kuramı da kendi çağından ziyade günümüze hitap etmiştir” (</a:t>
            </a:r>
            <a:r>
              <a:rPr lang="tr-TR" altLang="tr-TR" sz="1600" dirty="0" err="1" smtClean="0">
                <a:latin typeface="Times New Roman" panose="02020603050405020304" pitchFamily="18" charset="0"/>
              </a:rPr>
              <a:t>Bağce</a:t>
            </a:r>
            <a:r>
              <a:rPr lang="tr-TR" altLang="tr-TR" sz="1600" dirty="0" smtClean="0">
                <a:latin typeface="Times New Roman" panose="02020603050405020304" pitchFamily="18" charset="0"/>
              </a:rPr>
              <a:t>, 2010).  </a:t>
            </a:r>
          </a:p>
        </p:txBody>
      </p:sp>
    </p:spTree>
    <p:extLst>
      <p:ext uri="{BB962C8B-B14F-4D97-AF65-F5344CB8AC3E}">
        <p14:creationId xmlns:p14="http://schemas.microsoft.com/office/powerpoint/2010/main" val="27624655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ayt Numarası Yer Tutucusu 5"/>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4BE5B6A0-ACCC-4FB8-9E68-ECDBE90411F4}" type="slidenum">
              <a:rPr lang="tr-TR" altLang="tr-TR" sz="1200" smtClean="0"/>
              <a:pPr>
                <a:spcBef>
                  <a:spcPct val="0"/>
                </a:spcBef>
                <a:buClrTx/>
                <a:buSzTx/>
                <a:buFontTx/>
                <a:buNone/>
              </a:pPr>
              <a:t>53</a:t>
            </a:fld>
            <a:endParaRPr lang="tr-TR" altLang="tr-TR" sz="1200" smtClean="0"/>
          </a:p>
        </p:txBody>
      </p:sp>
      <p:sp>
        <p:nvSpPr>
          <p:cNvPr id="41987" name="Rectangle 2"/>
          <p:cNvSpPr>
            <a:spLocks noGrp="1" noChangeArrowheads="1"/>
          </p:cNvSpPr>
          <p:nvPr>
            <p:ph type="title"/>
          </p:nvPr>
        </p:nvSpPr>
        <p:spPr/>
        <p:txBody>
          <a:bodyPr/>
          <a:lstStyle/>
          <a:p>
            <a:pPr algn="ctr" eaLnBrk="1" hangingPunct="1"/>
            <a:r>
              <a:rPr lang="tr-TR" altLang="tr-TR" sz="3200" b="1" smtClean="0">
                <a:latin typeface="Times New Roman" panose="02020603050405020304" pitchFamily="18" charset="0"/>
              </a:rPr>
              <a:t>J. J. ROUSSEAU</a:t>
            </a:r>
          </a:p>
        </p:txBody>
      </p:sp>
      <p:sp>
        <p:nvSpPr>
          <p:cNvPr id="41988" name="Rectangle 3"/>
          <p:cNvSpPr>
            <a:spLocks noGrp="1" noChangeArrowheads="1"/>
          </p:cNvSpPr>
          <p:nvPr>
            <p:ph type="body" idx="1"/>
          </p:nvPr>
        </p:nvSpPr>
        <p:spPr/>
        <p:txBody>
          <a:bodyPr>
            <a:normAutofit fontScale="92500"/>
          </a:bodyPr>
          <a:lstStyle/>
          <a:p>
            <a:pPr algn="just" eaLnBrk="1" hangingPunct="1">
              <a:lnSpc>
                <a:spcPct val="150000"/>
              </a:lnSpc>
            </a:pPr>
            <a:r>
              <a:rPr lang="tr-TR" altLang="tr-TR" sz="1600" dirty="0" smtClean="0">
                <a:latin typeface="Times New Roman" panose="02020603050405020304" pitchFamily="18" charset="0"/>
              </a:rPr>
              <a:t>Jean </a:t>
            </a:r>
            <a:r>
              <a:rPr lang="tr-TR" altLang="tr-TR" sz="1600" dirty="0" err="1" smtClean="0">
                <a:latin typeface="Times New Roman" panose="02020603050405020304" pitchFamily="18" charset="0"/>
              </a:rPr>
              <a:t>Jacques</a:t>
            </a:r>
            <a:r>
              <a:rPr lang="tr-TR" altLang="tr-TR" sz="1600" dirty="0" smtClean="0">
                <a:latin typeface="Times New Roman" panose="02020603050405020304" pitchFamily="18" charset="0"/>
              </a:rPr>
              <a:t> Rousseau demokrasi görüşünü 1754 yılında </a:t>
            </a:r>
            <a:r>
              <a:rPr lang="tr-TR" altLang="tr-TR" sz="1600" dirty="0" err="1" smtClean="0">
                <a:solidFill>
                  <a:srgbClr val="000000"/>
                </a:solidFill>
                <a:latin typeface="Times New Roman" panose="02020603050405020304" pitchFamily="18" charset="0"/>
              </a:rPr>
              <a:t>Chambery’de</a:t>
            </a:r>
            <a:r>
              <a:rPr lang="tr-TR" altLang="tr-TR" sz="1600" dirty="0" smtClean="0">
                <a:solidFill>
                  <a:srgbClr val="000000"/>
                </a:solidFill>
                <a:latin typeface="Times New Roman" panose="02020603050405020304" pitchFamily="18" charset="0"/>
              </a:rPr>
              <a:t> bütün yurttaşlara karşı yaptığı konuşmasında dile getirmiştir.</a:t>
            </a:r>
          </a:p>
          <a:p>
            <a:pPr lvl="1" algn="just" eaLnBrk="1" hangingPunct="1">
              <a:lnSpc>
                <a:spcPct val="150000"/>
              </a:lnSpc>
            </a:pPr>
            <a:r>
              <a:rPr lang="tr-TR" altLang="tr-TR" sz="1600" dirty="0" smtClean="0">
                <a:solidFill>
                  <a:srgbClr val="000000"/>
                </a:solidFill>
                <a:latin typeface="Times New Roman" panose="02020603050405020304" pitchFamily="18" charset="0"/>
              </a:rPr>
              <a:t>“ Doğacak yeri seçecek durumda olsaydım, insanların yetilerinin erimi yani iyi yönetilmek olanağı ile sınırlanmış büyüklükte olan, herkes kendi yaptığı işe yettiği için kimsenin kendi yükümlü olduğu işi yapmak üzere başkalarını görevlendirmek zorunda olmadığı bir toplumu; herkes birbirini tanıdığı için karanlık manevraların ve erdemden doğan alçak gönüllülüğün halkın gözünden ve yargısından uzak kalamayacağı, birbirini bilip tanımak tatlı alışkanlığının yurt sevgisini kuru toprak sevgisi olmaktan çıkarıp yurttaş sevgisi haline getireceği bir Devlet’i seçerdim. Bütün hareketlerin ortak mutluluktan başka bir yere yönelmemesi için hükümdarın ve halkın sadece bir ve aynı çıkara sahip olduğu bir ülkede doğmak isterdim. Bu ise halk ile hükümdar aynı kişi olmadıkça gerçekleşmeyeceği için ben, bilgece ılımlı demokratik bir hükümet ile yönetilen bir ülkede dünyaya gelmek isterdim”</a:t>
            </a:r>
            <a:r>
              <a:rPr lang="tr-TR" altLang="tr-TR" sz="1600" i="1" dirty="0" smtClean="0">
                <a:solidFill>
                  <a:srgbClr val="000000"/>
                </a:solidFill>
                <a:latin typeface="Times New Roman" panose="02020603050405020304" pitchFamily="18" charset="0"/>
              </a:rPr>
              <a:t> </a:t>
            </a:r>
            <a:r>
              <a:rPr lang="tr-TR" altLang="tr-TR" sz="1600" b="1" dirty="0" smtClean="0">
                <a:solidFill>
                  <a:srgbClr val="000000"/>
                </a:solidFill>
                <a:latin typeface="Times New Roman" panose="02020603050405020304" pitchFamily="18" charset="0"/>
              </a:rPr>
              <a:t>(Rousseau, 2013, s.66-67)</a:t>
            </a:r>
            <a:endParaRPr lang="tr-TR" altLang="tr-TR" sz="1600" dirty="0" smtClean="0">
              <a:latin typeface="Times New Roman" panose="02020603050405020304" pitchFamily="18" charset="0"/>
            </a:endParaRPr>
          </a:p>
          <a:p>
            <a:pPr algn="just" eaLnBrk="1" hangingPunct="1">
              <a:lnSpc>
                <a:spcPct val="150000"/>
              </a:lnSpc>
            </a:pPr>
            <a:endParaRPr lang="tr-TR" altLang="tr-TR" sz="1600" dirty="0" smtClean="0">
              <a:latin typeface="Times New Roman" panose="02020603050405020304" pitchFamily="18" charset="0"/>
            </a:endParaRPr>
          </a:p>
        </p:txBody>
      </p:sp>
    </p:spTree>
    <p:extLst>
      <p:ext uri="{BB962C8B-B14F-4D97-AF65-F5344CB8AC3E}">
        <p14:creationId xmlns:p14="http://schemas.microsoft.com/office/powerpoint/2010/main" val="5945332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ayt Numarası Yer Tutucusu 5"/>
          <p:cNvSpPr>
            <a:spLocks noGrp="1"/>
          </p:cNvSpPr>
          <p:nvPr>
            <p:ph type="sldNum" sz="quarter" idx="12"/>
          </p:nvPr>
        </p:nvSpPr>
        <p:spPr>
          <a:noFill/>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fld id="{49FD21FE-08DE-45A2-A1C7-90A2AD8576D4}" type="slidenum">
              <a:rPr lang="tr-TR" altLang="tr-TR" sz="1200" smtClean="0"/>
              <a:pPr>
                <a:spcBef>
                  <a:spcPct val="0"/>
                </a:spcBef>
                <a:buClrTx/>
                <a:buSzTx/>
                <a:buFontTx/>
                <a:buNone/>
              </a:pPr>
              <a:t>54</a:t>
            </a:fld>
            <a:endParaRPr lang="tr-TR" altLang="tr-TR" sz="1200" smtClean="0"/>
          </a:p>
        </p:txBody>
      </p:sp>
      <p:sp>
        <p:nvSpPr>
          <p:cNvPr id="43011" name="Rectangle 2"/>
          <p:cNvSpPr>
            <a:spLocks noGrp="1" noChangeArrowheads="1"/>
          </p:cNvSpPr>
          <p:nvPr>
            <p:ph type="title"/>
          </p:nvPr>
        </p:nvSpPr>
        <p:spPr/>
        <p:txBody>
          <a:bodyPr/>
          <a:lstStyle/>
          <a:p>
            <a:pPr algn="ctr" eaLnBrk="1" hangingPunct="1"/>
            <a:r>
              <a:rPr lang="tr-TR" altLang="tr-TR" sz="3200" b="1" smtClean="0">
                <a:latin typeface="Times New Roman" panose="02020603050405020304" pitchFamily="18" charset="0"/>
              </a:rPr>
              <a:t>KAYNAKÇA</a:t>
            </a:r>
          </a:p>
        </p:txBody>
      </p:sp>
      <p:sp>
        <p:nvSpPr>
          <p:cNvPr id="43012" name="Rectangle 3"/>
          <p:cNvSpPr>
            <a:spLocks noGrp="1" noChangeArrowheads="1"/>
          </p:cNvSpPr>
          <p:nvPr>
            <p:ph type="body" idx="1"/>
          </p:nvPr>
        </p:nvSpPr>
        <p:spPr/>
        <p:txBody>
          <a:bodyPr>
            <a:normAutofit fontScale="92500" lnSpcReduction="20000"/>
          </a:bodyPr>
          <a:lstStyle/>
          <a:p>
            <a:pPr eaLnBrk="1" hangingPunct="1">
              <a:lnSpc>
                <a:spcPct val="150000"/>
              </a:lnSpc>
            </a:pPr>
            <a:r>
              <a:rPr lang="tr-TR" altLang="tr-TR" sz="1400" dirty="0" err="1" smtClean="0">
                <a:latin typeface="Times New Roman" panose="02020603050405020304" pitchFamily="18" charset="0"/>
              </a:rPr>
              <a:t>Bağce</a:t>
            </a:r>
            <a:r>
              <a:rPr lang="tr-TR" altLang="tr-TR" sz="1400" dirty="0" smtClean="0">
                <a:latin typeface="Times New Roman" panose="02020603050405020304" pitchFamily="18" charset="0"/>
              </a:rPr>
              <a:t>, H. Emre (2010). </a:t>
            </a:r>
            <a:r>
              <a:rPr lang="tr-TR" altLang="tr-TR" sz="1400" b="1" i="1" dirty="0" smtClean="0">
                <a:latin typeface="Times New Roman" panose="02020603050405020304" pitchFamily="18" charset="0"/>
              </a:rPr>
              <a:t>Rousseau’da Tolum Sözleşmesi, Siyasal Meşruiyet ve Katılımcı Demokrasi</a:t>
            </a:r>
            <a:r>
              <a:rPr lang="tr-TR" altLang="tr-TR" sz="1400" dirty="0" smtClean="0">
                <a:latin typeface="Times New Roman" panose="02020603050405020304" pitchFamily="18" charset="0"/>
              </a:rPr>
              <a:t>. İstanbul: I. Uluslararası Müzakereci Demokrasi Sempozyumu Bildiri Kitabı, 15-16 Nisan 2009, s.106-117 </a:t>
            </a:r>
          </a:p>
          <a:p>
            <a:pPr eaLnBrk="1" hangingPunct="1">
              <a:lnSpc>
                <a:spcPct val="150000"/>
              </a:lnSpc>
            </a:pPr>
            <a:r>
              <a:rPr lang="tr-TR" altLang="tr-TR" sz="1400" dirty="0" smtClean="0">
                <a:latin typeface="Times New Roman" panose="02020603050405020304" pitchFamily="18" charset="0"/>
              </a:rPr>
              <a:t>Eroğlu, M.(2010). </a:t>
            </a:r>
            <a:r>
              <a:rPr lang="tr-TR" altLang="tr-TR" sz="1400" b="1" i="1" dirty="0" smtClean="0">
                <a:latin typeface="Times New Roman" panose="02020603050405020304" pitchFamily="18" charset="0"/>
              </a:rPr>
              <a:t>John </a:t>
            </a:r>
            <a:r>
              <a:rPr lang="tr-TR" altLang="tr-TR" sz="1400" b="1" i="1" dirty="0" err="1" smtClean="0">
                <a:latin typeface="Times New Roman" panose="02020603050405020304" pitchFamily="18" charset="0"/>
              </a:rPr>
              <a:t>Locke’un</a:t>
            </a:r>
            <a:r>
              <a:rPr lang="tr-TR" altLang="tr-TR" sz="1400" b="1" i="1" dirty="0" smtClean="0">
                <a:latin typeface="Times New Roman" panose="02020603050405020304" pitchFamily="18" charset="0"/>
              </a:rPr>
              <a:t> Devlet Teorisi</a:t>
            </a:r>
            <a:r>
              <a:rPr lang="tr-TR" altLang="tr-TR" sz="1400" dirty="0" smtClean="0">
                <a:latin typeface="Times New Roman" panose="02020603050405020304" pitchFamily="18" charset="0"/>
              </a:rPr>
              <a:t>. Akademik Bakış Dergisi, Sayı:21, http://www.akademikbakis.org/eskisite/21/07.pdf</a:t>
            </a:r>
          </a:p>
          <a:p>
            <a:pPr eaLnBrk="1" hangingPunct="1">
              <a:lnSpc>
                <a:spcPct val="150000"/>
              </a:lnSpc>
            </a:pPr>
            <a:r>
              <a:rPr lang="tr-TR" altLang="tr-TR" sz="1400" dirty="0" smtClean="0">
                <a:latin typeface="Times New Roman" panose="02020603050405020304" pitchFamily="18" charset="0"/>
              </a:rPr>
              <a:t>Mutlu, F.(Mart 2015). </a:t>
            </a:r>
            <a:r>
              <a:rPr lang="tr-TR" altLang="tr-TR" sz="1400" b="1" i="1" dirty="0" smtClean="0">
                <a:latin typeface="Times New Roman" panose="02020603050405020304" pitchFamily="18" charset="0"/>
              </a:rPr>
              <a:t>Yerel Yönetimlerde Katılımcı Demokrasi Anlayışı: Kağıthane (İstanbul) İlçesi Örneği</a:t>
            </a:r>
            <a:r>
              <a:rPr lang="tr-TR" altLang="tr-TR" sz="1400" dirty="0" smtClean="0">
                <a:latin typeface="Times New Roman" panose="02020603050405020304" pitchFamily="18" charset="0"/>
              </a:rPr>
              <a:t>. Akademik Sosyal Araştırmalar Dergisi, Yıl:3, Sayı:10, s.473-486, http://www.asosjournal.com/Makaleler/526653634_555%20Fahri%20MUTLU.pdf</a:t>
            </a:r>
          </a:p>
          <a:p>
            <a:pPr eaLnBrk="1" hangingPunct="1">
              <a:lnSpc>
                <a:spcPct val="150000"/>
              </a:lnSpc>
            </a:pPr>
            <a:r>
              <a:rPr lang="tr-TR" altLang="tr-TR" sz="1400" dirty="0" smtClean="0">
                <a:latin typeface="Times New Roman" panose="02020603050405020304" pitchFamily="18" charset="0"/>
              </a:rPr>
              <a:t>Öztekin, A. (2011).</a:t>
            </a:r>
            <a:r>
              <a:rPr lang="tr-TR" altLang="tr-TR" sz="1400" b="1" i="1" dirty="0" smtClean="0">
                <a:latin typeface="Times New Roman" panose="02020603050405020304" pitchFamily="18" charset="0"/>
              </a:rPr>
              <a:t>Siyaset Bilimine Giriş. Ankara:</a:t>
            </a:r>
            <a:r>
              <a:rPr lang="tr-TR" altLang="tr-TR" sz="1400" dirty="0" smtClean="0">
                <a:latin typeface="Times New Roman" panose="02020603050405020304" pitchFamily="18" charset="0"/>
              </a:rPr>
              <a:t> Siyasal Kitabevi</a:t>
            </a:r>
          </a:p>
          <a:p>
            <a:pPr eaLnBrk="1" hangingPunct="1">
              <a:lnSpc>
                <a:spcPct val="150000"/>
              </a:lnSpc>
            </a:pPr>
            <a:r>
              <a:rPr lang="tr-TR" altLang="tr-TR" sz="1400" dirty="0" smtClean="0">
                <a:solidFill>
                  <a:srgbClr val="000000"/>
                </a:solidFill>
                <a:latin typeface="Times New Roman" panose="02020603050405020304" pitchFamily="18" charset="0"/>
              </a:rPr>
              <a:t>Rousseau, J. </a:t>
            </a:r>
            <a:r>
              <a:rPr lang="tr-TR" altLang="tr-TR" sz="1400" dirty="0" err="1" smtClean="0">
                <a:solidFill>
                  <a:srgbClr val="000000"/>
                </a:solidFill>
                <a:latin typeface="Times New Roman" panose="02020603050405020304" pitchFamily="18" charset="0"/>
              </a:rPr>
              <a:t>Jacques</a:t>
            </a:r>
            <a:r>
              <a:rPr lang="tr-TR" altLang="tr-TR" sz="1400" dirty="0" smtClean="0">
                <a:solidFill>
                  <a:srgbClr val="000000"/>
                </a:solidFill>
                <a:latin typeface="Times New Roman" panose="02020603050405020304" pitchFamily="18" charset="0"/>
              </a:rPr>
              <a:t> (Çeviren R. Nuri İleri)(2013).</a:t>
            </a:r>
            <a:r>
              <a:rPr lang="tr-TR" altLang="tr-TR" sz="1400" b="1" i="1" dirty="0" smtClean="0">
                <a:solidFill>
                  <a:srgbClr val="000000"/>
                </a:solidFill>
                <a:latin typeface="Times New Roman" panose="02020603050405020304" pitchFamily="18" charset="0"/>
              </a:rPr>
              <a:t>İnsanlar Arasındaki Eşitsizliğin Kaynağı. </a:t>
            </a:r>
            <a:r>
              <a:rPr lang="tr-TR" altLang="tr-TR" sz="1400" dirty="0" smtClean="0">
                <a:solidFill>
                  <a:srgbClr val="000000"/>
                </a:solidFill>
                <a:latin typeface="Times New Roman" panose="02020603050405020304" pitchFamily="18" charset="0"/>
              </a:rPr>
              <a:t>İstanbul:</a:t>
            </a:r>
            <a:r>
              <a:rPr lang="tr-TR" altLang="tr-TR" sz="1400" b="1" i="1" dirty="0" smtClean="0">
                <a:solidFill>
                  <a:srgbClr val="000000"/>
                </a:solidFill>
                <a:latin typeface="Times New Roman" panose="02020603050405020304" pitchFamily="18" charset="0"/>
              </a:rPr>
              <a:t> </a:t>
            </a:r>
            <a:r>
              <a:rPr lang="tr-TR" altLang="tr-TR" sz="1400" dirty="0" smtClean="0">
                <a:solidFill>
                  <a:srgbClr val="000000"/>
                </a:solidFill>
                <a:latin typeface="Times New Roman" panose="02020603050405020304" pitchFamily="18" charset="0"/>
              </a:rPr>
              <a:t>Say Yayınları</a:t>
            </a:r>
          </a:p>
          <a:p>
            <a:pPr eaLnBrk="1" hangingPunct="1">
              <a:lnSpc>
                <a:spcPct val="150000"/>
              </a:lnSpc>
            </a:pPr>
            <a:r>
              <a:rPr lang="tr-TR" altLang="tr-TR" sz="1400" dirty="0" smtClean="0">
                <a:latin typeface="Times New Roman" panose="02020603050405020304" pitchFamily="18" charset="0"/>
              </a:rPr>
              <a:t>Şahin, B.(2008). </a:t>
            </a:r>
            <a:r>
              <a:rPr lang="tr-TR" altLang="tr-TR" sz="1400" b="1" i="1" dirty="0" smtClean="0">
                <a:latin typeface="Times New Roman" panose="02020603050405020304" pitchFamily="18" charset="0"/>
              </a:rPr>
              <a:t>“Liberal </a:t>
            </a:r>
            <a:r>
              <a:rPr lang="tr-TR" altLang="tr-TR" sz="1400" b="1" i="1" dirty="0" err="1" smtClean="0">
                <a:latin typeface="Times New Roman" panose="02020603050405020304" pitchFamily="18" charset="0"/>
              </a:rPr>
              <a:t>Demokrasi”nin</a:t>
            </a:r>
            <a:r>
              <a:rPr lang="tr-TR" altLang="tr-TR" sz="1400" b="1" i="1" dirty="0" smtClean="0">
                <a:latin typeface="Times New Roman" panose="02020603050405020304" pitchFamily="18" charset="0"/>
              </a:rPr>
              <a:t> Temelleri”.</a:t>
            </a:r>
            <a:r>
              <a:rPr lang="tr-TR" altLang="tr-TR" sz="1400" dirty="0" smtClean="0">
                <a:latin typeface="Times New Roman" panose="02020603050405020304" pitchFamily="18" charset="0"/>
              </a:rPr>
              <a:t> </a:t>
            </a:r>
            <a:r>
              <a:rPr lang="tr-TR" altLang="tr-TR" sz="1400" dirty="0" err="1" smtClean="0">
                <a:latin typeface="Times New Roman" panose="02020603050405020304" pitchFamily="18" charset="0"/>
              </a:rPr>
              <a:t>Bican</a:t>
            </a:r>
            <a:r>
              <a:rPr lang="tr-TR" altLang="tr-TR" sz="1400" dirty="0" smtClean="0">
                <a:latin typeface="Times New Roman" panose="02020603050405020304" pitchFamily="18" charset="0"/>
              </a:rPr>
              <a:t> Şahin (der.), Demokrasi Teorisinde Güncel Tartışmalar, Ankara, Orion Kitabevi, s. 1-33, http://ozgurtoplumundegerleri.com/res/Bican_Sahin_Liberal_Demokrasinin_Temelleri.pdf</a:t>
            </a:r>
          </a:p>
          <a:p>
            <a:pPr eaLnBrk="1" hangingPunct="1">
              <a:lnSpc>
                <a:spcPct val="150000"/>
              </a:lnSpc>
            </a:pPr>
            <a:r>
              <a:rPr lang="tr-TR" altLang="tr-TR" sz="1400" dirty="0" smtClean="0">
                <a:latin typeface="Times New Roman" panose="02020603050405020304" pitchFamily="18" charset="0"/>
              </a:rPr>
              <a:t>Şenel, A.(1995).</a:t>
            </a:r>
            <a:r>
              <a:rPr lang="tr-TR" altLang="tr-TR" sz="1400" b="1" i="1" dirty="0" smtClean="0">
                <a:latin typeface="Times New Roman" panose="02020603050405020304" pitchFamily="18" charset="0"/>
              </a:rPr>
              <a:t>Siyasal Düşünceler </a:t>
            </a:r>
            <a:r>
              <a:rPr lang="tr-TR" altLang="tr-TR" sz="1400" b="1" i="1" dirty="0" err="1" smtClean="0">
                <a:latin typeface="Times New Roman" panose="02020603050405020304" pitchFamily="18" charset="0"/>
              </a:rPr>
              <a:t>Tarihi,Tarihöncesinde</a:t>
            </a:r>
            <a:r>
              <a:rPr lang="tr-TR" altLang="tr-TR" sz="1400" b="1" i="1" dirty="0" smtClean="0">
                <a:latin typeface="Times New Roman" panose="02020603050405020304" pitchFamily="18" charset="0"/>
              </a:rPr>
              <a:t> İlkçağda Ortaçağda ve Yeniçağda Toplum ve Siyasal Düşünüş (4. Kısaltılmış Basım).</a:t>
            </a:r>
            <a:r>
              <a:rPr lang="tr-TR" altLang="tr-TR" sz="1400" dirty="0" err="1" smtClean="0">
                <a:latin typeface="Times New Roman" panose="02020603050405020304" pitchFamily="18" charset="0"/>
              </a:rPr>
              <a:t>Ankara:Bilim</a:t>
            </a:r>
            <a:r>
              <a:rPr lang="tr-TR" altLang="tr-TR" sz="1400" dirty="0" smtClean="0">
                <a:latin typeface="Times New Roman" panose="02020603050405020304" pitchFamily="18" charset="0"/>
              </a:rPr>
              <a:t> ve Sanat Yayınları</a:t>
            </a:r>
          </a:p>
          <a:p>
            <a:pPr eaLnBrk="1" hangingPunct="1">
              <a:lnSpc>
                <a:spcPct val="150000"/>
              </a:lnSpc>
            </a:pPr>
            <a:r>
              <a:rPr lang="tr-TR" altLang="tr-TR" sz="1400" dirty="0" smtClean="0">
                <a:latin typeface="Times New Roman" panose="02020603050405020304" pitchFamily="18" charset="0"/>
              </a:rPr>
              <a:t>Tepe, H.(Editör)(Ağustos 2011). </a:t>
            </a:r>
            <a:r>
              <a:rPr lang="tr-TR" altLang="tr-TR" sz="1400" b="1" i="1" dirty="0" smtClean="0">
                <a:latin typeface="Times New Roman" panose="02020603050405020304" pitchFamily="18" charset="0"/>
              </a:rPr>
              <a:t>Siyaset Felsefesi-1</a:t>
            </a:r>
            <a:r>
              <a:rPr lang="tr-TR" altLang="tr-TR" sz="1400" dirty="0" smtClean="0">
                <a:latin typeface="Times New Roman" panose="02020603050405020304" pitchFamily="18" charset="0"/>
              </a:rPr>
              <a:t>. </a:t>
            </a:r>
            <a:r>
              <a:rPr lang="tr-TR" altLang="tr-TR" sz="1400" dirty="0" err="1" smtClean="0">
                <a:latin typeface="Times New Roman" panose="02020603050405020304" pitchFamily="18" charset="0"/>
              </a:rPr>
              <a:t>Eskişehir:Anadolu</a:t>
            </a:r>
            <a:r>
              <a:rPr lang="tr-TR" altLang="tr-TR" sz="1400" dirty="0" smtClean="0">
                <a:latin typeface="Times New Roman" panose="02020603050405020304" pitchFamily="18" charset="0"/>
              </a:rPr>
              <a:t> Üniversitesi Yayınları, No:2270</a:t>
            </a:r>
          </a:p>
        </p:txBody>
      </p:sp>
    </p:spTree>
    <p:extLst>
      <p:ext uri="{BB962C8B-B14F-4D97-AF65-F5344CB8AC3E}">
        <p14:creationId xmlns:p14="http://schemas.microsoft.com/office/powerpoint/2010/main" val="4049679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lgn="just">
              <a:lnSpc>
                <a:spcPct val="150000"/>
              </a:lnSpc>
              <a:buNone/>
            </a:pPr>
            <a:r>
              <a:rPr lang="tr-TR" sz="2400" dirty="0" smtClean="0"/>
              <a:t>İnsan onuru kavramı günün koşulları, gelişimi ve değişimine bağlı olarak sürekli bir biçimde değiştiğinden, demokrasi kavramı durağan bir kavram değildir. </a:t>
            </a:r>
          </a:p>
          <a:p>
            <a:pPr marL="0" indent="0" algn="just">
              <a:lnSpc>
                <a:spcPct val="150000"/>
              </a:lnSpc>
              <a:buNone/>
            </a:pPr>
            <a:r>
              <a:rPr lang="tr-TR" sz="2400" dirty="0" smtClean="0"/>
              <a:t>Demokrasi bir ülküyü belirtir, bu ülkü insan onuruyla uyum içinde olmalı ve günün koşullarına uygun olarak yenilenip geliştirilmelidir. Bu çerçevede bir ülkenin demokratikliği, demokrasi yolunda kat ettiği yol, deneyim ve uygulamalara göre belirlenir. </a:t>
            </a:r>
            <a:endParaRPr lang="tr-TR" sz="2400" dirty="0"/>
          </a:p>
        </p:txBody>
      </p:sp>
      <p:sp>
        <p:nvSpPr>
          <p:cNvPr id="4" name="Veri Yer Tutucusu 3"/>
          <p:cNvSpPr>
            <a:spLocks noGrp="1"/>
          </p:cNvSpPr>
          <p:nvPr>
            <p:ph type="dt" sz="half" idx="10"/>
          </p:nvPr>
        </p:nvSpPr>
        <p:spPr/>
        <p:txBody>
          <a:bodyPr/>
          <a:lstStyle/>
          <a:p>
            <a:fld id="{357AB1C4-8C6A-4429-94CC-4089CA92FF3D}"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6</a:t>
            </a:fld>
            <a:endParaRPr lang="tr-TR"/>
          </a:p>
        </p:txBody>
      </p:sp>
    </p:spTree>
    <p:extLst>
      <p:ext uri="{BB962C8B-B14F-4D97-AF65-F5344CB8AC3E}">
        <p14:creationId xmlns:p14="http://schemas.microsoft.com/office/powerpoint/2010/main" val="4043897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lnSpc>
                <a:spcPct val="150000"/>
              </a:lnSpc>
              <a:buNone/>
            </a:pPr>
            <a:r>
              <a:rPr lang="tr-TR" sz="2400" dirty="0" smtClean="0"/>
              <a:t>Çağdaş bir demokratik sistem, 17. ve 18. yüzyıllardaki gelişmelerin bir ürünü olsa da Antik Yunan ve Roma düşüncesinden çok şey almıştır. Demokrasi düşüncesinin tarihçesi İlk Çağ’daki Yunan Uygarlığına değin uzanır. Dönemin düşünürleri egemenlik kavramının kaynağından söz etmişler ve yönetim (devlet) biçimlerini yöneticilerin sayısına göre sınıflamışlardır. </a:t>
            </a:r>
            <a:endParaRPr lang="tr-TR" sz="2400" dirty="0"/>
          </a:p>
        </p:txBody>
      </p:sp>
      <p:sp>
        <p:nvSpPr>
          <p:cNvPr id="4" name="Veri Yer Tutucusu 3"/>
          <p:cNvSpPr>
            <a:spLocks noGrp="1"/>
          </p:cNvSpPr>
          <p:nvPr>
            <p:ph type="dt" sz="half" idx="10"/>
          </p:nvPr>
        </p:nvSpPr>
        <p:spPr/>
        <p:txBody>
          <a:bodyPr/>
          <a:lstStyle/>
          <a:p>
            <a:fld id="{357AB1C4-8C6A-4429-94CC-4089CA92FF3D}"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7</a:t>
            </a:fld>
            <a:endParaRPr lang="tr-TR"/>
          </a:p>
        </p:txBody>
      </p:sp>
    </p:spTree>
    <p:extLst>
      <p:ext uri="{BB962C8B-B14F-4D97-AF65-F5344CB8AC3E}">
        <p14:creationId xmlns:p14="http://schemas.microsoft.com/office/powerpoint/2010/main" val="3623623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lnSpc>
                <a:spcPct val="150000"/>
              </a:lnSpc>
              <a:buNone/>
            </a:pPr>
            <a:r>
              <a:rPr lang="tr-TR" sz="2400" dirty="0" smtClean="0"/>
              <a:t>Demokrasinin klasik modeli, Eski Yunan uygarlığı döneminde, tipik örneğini Atina yönetiminin oluşturduğu şehir devletlerine (polis) dayanır.  M.Ö. 4. ve 5. yüzyıllarda Atina’da işleyen </a:t>
            </a:r>
            <a:r>
              <a:rPr lang="tr-TR" sz="2400" b="1" dirty="0" smtClean="0"/>
              <a:t>doğrudan demokrasi, </a:t>
            </a:r>
            <a:r>
              <a:rPr lang="tr-TR" sz="2400" dirty="0" smtClean="0"/>
              <a:t>genellikle halk katılımının yegane ideal sistemi olarak gösterilir. </a:t>
            </a:r>
            <a:r>
              <a:rPr lang="tr-TR" sz="2400" b="1" dirty="0" smtClean="0"/>
              <a:t> </a:t>
            </a:r>
            <a:r>
              <a:rPr lang="tr-TR" sz="2400" dirty="0" smtClean="0"/>
              <a:t>Sistemde dikkat çekici olan, Atinalı yurttaşlar arasında zenginlik ve servet açısından büyük farklılıkların olmasına karşın; bu ekonomik eşitsizliğin siyasal eşitsizliğe neden olmamasıdır. </a:t>
            </a:r>
            <a:endParaRPr lang="tr-TR" sz="2400" dirty="0"/>
          </a:p>
        </p:txBody>
      </p:sp>
      <p:sp>
        <p:nvSpPr>
          <p:cNvPr id="4" name="Veri Yer Tutucusu 3"/>
          <p:cNvSpPr>
            <a:spLocks noGrp="1"/>
          </p:cNvSpPr>
          <p:nvPr>
            <p:ph type="dt" sz="half" idx="10"/>
          </p:nvPr>
        </p:nvSpPr>
        <p:spPr/>
        <p:txBody>
          <a:bodyPr/>
          <a:lstStyle/>
          <a:p>
            <a:fld id="{357AB1C4-8C6A-4429-94CC-4089CA92FF3D}"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8</a:t>
            </a:fld>
            <a:endParaRPr lang="tr-TR"/>
          </a:p>
        </p:txBody>
      </p:sp>
    </p:spTree>
    <p:extLst>
      <p:ext uri="{BB962C8B-B14F-4D97-AF65-F5344CB8AC3E}">
        <p14:creationId xmlns:p14="http://schemas.microsoft.com/office/powerpoint/2010/main" val="1156615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lnSpc>
                <a:spcPct val="150000"/>
              </a:lnSpc>
              <a:buNone/>
            </a:pPr>
            <a:r>
              <a:rPr lang="tr-TR" sz="2400" dirty="0" smtClean="0"/>
              <a:t>Çağdaş demokrasinin oluşmasında 17. yüzyılın aydınlanma düşüncesi ile reform hareketlerinin etkileri açıkça görülmektedir. İnsanın aklını kullanarak doğaya egemen olabileceği, bireylerin kendilerini köle eden doğal ve sosyal çevreyi değiştirebileceği anlaşılmış, insanların kendi kendilerini yönetebilecekleri inancı güçlenmiştir. </a:t>
            </a:r>
            <a:endParaRPr lang="tr-TR" sz="2400" dirty="0"/>
          </a:p>
        </p:txBody>
      </p:sp>
      <p:sp>
        <p:nvSpPr>
          <p:cNvPr id="4" name="Veri Yer Tutucusu 3"/>
          <p:cNvSpPr>
            <a:spLocks noGrp="1"/>
          </p:cNvSpPr>
          <p:nvPr>
            <p:ph type="dt" sz="half" idx="10"/>
          </p:nvPr>
        </p:nvSpPr>
        <p:spPr/>
        <p:txBody>
          <a:bodyPr/>
          <a:lstStyle/>
          <a:p>
            <a:fld id="{357AB1C4-8C6A-4429-94CC-4089CA92FF3D}" type="datetime1">
              <a:rPr lang="tr-TR" smtClean="0"/>
              <a:t>15.2.2018</a:t>
            </a:fld>
            <a:endParaRPr lang="tr-TR"/>
          </a:p>
        </p:txBody>
      </p:sp>
      <p:sp>
        <p:nvSpPr>
          <p:cNvPr id="5" name="Altbilgi Yer Tutucusu 4"/>
          <p:cNvSpPr>
            <a:spLocks noGrp="1"/>
          </p:cNvSpPr>
          <p:nvPr>
            <p:ph type="ftr" sz="quarter" idx="11"/>
          </p:nvPr>
        </p:nvSpPr>
        <p:spPr/>
        <p:txBody>
          <a:bodyPr/>
          <a:lstStyle/>
          <a:p>
            <a:r>
              <a:rPr lang="sv-SE" smtClean="0"/>
              <a:t>Öğr. Gör. Dr. Pınar KIZILHAN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9</a:t>
            </a:fld>
            <a:endParaRPr lang="tr-TR"/>
          </a:p>
        </p:txBody>
      </p:sp>
    </p:spTree>
    <p:extLst>
      <p:ext uri="{BB962C8B-B14F-4D97-AF65-F5344CB8AC3E}">
        <p14:creationId xmlns:p14="http://schemas.microsoft.com/office/powerpoint/2010/main" val="383720694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446</TotalTime>
  <Words>4414</Words>
  <Application>Microsoft Office PowerPoint</Application>
  <PresentationFormat>Ekran Gösterisi (4:3)</PresentationFormat>
  <Paragraphs>298</Paragraphs>
  <Slides>54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54</vt:i4>
      </vt:variant>
    </vt:vector>
  </HeadingPairs>
  <TitlesOfParts>
    <vt:vector size="60" baseType="lpstr">
      <vt:lpstr>Arial</vt:lpstr>
      <vt:lpstr>Calibri</vt:lpstr>
      <vt:lpstr>Times New Roman</vt:lpstr>
      <vt:lpstr>Verdana</vt:lpstr>
      <vt:lpstr>Wingdings</vt:lpstr>
      <vt:lpstr>Ofis Teması</vt:lpstr>
      <vt:lpstr>EĞİTİM, KÜLTÜR ve DEMOKRASİ</vt:lpstr>
      <vt:lpstr>DEMOKRASİ DÜŞÜNCESİNİN GELİŞİMİ VE  DEMOKRASİ KAVRAMI</vt:lpstr>
      <vt:lpstr>DEMOKRASİ DÜŞÜNCESİNİN GELİŞİMİ VE  DEMOKRASİ KAVRAMI</vt:lpstr>
      <vt:lpstr>Demokrasi kavramının tanımlarından bazıları: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Demokrasinin son iki yüzyıllık tarihi</vt:lpstr>
      <vt:lpstr>PowerPoint Sunusu</vt:lpstr>
      <vt:lpstr>PowerPoint Sunusu</vt:lpstr>
      <vt:lpstr>PowerPoint Sunusu</vt:lpstr>
      <vt:lpstr>PowerPoint Sunusu</vt:lpstr>
      <vt:lpstr>DEMOKRASİ DÜŞÜNCESİNİN GELİŞİMİ VE DEMOKRASİ KAVRAMI</vt:lpstr>
      <vt:lpstr>PowerPoint Sunusu</vt:lpstr>
      <vt:lpstr>Demokrasi kavramının tanımlarından bazıları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Demokrasinin son iki yüzyıllık tarihi</vt:lpstr>
      <vt:lpstr>PowerPoint Sunusu</vt:lpstr>
      <vt:lpstr>PowerPoint Sunusu</vt:lpstr>
      <vt:lpstr>PowerPoint Sunusu</vt:lpstr>
      <vt:lpstr>PowerPoint Sunusu</vt:lpstr>
      <vt:lpstr>DEMOKRASİ</vt:lpstr>
      <vt:lpstr>DEMOKRASİ</vt:lpstr>
      <vt:lpstr>TEMSİLİ DEMOKRASİ</vt:lpstr>
      <vt:lpstr>KATILIMCI DEMOKRASİ</vt:lpstr>
      <vt:lpstr>KATILIMCI DEMOKRASİ</vt:lpstr>
      <vt:lpstr>PLEBİSİTER DEMOKRASİ</vt:lpstr>
      <vt:lpstr>LİBERAL DEMOKRASİ</vt:lpstr>
      <vt:lpstr>SOSYALİST DEMOKRASİ</vt:lpstr>
      <vt:lpstr>SOSYAL DEMOKRASİ</vt:lpstr>
      <vt:lpstr>PowerPoint Sunusu</vt:lpstr>
      <vt:lpstr>JOHN LOCKE</vt:lpstr>
      <vt:lpstr>JOHN LOCKE</vt:lpstr>
      <vt:lpstr>MONTESQUİEU</vt:lpstr>
      <vt:lpstr>MONTESQUİEU</vt:lpstr>
      <vt:lpstr>J. J. ROUSSEAU</vt:lpstr>
      <vt:lpstr>J. J. ROUSSEAU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packardbellpc</dc:creator>
  <cp:lastModifiedBy>packardbellpc</cp:lastModifiedBy>
  <cp:revision>94</cp:revision>
  <dcterms:created xsi:type="dcterms:W3CDTF">2014-10-30T10:17:00Z</dcterms:created>
  <dcterms:modified xsi:type="dcterms:W3CDTF">2018-02-15T13:17:16Z</dcterms:modified>
</cp:coreProperties>
</file>