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B8D5B11-9E21-064A-9A26-6086C72C7B93}"/>
              </a:ext>
            </a:extLst>
          </p:cNvPr>
          <p:cNvSpPr>
            <a:spLocks noGrp="1"/>
          </p:cNvSpPr>
          <p:nvPr>
            <p:ph type="title"/>
          </p:nvPr>
        </p:nvSpPr>
        <p:spPr/>
        <p:txBody>
          <a:bodyPr/>
          <a:lstStyle/>
          <a:p>
            <a:pPr algn="ctr"/>
            <a:r>
              <a:rPr lang="tr-TR" b="1" dirty="0">
                <a:solidFill>
                  <a:srgbClr val="7030A0"/>
                </a:solidFill>
                <a:latin typeface="Arial" panose="020B0604020202020204" pitchFamily="34" charset="0"/>
                <a:cs typeface="Arial" panose="020B0604020202020204" pitchFamily="34" charset="0"/>
              </a:rPr>
              <a:t>14. HAFTA </a:t>
            </a:r>
          </a:p>
        </p:txBody>
      </p:sp>
      <p:sp>
        <p:nvSpPr>
          <p:cNvPr id="3" name="İçerik Yer Tutucusu 2">
            <a:extLst>
              <a:ext uri="{FF2B5EF4-FFF2-40B4-BE49-F238E27FC236}">
                <a16:creationId xmlns:a16="http://schemas.microsoft.com/office/drawing/2014/main" xmlns="" id="{052CEE10-BEB0-4E42-9C28-098FB1B66F08}"/>
              </a:ext>
            </a:extLst>
          </p:cNvPr>
          <p:cNvSpPr>
            <a:spLocks noGrp="1"/>
          </p:cNvSpPr>
          <p:nvPr>
            <p:ph idx="1"/>
          </p:nvPr>
        </p:nvSpPr>
        <p:spPr/>
        <p:txBody>
          <a:bodyPr/>
          <a:lstStyle/>
          <a:p>
            <a:pPr algn="just"/>
            <a:endParaRPr lang="tr-TR" b="1"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Sermayesi Paylara Bölünmüş Komandit Şirket</a:t>
            </a:r>
          </a:p>
          <a:p>
            <a:pPr algn="just">
              <a:buFontTx/>
              <a:buChar char="-"/>
            </a:pPr>
            <a:r>
              <a:rPr lang="tr-TR" b="1" dirty="0">
                <a:latin typeface="Arial" panose="020B0604020202020204" pitchFamily="34" charset="0"/>
                <a:cs typeface="Arial" panose="020B0604020202020204" pitchFamily="34" charset="0"/>
              </a:rPr>
              <a:t>Giriş ve Uygulanacak hükümler</a:t>
            </a:r>
          </a:p>
          <a:p>
            <a:pPr algn="just">
              <a:buFontTx/>
              <a:buChar char="-"/>
            </a:pPr>
            <a:r>
              <a:rPr lang="tr-TR" b="1" dirty="0">
                <a:latin typeface="Arial" panose="020B0604020202020204" pitchFamily="34" charset="0"/>
                <a:cs typeface="Arial" panose="020B0604020202020204" pitchFamily="34" charset="0"/>
              </a:rPr>
              <a:t>Kuruluşu</a:t>
            </a:r>
          </a:p>
          <a:p>
            <a:pPr algn="just">
              <a:buFontTx/>
              <a:buChar char="-"/>
            </a:pPr>
            <a:r>
              <a:rPr lang="tr-TR" b="1" dirty="0">
                <a:latin typeface="Arial" panose="020B0604020202020204" pitchFamily="34" charset="0"/>
                <a:cs typeface="Arial" panose="020B0604020202020204" pitchFamily="34" charset="0"/>
              </a:rPr>
              <a:t>Yönetimi</a:t>
            </a:r>
          </a:p>
        </p:txBody>
      </p:sp>
    </p:spTree>
    <p:extLst>
      <p:ext uri="{BB962C8B-B14F-4D97-AF65-F5344CB8AC3E}">
        <p14:creationId xmlns:p14="http://schemas.microsoft.com/office/powerpoint/2010/main" val="2286842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spcBef>
                <a:spcPts val="600"/>
              </a:spcBef>
              <a:spcAft>
                <a:spcPts val="600"/>
              </a:spcAft>
              <a:buNone/>
            </a:pPr>
            <a:endParaRPr lang="tr-TR" sz="5000" b="1" i="1" dirty="0"/>
          </a:p>
          <a:p>
            <a:pPr marL="342900" lvl="1" indent="-342900" algn="ctr">
              <a:spcBef>
                <a:spcPts val="600"/>
              </a:spcBef>
              <a:spcAft>
                <a:spcPts val="600"/>
              </a:spcAft>
              <a:buNone/>
            </a:pPr>
            <a:r>
              <a:rPr lang="tr-TR" sz="4400" b="1" dirty="0">
                <a:solidFill>
                  <a:srgbClr val="7030A0"/>
                </a:solidFill>
                <a:latin typeface="Arial" panose="020B0604020202020204" pitchFamily="34" charset="0"/>
                <a:cs typeface="Arial" panose="020B0604020202020204" pitchFamily="34" charset="0"/>
              </a:rPr>
              <a:t>SERMAYESİ PAYLARA BÖLÜNMÜŞ KOMANDİT ŞİRKETLER</a:t>
            </a:r>
          </a:p>
          <a:p>
            <a:pPr>
              <a:spcBef>
                <a:spcPts val="600"/>
              </a:spcBef>
              <a:spcAft>
                <a:spcPts val="600"/>
              </a:spcAft>
              <a:buNone/>
            </a:pPr>
            <a:endParaRPr lang="tr-TR" sz="5000" b="1" i="1" dirty="0"/>
          </a:p>
        </p:txBody>
      </p:sp>
    </p:spTree>
    <p:extLst>
      <p:ext uri="{BB962C8B-B14F-4D97-AF65-F5344CB8AC3E}">
        <p14:creationId xmlns:p14="http://schemas.microsoft.com/office/powerpoint/2010/main" val="2398498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8" y="476672"/>
            <a:ext cx="6056430" cy="778098"/>
          </a:xfrm>
        </p:spPr>
        <p:txBody>
          <a:bodyPr>
            <a:normAutofit fontScale="90000"/>
          </a:bodyPr>
          <a:lstStyle/>
          <a:p>
            <a:pPr algn="ctr"/>
            <a:r>
              <a:rPr lang="tr-TR" sz="3000" b="1" dirty="0">
                <a:solidFill>
                  <a:srgbClr val="7030A0"/>
                </a:solidFill>
                <a:latin typeface="Arial" panose="020B0604020202020204" pitchFamily="34" charset="0"/>
                <a:cs typeface="Arial" panose="020B0604020202020204" pitchFamily="34" charset="0"/>
              </a:rPr>
              <a:t>Sermayesi Paylara Bölünmüş Komandit Şirketlere Uygulanacak Hükümler</a:t>
            </a:r>
            <a:endParaRPr lang="tr-TR" sz="3000" dirty="0">
              <a:solidFill>
                <a:srgbClr val="7030A0"/>
              </a:solidFill>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a:xfrm>
            <a:off x="438912" y="1670304"/>
            <a:ext cx="7373448" cy="4927048"/>
          </a:xfrm>
        </p:spPr>
        <p:txBody>
          <a:bodyPr>
            <a:noAutofit/>
          </a:bodyPr>
          <a:lstStyle/>
          <a:p>
            <a:pPr algn="just"/>
            <a:r>
              <a:rPr lang="tr-TR" dirty="0">
                <a:latin typeface="Arial" panose="020B0604020202020204" pitchFamily="34" charset="0"/>
                <a:cs typeface="Arial" panose="020B0604020202020204" pitchFamily="34" charset="0"/>
              </a:rPr>
              <a:t>Türk Ticaret Kanunu’nun 564/1. fıkrasında bu tür şirketler,</a:t>
            </a:r>
          </a:p>
          <a:p>
            <a:pPr lvl="1" algn="just">
              <a:buNone/>
            </a:pPr>
            <a:r>
              <a:rPr lang="tr-TR" sz="2800" dirty="0">
                <a:latin typeface="Arial" panose="020B0604020202020204" pitchFamily="34" charset="0"/>
                <a:cs typeface="Arial" panose="020B0604020202020204" pitchFamily="34" charset="0"/>
              </a:rPr>
              <a:t>	 “sermayesi paylara bölünen ve ortaklarından bir veya birkaçı şirket alacaklılarına karşı bir </a:t>
            </a:r>
            <a:r>
              <a:rPr lang="tr-TR" sz="2800" dirty="0" err="1">
                <a:latin typeface="Arial" panose="020B0604020202020204" pitchFamily="34" charset="0"/>
                <a:cs typeface="Arial" panose="020B0604020202020204" pitchFamily="34" charset="0"/>
              </a:rPr>
              <a:t>kollektif</a:t>
            </a:r>
            <a:r>
              <a:rPr lang="tr-TR" sz="2800" dirty="0">
                <a:latin typeface="Arial" panose="020B0604020202020204" pitchFamily="34" charset="0"/>
                <a:cs typeface="Arial" panose="020B0604020202020204" pitchFamily="34" charset="0"/>
              </a:rPr>
              <a:t> şirket ortağı, diğerleri bir anonim şirket pay sahibi gibi sorumlu olan şirket” olarak tanımlanmıştır. </a:t>
            </a:r>
          </a:p>
        </p:txBody>
      </p:sp>
    </p:spTree>
    <p:extLst>
      <p:ext uri="{BB962C8B-B14F-4D97-AF65-F5344CB8AC3E}">
        <p14:creationId xmlns:p14="http://schemas.microsoft.com/office/powerpoint/2010/main" val="2259443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268760"/>
            <a:ext cx="8229600" cy="4525963"/>
          </a:xfrm>
        </p:spPr>
        <p:txBody>
          <a:bodyPr/>
          <a:lstStyle/>
          <a:p>
            <a:r>
              <a:rPr lang="tr-TR" dirty="0">
                <a:latin typeface="Arial" panose="020B0604020202020204" pitchFamily="34" charset="0"/>
                <a:cs typeface="Arial" panose="020B0604020202020204" pitchFamily="34" charset="0"/>
              </a:rPr>
              <a:t>Yalnız, sermaye paylara bölünmeksizin sermayesi sadece birden çok komanditerin sermayeye katılma oranlarını göstermek amacıyla kısımlara ayrılmış bulunuyorsa sermayesi paylara bölünmüş komandit şirkete ilişkin hükümler değil adi komandit şirket hükümleri uygulanır (TTK m. 564/2).</a:t>
            </a:r>
          </a:p>
          <a:p>
            <a:endParaRPr lang="tr-TR" dirty="0"/>
          </a:p>
        </p:txBody>
      </p:sp>
    </p:spTree>
    <p:extLst>
      <p:ext uri="{BB962C8B-B14F-4D97-AF65-F5344CB8AC3E}">
        <p14:creationId xmlns:p14="http://schemas.microsoft.com/office/powerpoint/2010/main" val="5439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6CCCD322-1F6A-8748-9201-46684E939867}"/>
              </a:ext>
            </a:extLst>
          </p:cNvPr>
          <p:cNvSpPr>
            <a:spLocks noGrp="1"/>
          </p:cNvSpPr>
          <p:nvPr>
            <p:ph idx="1"/>
          </p:nvPr>
        </p:nvSpPr>
        <p:spPr>
          <a:xfrm>
            <a:off x="356616" y="1690688"/>
            <a:ext cx="8158734" cy="4486275"/>
          </a:xfrm>
        </p:spPr>
        <p:txBody>
          <a:bodyPr>
            <a:normAutofit fontScale="85000" lnSpcReduction="10000"/>
          </a:bodyPr>
          <a:lstStyle/>
          <a:p>
            <a:pPr algn="just"/>
            <a:r>
              <a:rPr lang="tr-TR" dirty="0">
                <a:latin typeface="Arial" panose="020B0604020202020204" pitchFamily="34" charset="0"/>
                <a:cs typeface="Arial" panose="020B0604020202020204" pitchFamily="34" charset="0"/>
              </a:rPr>
              <a:t>Bu tür şirketlerde de komandite ve komanditer ortak olmak üzere iki tür ortak bulunmaktadır. </a:t>
            </a:r>
          </a:p>
          <a:p>
            <a:pPr lvl="1" algn="just"/>
            <a:r>
              <a:rPr lang="tr-TR" sz="2800" dirty="0">
                <a:latin typeface="Arial" panose="020B0604020202020204" pitchFamily="34" charset="0"/>
                <a:cs typeface="Arial" panose="020B0604020202020204" pitchFamily="34" charset="0"/>
              </a:rPr>
              <a:t>Şirket alacaklılarına karşı komandite ortaklar </a:t>
            </a:r>
            <a:r>
              <a:rPr lang="tr-TR" sz="2800" dirty="0" err="1">
                <a:latin typeface="Arial" panose="020B0604020202020204" pitchFamily="34" charset="0"/>
                <a:cs typeface="Arial" panose="020B0604020202020204" pitchFamily="34" charset="0"/>
              </a:rPr>
              <a:t>kollektif</a:t>
            </a:r>
            <a:r>
              <a:rPr lang="tr-TR" sz="2800" dirty="0">
                <a:latin typeface="Arial" panose="020B0604020202020204" pitchFamily="34" charset="0"/>
                <a:cs typeface="Arial" panose="020B0604020202020204" pitchFamily="34" charset="0"/>
              </a:rPr>
              <a:t> şirket ortağı, </a:t>
            </a:r>
          </a:p>
          <a:p>
            <a:pPr lvl="1" algn="just"/>
            <a:r>
              <a:rPr lang="tr-TR" sz="2800" dirty="0">
                <a:latin typeface="Arial" panose="020B0604020202020204" pitchFamily="34" charset="0"/>
                <a:cs typeface="Arial" panose="020B0604020202020204" pitchFamily="34" charset="0"/>
              </a:rPr>
              <a:t>komanditer ortaklar ise bir anonim şirket pay sahibi </a:t>
            </a:r>
          </a:p>
          <a:p>
            <a:pPr lvl="1" algn="just">
              <a:buNone/>
            </a:pPr>
            <a:r>
              <a:rPr lang="tr-TR" sz="2800" dirty="0">
                <a:latin typeface="Arial" panose="020B0604020202020204" pitchFamily="34" charset="0"/>
                <a:cs typeface="Arial" panose="020B0604020202020204" pitchFamily="34" charset="0"/>
              </a:rPr>
              <a:t>gibi sorumludurlar.</a:t>
            </a:r>
          </a:p>
          <a:p>
            <a:pPr algn="just"/>
            <a:r>
              <a:rPr lang="tr-TR" dirty="0">
                <a:latin typeface="Arial" panose="020B0604020202020204" pitchFamily="34" charset="0"/>
                <a:cs typeface="Arial" panose="020B0604020202020204" pitchFamily="34" charset="0"/>
              </a:rPr>
              <a:t>Bir ticaret şirketi olarak sermayesi paylara bölünmüş komandit şirketler tacirdirler ve tacir olmanın bütün hüküm ve sonuçlarına tabidirler. </a:t>
            </a:r>
          </a:p>
        </p:txBody>
      </p:sp>
    </p:spTree>
    <p:extLst>
      <p:ext uri="{BB962C8B-B14F-4D97-AF65-F5344CB8AC3E}">
        <p14:creationId xmlns:p14="http://schemas.microsoft.com/office/powerpoint/2010/main" val="226176376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127</Words>
  <Application>Microsoft Office PowerPoint</Application>
  <PresentationFormat>Ekran Gösterisi (4:3)</PresentationFormat>
  <Paragraphs>17</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14. HAFTA </vt:lpstr>
      <vt:lpstr>PowerPoint Sunusu</vt:lpstr>
      <vt:lpstr>Sermayesi Paylara Bölünmüş Komandit Şirketlere Uygulanacak Hükümler</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 HAFTA </dc:title>
  <dc:creator>KORKUT OZKORKUT</dc:creator>
  <cp:lastModifiedBy>KORKUT OZKORKUT</cp:lastModifiedBy>
  <cp:revision>2</cp:revision>
  <dcterms:created xsi:type="dcterms:W3CDTF">2019-12-20T10:07:38Z</dcterms:created>
  <dcterms:modified xsi:type="dcterms:W3CDTF">2019-12-23T11:44:07Z</dcterms:modified>
</cp:coreProperties>
</file>