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1"/>
  </p:notesMasterIdLst>
  <p:sldIdLst>
    <p:sldId id="257" r:id="rId3"/>
    <p:sldId id="266" r:id="rId4"/>
    <p:sldId id="299" r:id="rId5"/>
    <p:sldId id="308" r:id="rId6"/>
    <p:sldId id="296" r:id="rId7"/>
    <p:sldId id="310" r:id="rId8"/>
    <p:sldId id="309" r:id="rId9"/>
    <p:sldId id="265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04" autoAdjust="0"/>
    <p:restoredTop sz="94660"/>
  </p:normalViewPr>
  <p:slideViewPr>
    <p:cSldViewPr snapToGrid="0">
      <p:cViewPr varScale="1">
        <p:scale>
          <a:sx n="77" d="100"/>
          <a:sy n="77" d="100"/>
        </p:scale>
        <p:origin x="90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75808D-51F8-4C27-B669-5B4B5E60A299}" type="datetimeFigureOut">
              <a:rPr lang="tr-TR" smtClean="0"/>
              <a:t>3.2.2018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1532F5-56BF-453D-99EA-3341CFE269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6983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414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098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7075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B060A-6166-43C0-A6DF-FCE50BEACD39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0495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B9ECD-D4DC-4D39-9841-DADE3FBCC179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4374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59957-3871-4D55-B629-2074F251C9FD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339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B9BB7-3DFA-4121-B862-A876150D8AE7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5864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9B520-75F8-49D9-AEAC-CD6C15CB2A49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8276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F2FC-D79A-4A06-A3E2-F30D578C6D50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7490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F626E-65CA-469A-AB92-5CDAC8DB326A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7348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55268-0AD7-48D8-8A1B-591DACFBB3A1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662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6861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D65B6-C9C7-4E4A-A82B-2FC8F679D3EB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8758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FC568-F98F-4352-8994-C7A0513B743B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5917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0B2F2-039C-4DC3-99DB-64C3B6894C55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329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177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284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023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936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75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530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21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944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EC92B-805C-4C6B-88EF-0B543B722149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750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/>
          </p:nvPr>
        </p:nvSpPr>
        <p:spPr>
          <a:xfrm>
            <a:off x="1424609" y="1808922"/>
            <a:ext cx="9144000" cy="2943433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SHB-114 SOSYAL HİZMETTE EŞİTLİK VE </a:t>
            </a:r>
            <a:r>
              <a:rPr lang="tr-TR" b="1" dirty="0" smtClean="0"/>
              <a:t>ÇEŞİTLİLİK</a:t>
            </a:r>
            <a:br>
              <a:rPr lang="tr-TR" b="1" dirty="0" smtClean="0"/>
            </a:br>
            <a:r>
              <a:rPr lang="tr-TR" b="1" dirty="0" smtClean="0"/>
              <a:t>CİNSİYETÇİLİK VE SOSYAL HİZMET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DOÇ.DR.FİLİZ YILDIRIM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52333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2117035" y="1107626"/>
            <a:ext cx="8150087" cy="45378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b="1" dirty="0" smtClean="0"/>
              <a:t>Geleneksel Cinsiyet Rolü Beklentileri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tr-TR" dirty="0" smtClean="0"/>
              <a:t>Cinsiyet rolleri belirli bir toplumda cinsiyetlerden beklenen öğrenilmiş davranış kalıplarıdır (</a:t>
            </a:r>
            <a:r>
              <a:rPr lang="tr-TR" dirty="0" err="1" smtClean="0"/>
              <a:t>Zastrow</a:t>
            </a:r>
            <a:r>
              <a:rPr lang="tr-TR" dirty="0" smtClean="0"/>
              <a:t>, 2013). </a:t>
            </a:r>
            <a:endParaRPr lang="tr-TR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35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2117035" y="1107626"/>
            <a:ext cx="8150087" cy="45378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b="1" dirty="0" smtClean="0"/>
              <a:t>Cinsiyetçilik </a:t>
            </a:r>
            <a:r>
              <a:rPr lang="tr-TR" b="1" dirty="0" smtClean="0"/>
              <a:t>İçin Biyolojik Bir Temel Var Mıdır?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tr-TR" b="1" dirty="0" smtClean="0"/>
              <a:t>Cinsiyetçi ideoloji, </a:t>
            </a:r>
            <a:r>
              <a:rPr lang="tr-TR" dirty="0" smtClean="0"/>
              <a:t>Erkeklerle kadınlar arasındaki farklılıkların, dünyada erkeklerin etkin ve baskın; kadınların da etkin ve ikinci bir rol oynamalarına neden olan biyolojik bir sonuç olduğunu öne sürer (</a:t>
            </a:r>
            <a:r>
              <a:rPr lang="tr-TR" dirty="0" err="1" smtClean="0"/>
              <a:t>Zastrow</a:t>
            </a:r>
            <a:r>
              <a:rPr lang="tr-TR" dirty="0"/>
              <a:t>, 2013).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tr-TR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64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2117035" y="1107626"/>
            <a:ext cx="8150087" cy="45378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tr-TR" b="1" dirty="0" smtClean="0"/>
              <a:t>Cinsiyet Rolü Sosyalizasyonu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tr-TR" dirty="0" smtClean="0"/>
              <a:t>Cinsiyet rolü kalıpları toplumlara genel olarak nüfuz eder. Çocuk bakımı uygulamaları, eğitim sistemi, medya gibi toplumsal yaşamı ilgilendiren hemen her alanda kendini gösterir (</a:t>
            </a:r>
            <a:r>
              <a:rPr lang="tr-TR" dirty="0" err="1" smtClean="0"/>
              <a:t>Zastrow</a:t>
            </a:r>
            <a:r>
              <a:rPr lang="tr-TR" dirty="0"/>
              <a:t>, 2013).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tr-TR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34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1898375" y="924338"/>
            <a:ext cx="8686800" cy="474096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b="1" dirty="0" smtClean="0"/>
              <a:t>Cinsiyetçiliğin Sonuçları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Meslek ve gelir </a:t>
            </a:r>
            <a:r>
              <a:rPr lang="tr-TR" dirty="0"/>
              <a:t>ü</a:t>
            </a:r>
            <a:r>
              <a:rPr lang="tr-TR" dirty="0" smtClean="0"/>
              <a:t>zerindeki </a:t>
            </a:r>
            <a:r>
              <a:rPr lang="tr-TR" dirty="0" smtClean="0"/>
              <a:t>etkileri: Düşük ücretli, düşük statülü işlerde çalışma…</a:t>
            </a:r>
            <a:endParaRPr lang="tr-TR" dirty="0" smtClean="0"/>
          </a:p>
          <a:p>
            <a:pPr algn="just">
              <a:lnSpc>
                <a:spcPct val="150000"/>
              </a:lnSpc>
            </a:pPr>
            <a:r>
              <a:rPr lang="tr-TR" dirty="0" smtClean="0"/>
              <a:t>İnsan ilişkileri üzerindeki </a:t>
            </a:r>
            <a:r>
              <a:rPr lang="tr-TR" dirty="0" smtClean="0"/>
              <a:t>etkileri: Daha fazla sosyal kısıtlama yapılması, sosyal ilişkilerde çifte standart…(</a:t>
            </a:r>
            <a:r>
              <a:rPr lang="tr-TR" dirty="0" err="1"/>
              <a:t>Zastrow</a:t>
            </a:r>
            <a:r>
              <a:rPr lang="tr-TR" dirty="0"/>
              <a:t>, 2013).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tr-TR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14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1709531" y="1520685"/>
            <a:ext cx="8686800" cy="474096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dirty="0" smtClean="0"/>
              <a:t>Annelik </a:t>
            </a:r>
            <a:r>
              <a:rPr lang="tr-TR" dirty="0"/>
              <a:t>engeli: Kadınların çalışan olarak annelik ya da bakım işlerini üstlenmelerine bağlı olarak zorluklarla </a:t>
            </a:r>
            <a:r>
              <a:rPr lang="tr-TR" dirty="0" smtClean="0"/>
              <a:t>karşılaşmalarını ifade eder (</a:t>
            </a:r>
            <a:r>
              <a:rPr lang="tr-TR" dirty="0" err="1" smtClean="0"/>
              <a:t>Zastrow</a:t>
            </a:r>
            <a:r>
              <a:rPr lang="tr-TR" dirty="0"/>
              <a:t>, 2013).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tr-TR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74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1898375" y="924338"/>
            <a:ext cx="8686800" cy="474096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b="1" dirty="0"/>
              <a:t>Cinsiyet Ayrımcılığının Ortaya Çıkardığı Eşitsizlikler ve Sosyal Hizmet </a:t>
            </a:r>
            <a:endParaRPr lang="tr-TR" b="1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tr-TR" dirty="0" smtClean="0"/>
              <a:t>Sosyal hizmet, kadın sorunlarına duyarlı bir meslek ve disiplindir</a:t>
            </a:r>
            <a:r>
              <a:rPr lang="tr-TR" dirty="0"/>
              <a:t>. </a:t>
            </a:r>
            <a:r>
              <a:rPr lang="tr-TR" dirty="0" smtClean="0"/>
              <a:t>Toplumsal </a:t>
            </a:r>
            <a:r>
              <a:rPr lang="tr-TR" dirty="0"/>
              <a:t>cinsiyet eşitliğini önceleyen sosyal hizmet uygulamaları, </a:t>
            </a:r>
            <a:r>
              <a:rPr lang="tr-TR" dirty="0" smtClean="0"/>
              <a:t>kadınları güçlendirme ve </a:t>
            </a:r>
            <a:r>
              <a:rPr lang="tr-TR" dirty="0" err="1" smtClean="0"/>
              <a:t>genelci</a:t>
            </a:r>
            <a:r>
              <a:rPr lang="tr-TR" dirty="0" smtClean="0"/>
              <a:t> </a:t>
            </a:r>
            <a:r>
              <a:rPr lang="tr-TR" dirty="0"/>
              <a:t>yaklaşımları kullanarak, ataerkilliğin yol açtığı eşitsizliği yok etme ve eşitlikçi ilişkiler </a:t>
            </a:r>
            <a:r>
              <a:rPr lang="tr-TR" dirty="0" smtClean="0"/>
              <a:t>inşa etme </a:t>
            </a:r>
            <a:r>
              <a:rPr lang="tr-TR" dirty="0"/>
              <a:t>yönünde oldukça önemli bir role </a:t>
            </a:r>
            <a:r>
              <a:rPr lang="tr-TR" dirty="0" smtClean="0"/>
              <a:t>sahiptir </a:t>
            </a:r>
            <a:r>
              <a:rPr lang="tr-TR" dirty="0"/>
              <a:t>(Şaşman-</a:t>
            </a:r>
            <a:r>
              <a:rPr lang="tr-TR" dirty="0" err="1"/>
              <a:t>Kaylı</a:t>
            </a:r>
            <a:r>
              <a:rPr lang="tr-TR" dirty="0"/>
              <a:t>, 2016</a:t>
            </a:r>
            <a:r>
              <a:rPr lang="tr-TR" dirty="0" smtClean="0"/>
              <a:t>). </a:t>
            </a:r>
            <a:endParaRPr lang="tr-TR" dirty="0"/>
          </a:p>
          <a:p>
            <a:pPr marL="0" indent="0" algn="just">
              <a:lnSpc>
                <a:spcPct val="150000"/>
              </a:lnSpc>
              <a:buNone/>
            </a:pPr>
            <a:endParaRPr lang="tr-TR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tr-TR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81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1570382" y="1123122"/>
            <a:ext cx="854765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YARARLANILAN KAYNAKLAR</a:t>
            </a:r>
          </a:p>
          <a:p>
            <a:endParaRPr lang="tr-TR" sz="2400" dirty="0" smtClean="0"/>
          </a:p>
          <a:p>
            <a:pPr algn="just"/>
            <a:r>
              <a:rPr lang="tr-TR" sz="2400" dirty="0" smtClean="0"/>
              <a:t>Şaşman-</a:t>
            </a:r>
            <a:r>
              <a:rPr lang="tr-TR" sz="2400" dirty="0" err="1" smtClean="0"/>
              <a:t>Kaylı</a:t>
            </a:r>
            <a:r>
              <a:rPr lang="tr-TR" sz="2400" dirty="0" smtClean="0"/>
              <a:t>, D. (2016</a:t>
            </a:r>
            <a:r>
              <a:rPr lang="tr-TR" sz="2400" dirty="0"/>
              <a:t>). </a:t>
            </a:r>
            <a:r>
              <a:rPr lang="tr-TR" sz="2400" dirty="0" smtClean="0"/>
              <a:t>Türkiye’de Sosyal Hizmetin Toplumsal Cinsiyet Eşitliği ile İlişkisi. </a:t>
            </a:r>
            <a:r>
              <a:rPr lang="en-US" sz="2400" i="1" dirty="0"/>
              <a:t>The Journal of Academic Social Science </a:t>
            </a:r>
            <a:r>
              <a:rPr lang="en-US" sz="2400" i="1" dirty="0" smtClean="0"/>
              <a:t>Studies</a:t>
            </a:r>
            <a:r>
              <a:rPr lang="tr-TR" sz="2400" i="1" dirty="0" smtClean="0"/>
              <a:t>, </a:t>
            </a:r>
            <a:r>
              <a:rPr lang="tr-TR" sz="2400" dirty="0" smtClean="0"/>
              <a:t>45, 135-142. </a:t>
            </a:r>
            <a:endParaRPr lang="tr-TR" sz="2400" i="1" dirty="0" smtClean="0"/>
          </a:p>
          <a:p>
            <a:pPr algn="just"/>
            <a:endParaRPr lang="tr-TR" sz="2400" dirty="0" smtClean="0"/>
          </a:p>
          <a:p>
            <a:pPr algn="just"/>
            <a:r>
              <a:rPr lang="tr-TR" sz="2400" dirty="0" err="1" smtClean="0"/>
              <a:t>Zastrow</a:t>
            </a:r>
            <a:r>
              <a:rPr lang="tr-TR" sz="2400" dirty="0"/>
              <a:t>, (2013). Sosyal Hizmete Giriş. Ankara: </a:t>
            </a:r>
            <a:r>
              <a:rPr lang="tr-TR" sz="2400" dirty="0" err="1"/>
              <a:t>Nika</a:t>
            </a:r>
            <a:r>
              <a:rPr lang="tr-TR" sz="2400" dirty="0"/>
              <a:t> Yayınevi.</a:t>
            </a:r>
          </a:p>
        </p:txBody>
      </p:sp>
    </p:spTree>
    <p:extLst>
      <p:ext uri="{BB962C8B-B14F-4D97-AF65-F5344CB8AC3E}">
        <p14:creationId xmlns:p14="http://schemas.microsoft.com/office/powerpoint/2010/main" val="280033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267</Words>
  <Application>Microsoft Office PowerPoint</Application>
  <PresentationFormat>Geniş ekran</PresentationFormat>
  <Paragraphs>24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1_Office Teması</vt:lpstr>
      <vt:lpstr>2_Office Teması</vt:lpstr>
      <vt:lpstr>SHB-114 SOSYAL HİZMETTE EŞİTLİK VE ÇEŞİTLİLİK CİNSİYETÇİLİK VE SOSYAL HİZMET DOÇ.DR.FİLİZ YILDIRIM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SHB-419 DAYANIŞMA MODELLERİ KUŞAK KAVRAMI VE KUŞAK SINIFLAMALARI DOÇ.DR.FİLİZ YILDIRIM</dc:title>
  <dc:creator>C</dc:creator>
  <cp:lastModifiedBy>C</cp:lastModifiedBy>
  <cp:revision>76</cp:revision>
  <dcterms:created xsi:type="dcterms:W3CDTF">2017-10-22T16:18:04Z</dcterms:created>
  <dcterms:modified xsi:type="dcterms:W3CDTF">2018-02-03T13:00:01Z</dcterms:modified>
</cp:coreProperties>
</file>