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1"/>
  </p:notesMasterIdLst>
  <p:handoutMasterIdLst>
    <p:handoutMasterId r:id="rId12"/>
  </p:handoutMasterIdLst>
  <p:sldIdLst>
    <p:sldId id="721" r:id="rId4"/>
    <p:sldId id="718" r:id="rId5"/>
    <p:sldId id="722" r:id="rId6"/>
    <p:sldId id="723" r:id="rId7"/>
    <p:sldId id="724" r:id="rId8"/>
    <p:sldId id="725" r:id="rId9"/>
    <p:sldId id="726"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61" d="100"/>
          <a:sy n="61" d="100"/>
        </p:scale>
        <p:origin x="78" y="40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3" name="Unvan 1"/>
          <p:cNvSpPr txBox="1">
            <a:spLocks/>
          </p:cNvSpPr>
          <p:nvPr/>
        </p:nvSpPr>
        <p:spPr>
          <a:xfrm>
            <a:off x="621338" y="530041"/>
            <a:ext cx="5648325" cy="745944"/>
          </a:xfrm>
        </p:spPr>
        <p:txBody>
          <a:bodyPr>
            <a:normAutofit fontScale="975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smtClean="0">
                <a:latin typeface="Times New Roman" panose="02020603050405020304" pitchFamily="18" charset="0"/>
                <a:cs typeface="Times New Roman" panose="02020603050405020304" pitchFamily="18" charset="0"/>
              </a:rPr>
              <a:t>Planlama ve Organizasyon</a:t>
            </a:r>
            <a:endParaRPr lang="tr-TR" sz="2400" dirty="0">
              <a:latin typeface="Times New Roman" panose="02020603050405020304" pitchFamily="18" charset="0"/>
              <a:cs typeface="Times New Roman" panose="02020603050405020304" pitchFamily="18" charset="0"/>
            </a:endParaRPr>
          </a:p>
        </p:txBody>
      </p:sp>
      <p:sp>
        <p:nvSpPr>
          <p:cNvPr id="5" name="İçerik Yer Tutucusu 2"/>
          <p:cNvSpPr>
            <a:spLocks noGrp="1"/>
          </p:cNvSpPr>
          <p:nvPr>
            <p:ph idx="1"/>
          </p:nvPr>
        </p:nvSpPr>
        <p:spPr>
          <a:xfrm>
            <a:off x="621338" y="1122026"/>
            <a:ext cx="8312133" cy="4885509"/>
          </a:xfrm>
        </p:spPr>
        <p:txBody>
          <a:bodyPr>
            <a:normAutofit/>
          </a:bodyPr>
          <a:lstStyle/>
          <a:p>
            <a:pPr marL="0" indent="0">
              <a:buNone/>
            </a:pPr>
            <a:r>
              <a:rPr lang="tr-TR" dirty="0"/>
              <a:t> </a:t>
            </a:r>
          </a:p>
          <a:p>
            <a:pPr marL="0" indent="0" algn="just">
              <a:buNone/>
            </a:pPr>
            <a:r>
              <a:rPr lang="tr-TR" sz="2000" b="1" u="sng" dirty="0" smtClean="0">
                <a:latin typeface="Times New Roman" panose="02020603050405020304" pitchFamily="18" charset="0"/>
                <a:cs typeface="Times New Roman" panose="02020603050405020304" pitchFamily="18" charset="0"/>
              </a:rPr>
              <a:t>Planlama:</a:t>
            </a:r>
            <a:r>
              <a:rPr lang="tr-TR" sz="2000" dirty="0" smtClean="0">
                <a:latin typeface="Times New Roman" panose="02020603050405020304" pitchFamily="18" charset="0"/>
                <a:cs typeface="Times New Roman" panose="02020603050405020304" pitchFamily="18" charset="0"/>
              </a:rPr>
              <a:t> amaçların ve bu amaçların elde edilebilmesi için gerekli olan eylemlerin belirlenmesi sürecidir. Bu süreç, yönetimin bilgi toplama sürecidir. Bu fonksiyonla, işletmemizin amaçlarını ve bunlara ilişkin strateji ve taktiklerin neler olacağını kararlaştırmaya yardımcı bilgiler toplanmaktadır</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Planlama: Bir amacı gerçekleştirmek için en iyi hareket şeklini seçme ve geliştirme niteliği taşıyan bilinçli bir süreçtir.</a:t>
            </a:r>
            <a:endParaRPr lang="tr-TR" dirty="0">
              <a:latin typeface="Times New Roman" panose="02020603050405020304" pitchFamily="18" charset="0"/>
              <a:cs typeface="Times New Roman" panose="02020603050405020304" pitchFamily="18" charset="0"/>
            </a:endParaRP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 </a:t>
            </a:r>
          </a:p>
          <a:p>
            <a:endParaRPr lang="tr-TR" dirty="0"/>
          </a:p>
        </p:txBody>
      </p:sp>
    </p:spTree>
    <p:extLst>
      <p:ext uri="{BB962C8B-B14F-4D97-AF65-F5344CB8AC3E}">
        <p14:creationId xmlns:p14="http://schemas.microsoft.com/office/powerpoint/2010/main" val="4087914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İçerik Yer Tutucusu 2"/>
          <p:cNvSpPr>
            <a:spLocks noGrp="1"/>
          </p:cNvSpPr>
          <p:nvPr>
            <p:ph idx="1"/>
          </p:nvPr>
        </p:nvSpPr>
        <p:spPr>
          <a:xfrm>
            <a:off x="700531" y="1494694"/>
            <a:ext cx="8102238" cy="5102532"/>
          </a:xfrm>
        </p:spPr>
        <p:txBody>
          <a:bodyPr>
            <a:normAutofit/>
          </a:bodyPr>
          <a:lstStyle/>
          <a:p>
            <a:pPr marL="0" indent="0" algn="just">
              <a:lnSpc>
                <a:spcPct val="110000"/>
              </a:lnSpc>
              <a:spcBef>
                <a:spcPts val="0"/>
              </a:spcBef>
              <a:buNone/>
            </a:pP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Planlama herhangi bir konu ile ilgili olarak;</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Bef>
                <a:spcPts val="0"/>
              </a:spcBef>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t>
            </a: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a:t>
            </a:r>
          </a:p>
          <a:p>
            <a:pPr algn="just">
              <a:lnSpc>
                <a:spcPct val="110000"/>
              </a:lnSpc>
              <a:spcBef>
                <a:spcPts val="0"/>
              </a:spcBef>
            </a:pPr>
            <a:r>
              <a:rPr lang="tr-TR" sz="2200" dirty="0" smtClean="0">
                <a:solidFill>
                  <a:srgbClr val="000000"/>
                </a:solidFill>
                <a:latin typeface="Times New Roman" panose="02020603050405020304" pitchFamily="18" charset="0"/>
                <a:cs typeface="Times New Roman" panose="02020603050405020304" pitchFamily="18" charset="0"/>
              </a:rPr>
              <a:t>Ne zaman</a:t>
            </a:r>
          </a:p>
          <a:p>
            <a:pPr algn="just">
              <a:lnSpc>
                <a:spcPct val="110000"/>
              </a:lnSpc>
              <a:spcBef>
                <a:spcPts val="0"/>
              </a:spcBef>
            </a:pPr>
            <a:r>
              <a:rPr lang="tr-TR" sz="2200" dirty="0" smtClean="0">
                <a:solidFill>
                  <a:srgbClr val="000000"/>
                </a:solidFill>
                <a:latin typeface="Times New Roman" panose="02020603050405020304" pitchFamily="18" charset="0"/>
                <a:cs typeface="Times New Roman" panose="02020603050405020304" pitchFamily="18" charset="0"/>
              </a:rPr>
              <a:t>Nasıl </a:t>
            </a:r>
          </a:p>
          <a:p>
            <a:pPr algn="just">
              <a:lnSpc>
                <a:spcPct val="110000"/>
              </a:lnSpc>
              <a:spcBef>
                <a:spcPts val="0"/>
              </a:spcBef>
            </a:pPr>
            <a:r>
              <a:rPr lang="tr-TR" sz="2200" dirty="0" smtClean="0">
                <a:solidFill>
                  <a:srgbClr val="000000"/>
                </a:solidFill>
                <a:latin typeface="Times New Roman" panose="02020603050405020304" pitchFamily="18" charset="0"/>
                <a:cs typeface="Times New Roman" panose="02020603050405020304" pitchFamily="18" charset="0"/>
              </a:rPr>
              <a:t>Neden</a:t>
            </a:r>
          </a:p>
          <a:p>
            <a:pPr algn="just">
              <a:lnSpc>
                <a:spcPct val="110000"/>
              </a:lnSpc>
              <a:spcBef>
                <a:spcPts val="0"/>
              </a:spcBef>
            </a:pPr>
            <a:r>
              <a:rPr lang="tr-TR" sz="2200" dirty="0" smtClean="0">
                <a:solidFill>
                  <a:srgbClr val="000000"/>
                </a:solidFill>
                <a:latin typeface="Times New Roman" panose="02020603050405020304" pitchFamily="18" charset="0"/>
                <a:cs typeface="Times New Roman" panose="02020603050405020304" pitchFamily="18" charset="0"/>
              </a:rPr>
              <a:t>Hangi maliyetle</a:t>
            </a:r>
          </a:p>
          <a:p>
            <a:pPr algn="just">
              <a:lnSpc>
                <a:spcPct val="110000"/>
              </a:lnSpc>
              <a:spcBef>
                <a:spcPts val="0"/>
              </a:spcBef>
            </a:pPr>
            <a:r>
              <a:rPr lang="tr-TR" sz="2200" dirty="0" smtClean="0">
                <a:solidFill>
                  <a:srgbClr val="000000"/>
                </a:solidFill>
                <a:latin typeface="Times New Roman" panose="02020603050405020304" pitchFamily="18" charset="0"/>
                <a:cs typeface="Times New Roman" panose="02020603050405020304" pitchFamily="18" charset="0"/>
              </a:rPr>
              <a:t>Hangi sürede</a:t>
            </a:r>
          </a:p>
          <a:p>
            <a:pPr algn="just">
              <a:lnSpc>
                <a:spcPct val="110000"/>
              </a:lnSpc>
              <a:spcBef>
                <a:spcPts val="0"/>
              </a:spcBef>
            </a:pPr>
            <a:endParaRPr lang="tr-TR" sz="2200" dirty="0">
              <a:solidFill>
                <a:srgbClr val="000000"/>
              </a:solidFill>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2200" dirty="0" smtClean="0">
                <a:solidFill>
                  <a:srgbClr val="000000"/>
                </a:solidFill>
                <a:latin typeface="Times New Roman" panose="02020603050405020304" pitchFamily="18" charset="0"/>
                <a:cs typeface="Times New Roman" panose="02020603050405020304" pitchFamily="18" charset="0"/>
              </a:rPr>
              <a:t>Sorularına cevap vermeyi amaçlamaktadır</a:t>
            </a:r>
            <a:endParaRPr lang="tr-TR" dirty="0"/>
          </a:p>
        </p:txBody>
      </p:sp>
      <p:sp>
        <p:nvSpPr>
          <p:cNvPr id="7" name="Unvan 1"/>
          <p:cNvSpPr txBox="1">
            <a:spLocks/>
          </p:cNvSpPr>
          <p:nvPr/>
        </p:nvSpPr>
        <p:spPr>
          <a:xfrm>
            <a:off x="621338" y="530041"/>
            <a:ext cx="5648325" cy="745944"/>
          </a:xfrm>
        </p:spPr>
        <p:txBody>
          <a:bodyPr>
            <a:normAutofit fontScale="975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smtClean="0">
                <a:latin typeface="Times New Roman" panose="02020603050405020304" pitchFamily="18" charset="0"/>
                <a:cs typeface="Times New Roman" panose="02020603050405020304" pitchFamily="18" charset="0"/>
              </a:rPr>
              <a:t>Planlama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5522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İçerik Yer Tutucusu 2"/>
          <p:cNvSpPr>
            <a:spLocks noGrp="1"/>
          </p:cNvSpPr>
          <p:nvPr>
            <p:ph idx="1"/>
          </p:nvPr>
        </p:nvSpPr>
        <p:spPr>
          <a:xfrm>
            <a:off x="700531" y="1494694"/>
            <a:ext cx="8102238" cy="5102532"/>
          </a:xfrm>
        </p:spPr>
        <p:txBody>
          <a:bodyPr>
            <a:normAutofit/>
          </a:bodyPr>
          <a:lstStyle/>
          <a:p>
            <a:pPr marL="0" indent="0" algn="just">
              <a:lnSpc>
                <a:spcPct val="110000"/>
              </a:lnSpc>
              <a:spcBef>
                <a:spcPts val="0"/>
              </a:spcBef>
              <a:buNone/>
            </a:pP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Planlama, yönetim işinin birinci ve en önemli safhasıdır.</a:t>
            </a:r>
          </a:p>
          <a:p>
            <a:pPr marL="0" indent="0" algn="just">
              <a:lnSpc>
                <a:spcPct val="110000"/>
              </a:lnSpc>
              <a:spcBef>
                <a:spcPts val="0"/>
              </a:spcBef>
              <a:buNone/>
            </a:pPr>
            <a:endParaRPr 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Plan nedir ? </a:t>
            </a:r>
          </a:p>
          <a:p>
            <a:pPr marL="0" indent="0" algn="just">
              <a:lnSpc>
                <a:spcPct val="110000"/>
              </a:lnSpc>
              <a:spcBef>
                <a:spcPts val="0"/>
              </a:spcBef>
              <a:buNone/>
            </a:pPr>
            <a:endPar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Plan bir karardır veya kararlar toplamıdır</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 genel tanımı ile plan, bugünden, gelecekte nereye ulaşılmak istendiğinin nelerin gerçekleştirilmek istediğinin kararlaştırılmasıdır</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Planlama ise planı ortaya çıkarmak için devam eden süreci ifade etmektedir.</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Plan bir sonuçtur, planlama bir süreçtir</a:t>
            </a:r>
            <a:endParaRPr 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
        <p:nvSpPr>
          <p:cNvPr id="7" name="Unvan 1"/>
          <p:cNvSpPr txBox="1">
            <a:spLocks/>
          </p:cNvSpPr>
          <p:nvPr/>
        </p:nvSpPr>
        <p:spPr>
          <a:xfrm>
            <a:off x="621338" y="530041"/>
            <a:ext cx="5648325" cy="745944"/>
          </a:xfrm>
        </p:spPr>
        <p:txBody>
          <a:bodyPr>
            <a:normAutofit fontScale="975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smtClean="0">
                <a:latin typeface="Times New Roman" panose="02020603050405020304" pitchFamily="18" charset="0"/>
                <a:cs typeface="Times New Roman" panose="02020603050405020304" pitchFamily="18" charset="0"/>
              </a:rPr>
              <a:t>Planlama ve Organizasyon</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0290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İçerik Yer Tutucusu 2"/>
          <p:cNvSpPr>
            <a:spLocks noGrp="1"/>
          </p:cNvSpPr>
          <p:nvPr>
            <p:ph idx="1"/>
          </p:nvPr>
        </p:nvSpPr>
        <p:spPr>
          <a:xfrm>
            <a:off x="700531" y="1494694"/>
            <a:ext cx="8102238" cy="5102532"/>
          </a:xfrm>
        </p:spPr>
        <p:txBody>
          <a:bodyPr>
            <a:normAutofit/>
          </a:bodyPr>
          <a:lstStyle/>
          <a:p>
            <a:pPr marL="0" indent="0" algn="just">
              <a:lnSpc>
                <a:spcPct val="110000"/>
              </a:lnSpc>
              <a:spcBef>
                <a:spcPts val="0"/>
              </a:spcBef>
              <a:buNone/>
            </a:pP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Yönetim sürecini oluşturan fonksiyonlar;</a:t>
            </a:r>
          </a:p>
          <a:p>
            <a:pPr marL="0" indent="0" algn="just">
              <a:lnSpc>
                <a:spcPct val="110000"/>
              </a:lnSpc>
              <a:spcBef>
                <a:spcPts val="0"/>
              </a:spcBef>
              <a:buNone/>
            </a:pPr>
            <a:endParaRPr 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Planlama,</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Örgütleme</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Yöneltme</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Koordinasyon</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Denetim</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Yönetici eğitimi</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
        <p:nvSpPr>
          <p:cNvPr id="7" name="Unvan 1"/>
          <p:cNvSpPr txBox="1">
            <a:spLocks/>
          </p:cNvSpPr>
          <p:nvPr/>
        </p:nvSpPr>
        <p:spPr>
          <a:xfrm>
            <a:off x="621338" y="530041"/>
            <a:ext cx="5648325" cy="745944"/>
          </a:xfrm>
        </p:spPr>
        <p:txBody>
          <a:bodyPr>
            <a:normAutofit fontScale="975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smtClean="0">
                <a:latin typeface="Times New Roman" panose="02020603050405020304" pitchFamily="18" charset="0"/>
                <a:cs typeface="Times New Roman" panose="02020603050405020304" pitchFamily="18" charset="0"/>
              </a:rPr>
              <a:t>Planlama ve Organizasyon</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498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İçerik Yer Tutucusu 2"/>
          <p:cNvSpPr>
            <a:spLocks noGrp="1"/>
          </p:cNvSpPr>
          <p:nvPr>
            <p:ph idx="1"/>
          </p:nvPr>
        </p:nvSpPr>
        <p:spPr>
          <a:xfrm>
            <a:off x="700531" y="1494694"/>
            <a:ext cx="8102238" cy="5102532"/>
          </a:xfrm>
        </p:spPr>
        <p:txBody>
          <a:bodyPr>
            <a:normAutofit/>
          </a:bodyPr>
          <a:lstStyle/>
          <a:p>
            <a:pPr algn="just">
              <a:lnSpc>
                <a:spcPct val="110000"/>
              </a:lnSpc>
              <a:spcBef>
                <a:spcPts val="0"/>
              </a:spcBef>
            </a:pPr>
            <a:r>
              <a:rPr 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Kavramlar</a:t>
            </a:r>
            <a:endParaRPr lang="tr-TR" sz="2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Bef>
                <a:spcPts val="0"/>
              </a:spcBef>
            </a:pP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İşletme</a:t>
            </a:r>
            <a:endParaRPr lang="tr-TR" sz="22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0000"/>
              </a:lnSpc>
              <a:spcBef>
                <a:spcPts val="0"/>
              </a:spcBef>
            </a:pP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Yönetim süreçleri</a:t>
            </a:r>
          </a:p>
          <a:p>
            <a:pPr algn="just">
              <a:lnSpc>
                <a:spcPct val="110000"/>
              </a:lnSpc>
              <a:spcBef>
                <a:spcPts val="0"/>
              </a:spcBef>
            </a:pPr>
            <a:r>
              <a:rPr lang="tr-TR" sz="2200" dirty="0" smtClean="0">
                <a:solidFill>
                  <a:srgbClr val="000000"/>
                </a:solidFill>
                <a:latin typeface="Times New Roman" panose="02020603050405020304" pitchFamily="18" charset="0"/>
                <a:cs typeface="Times New Roman" panose="02020603050405020304" pitchFamily="18" charset="0"/>
              </a:rPr>
              <a:t> Durum analizi</a:t>
            </a:r>
          </a:p>
          <a:p>
            <a:pPr algn="just">
              <a:lnSpc>
                <a:spcPct val="110000"/>
              </a:lnSpc>
              <a:spcBef>
                <a:spcPts val="0"/>
              </a:spcBef>
            </a:pPr>
            <a:r>
              <a:rPr lang="tr-TR" sz="2200" dirty="0">
                <a:solidFill>
                  <a:srgbClr val="000000"/>
                </a:solidFill>
                <a:latin typeface="Times New Roman" panose="02020603050405020304" pitchFamily="18" charset="0"/>
                <a:cs typeface="Times New Roman" panose="02020603050405020304" pitchFamily="18" charset="0"/>
              </a:rPr>
              <a:t> </a:t>
            </a:r>
            <a:r>
              <a:rPr lang="tr-TR" sz="2200" dirty="0" smtClean="0">
                <a:solidFill>
                  <a:srgbClr val="000000"/>
                </a:solidFill>
                <a:latin typeface="Times New Roman" panose="02020603050405020304" pitchFamily="18" charset="0"/>
                <a:cs typeface="Times New Roman" panose="02020603050405020304" pitchFamily="18" charset="0"/>
              </a:rPr>
              <a:t>Öncelikleri saptama</a:t>
            </a:r>
          </a:p>
          <a:p>
            <a:pPr algn="just">
              <a:lnSpc>
                <a:spcPct val="110000"/>
              </a:lnSpc>
              <a:spcBef>
                <a:spcPts val="0"/>
              </a:spcBef>
            </a:pPr>
            <a:r>
              <a:rPr lang="tr-TR" sz="2200" dirty="0">
                <a:solidFill>
                  <a:srgbClr val="000000"/>
                </a:solidFill>
                <a:latin typeface="Times New Roman" panose="02020603050405020304" pitchFamily="18" charset="0"/>
                <a:cs typeface="Times New Roman" panose="02020603050405020304" pitchFamily="18" charset="0"/>
              </a:rPr>
              <a:t> </a:t>
            </a:r>
            <a:r>
              <a:rPr lang="tr-TR" sz="2200" dirty="0" smtClean="0">
                <a:solidFill>
                  <a:srgbClr val="000000"/>
                </a:solidFill>
                <a:latin typeface="Times New Roman" panose="02020603050405020304" pitchFamily="18" charset="0"/>
                <a:cs typeface="Times New Roman" panose="02020603050405020304" pitchFamily="18" charset="0"/>
              </a:rPr>
              <a:t>Amaç</a:t>
            </a:r>
          </a:p>
          <a:p>
            <a:pPr algn="just">
              <a:lnSpc>
                <a:spcPct val="110000"/>
              </a:lnSpc>
              <a:spcBef>
                <a:spcPts val="0"/>
              </a:spcBef>
            </a:pPr>
            <a:r>
              <a:rPr lang="tr-TR" sz="2200" dirty="0">
                <a:solidFill>
                  <a:srgbClr val="000000"/>
                </a:solidFill>
                <a:latin typeface="Times New Roman" panose="02020603050405020304" pitchFamily="18" charset="0"/>
                <a:cs typeface="Times New Roman" panose="02020603050405020304" pitchFamily="18" charset="0"/>
              </a:rPr>
              <a:t> </a:t>
            </a:r>
            <a:r>
              <a:rPr lang="tr-TR" sz="2200" dirty="0" smtClean="0">
                <a:solidFill>
                  <a:srgbClr val="000000"/>
                </a:solidFill>
                <a:latin typeface="Times New Roman" panose="02020603050405020304" pitchFamily="18" charset="0"/>
                <a:cs typeface="Times New Roman" panose="02020603050405020304" pitchFamily="18" charset="0"/>
              </a:rPr>
              <a:t>Planlama, Organizasyon, Liderlik, Kontrol, Değerlendirme</a:t>
            </a:r>
            <a:endParaRPr lang="tr-TR" dirty="0"/>
          </a:p>
        </p:txBody>
      </p:sp>
      <p:sp>
        <p:nvSpPr>
          <p:cNvPr id="7" name="Unvan 1"/>
          <p:cNvSpPr txBox="1">
            <a:spLocks/>
          </p:cNvSpPr>
          <p:nvPr/>
        </p:nvSpPr>
        <p:spPr>
          <a:xfrm>
            <a:off x="621338" y="530041"/>
            <a:ext cx="5648325" cy="745944"/>
          </a:xfrm>
        </p:spPr>
        <p:txBody>
          <a:bodyPr>
            <a:normAutofit fontScale="975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smtClean="0">
                <a:latin typeface="Times New Roman" panose="02020603050405020304" pitchFamily="18" charset="0"/>
                <a:cs typeface="Times New Roman" panose="02020603050405020304" pitchFamily="18" charset="0"/>
              </a:rPr>
              <a:t>Planlama ve Organizasyon</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0488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İçerik Yer Tutucusu 2"/>
          <p:cNvSpPr>
            <a:spLocks noGrp="1"/>
          </p:cNvSpPr>
          <p:nvPr>
            <p:ph idx="1"/>
          </p:nvPr>
        </p:nvSpPr>
        <p:spPr>
          <a:xfrm>
            <a:off x="700531" y="1494694"/>
            <a:ext cx="8102238" cy="5102532"/>
          </a:xfrm>
        </p:spPr>
        <p:txBody>
          <a:bodyPr>
            <a:normAutofit/>
          </a:bodyPr>
          <a:lstStyle/>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Organizasyon,</a:t>
            </a:r>
          </a:p>
          <a:p>
            <a:pPr marL="0" indent="0" algn="just">
              <a:lnSpc>
                <a:spcPct val="110000"/>
              </a:lnSpc>
              <a:spcBef>
                <a:spcPts val="0"/>
              </a:spcBef>
              <a:buNone/>
            </a:pPr>
            <a:endParaRPr 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Organizasyonun sosyal bir etkileşim ortamı olduğunu, organizasyonların işbirliği, dayanışma ve bilgi paylaşımı ile </a:t>
            </a:r>
            <a:r>
              <a:rPr lang="tr-TR" sz="22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varolabileceğini</a:t>
            </a: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vurgulayan bir bakış açısıdır</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
        <p:nvSpPr>
          <p:cNvPr id="7" name="Unvan 1"/>
          <p:cNvSpPr txBox="1">
            <a:spLocks/>
          </p:cNvSpPr>
          <p:nvPr/>
        </p:nvSpPr>
        <p:spPr>
          <a:xfrm>
            <a:off x="621338" y="530041"/>
            <a:ext cx="5648325" cy="745944"/>
          </a:xfrm>
        </p:spPr>
        <p:txBody>
          <a:bodyPr>
            <a:normAutofit fontScale="975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smtClean="0">
                <a:latin typeface="Times New Roman" panose="02020603050405020304" pitchFamily="18" charset="0"/>
                <a:cs typeface="Times New Roman" panose="02020603050405020304" pitchFamily="18" charset="0"/>
              </a:rPr>
              <a:t>Planlama ve Organizasyon</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969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6" name="İçerik Yer Tutucusu 2"/>
          <p:cNvSpPr>
            <a:spLocks noGrp="1"/>
          </p:cNvSpPr>
          <p:nvPr>
            <p:ph idx="1"/>
          </p:nvPr>
        </p:nvSpPr>
        <p:spPr>
          <a:xfrm>
            <a:off x="700531" y="1494694"/>
            <a:ext cx="8102238" cy="5102532"/>
          </a:xfrm>
        </p:spPr>
        <p:txBody>
          <a:bodyPr>
            <a:normAutofit/>
          </a:bodyPr>
          <a:lstStyle/>
          <a:p>
            <a:pPr marL="0" indent="0" algn="just">
              <a:lnSpc>
                <a:spcPct val="110000"/>
              </a:lnSpc>
              <a:spcBef>
                <a:spcPts val="0"/>
              </a:spcBef>
              <a:buNone/>
            </a:pPr>
            <a:r>
              <a:rPr lang="tr-TR" sz="2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sz="2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Organizasyon,</a:t>
            </a:r>
          </a:p>
          <a:p>
            <a:pPr marL="0" indent="0" algn="just">
              <a:lnSpc>
                <a:spcPct val="110000"/>
              </a:lnSpc>
              <a:spcBef>
                <a:spcPts val="0"/>
              </a:spcBef>
              <a:buNone/>
            </a:pPr>
            <a:endParaRPr 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Organizasyon bir düzen veya düzenlemeyi ifade etmektedir,</a:t>
            </a:r>
          </a:p>
          <a:p>
            <a:pPr marL="0" indent="0" algn="just">
              <a:lnSpc>
                <a:spcPct val="110000"/>
              </a:lnSpc>
              <a:spcBef>
                <a:spcPts val="0"/>
              </a:spcBef>
              <a:buNone/>
            </a:pPr>
            <a:endParaRPr 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Organizasyon;</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İş ile iş,</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İş ile insan ve</a:t>
            </a:r>
          </a:p>
          <a:p>
            <a:pPr algn="just">
              <a:lnSpc>
                <a:spcPct val="110000"/>
              </a:lnSpc>
              <a:spcBef>
                <a:spcPts val="0"/>
              </a:spcBef>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İnsan ile insan</a:t>
            </a:r>
          </a:p>
          <a:p>
            <a:pPr algn="just">
              <a:lnSpc>
                <a:spcPct val="110000"/>
              </a:lnSpc>
              <a:spcBef>
                <a:spcPts val="0"/>
              </a:spcBef>
            </a:pPr>
            <a:endParaRPr lang="tr-TR" sz="2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0000"/>
              </a:lnSpc>
              <a:spcBef>
                <a:spcPts val="0"/>
              </a:spcBef>
              <a:buNone/>
            </a:pPr>
            <a:r>
              <a:rPr lang="tr-TR" sz="22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Arasındaki ilişkilerdeki düzen ve düzenlemelerdir.</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tr-TR" dirty="0"/>
          </a:p>
        </p:txBody>
      </p:sp>
      <p:sp>
        <p:nvSpPr>
          <p:cNvPr id="7" name="Unvan 1"/>
          <p:cNvSpPr txBox="1">
            <a:spLocks/>
          </p:cNvSpPr>
          <p:nvPr/>
        </p:nvSpPr>
        <p:spPr>
          <a:xfrm>
            <a:off x="621338" y="530041"/>
            <a:ext cx="5648325" cy="745944"/>
          </a:xfrm>
        </p:spPr>
        <p:txBody>
          <a:bodyPr>
            <a:normAutofit fontScale="97500"/>
          </a:bodyPr>
          <a:lst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a:lstStyle>
          <a:p>
            <a:r>
              <a:rPr lang="tr-TR" sz="2400" dirty="0" smtClean="0">
                <a:latin typeface="Times New Roman" panose="02020603050405020304" pitchFamily="18" charset="0"/>
                <a:cs typeface="Times New Roman" panose="02020603050405020304" pitchFamily="18" charset="0"/>
              </a:rPr>
              <a:t>Planlama ve Organizasyon</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5181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17165</TotalTime>
  <Words>253</Words>
  <Application>Microsoft Office PowerPoint</Application>
  <PresentationFormat>Ekran Gösterisi (4:3)</PresentationFormat>
  <Paragraphs>65</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7</vt:i4>
      </vt:variant>
    </vt:vector>
  </HeadingPairs>
  <TitlesOfParts>
    <vt:vector size="15" baseType="lpstr">
      <vt:lpstr>ＭＳ Ｐゴシック</vt:lpstr>
      <vt:lpstr>Arial</vt:lpstr>
      <vt:lpstr>Calibri</vt:lpstr>
      <vt:lpstr>Times New Roman</vt:lpstr>
      <vt:lpstr>Wingdings</vt:lpstr>
      <vt:lpstr>ekonomi</vt:lpstr>
      <vt:lpstr>1_Rics</vt:lpstr>
      <vt:lpstr>h.t.</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883</cp:revision>
  <cp:lastPrinted>2016-10-24T07:53:35Z</cp:lastPrinted>
  <dcterms:created xsi:type="dcterms:W3CDTF">2016-09-18T09:35:24Z</dcterms:created>
  <dcterms:modified xsi:type="dcterms:W3CDTF">2020-02-29T13:50:03Z</dcterms:modified>
</cp:coreProperties>
</file>