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1"/>
  </p:notesMasterIdLst>
  <p:handoutMasterIdLst>
    <p:handoutMasterId r:id="rId12"/>
  </p:handoutMasterIdLst>
  <p:sldIdLst>
    <p:sldId id="721" r:id="rId4"/>
    <p:sldId id="718" r:id="rId5"/>
    <p:sldId id="722" r:id="rId6"/>
    <p:sldId id="723" r:id="rId7"/>
    <p:sldId id="724" r:id="rId8"/>
    <p:sldId id="725" r:id="rId9"/>
    <p:sldId id="726" r:id="rId1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61" d="100"/>
          <a:sy n="61" d="100"/>
        </p:scale>
        <p:origin x="78" y="402"/>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29.02.2020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2/29/2020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2/29/2020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2/29/2020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2/29/2020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2/29/2020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2/29/2020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2/29/2020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2/29/2020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2/29/2020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2/29/2020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2/29/2020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2/29/2020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2/29/2020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2/29/2020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2/29/2020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3" name="Unvan 1"/>
          <p:cNvSpPr txBox="1">
            <a:spLocks/>
          </p:cNvSpPr>
          <p:nvPr/>
        </p:nvSpPr>
        <p:spPr>
          <a:xfrm>
            <a:off x="621338" y="530041"/>
            <a:ext cx="5648325" cy="745944"/>
          </a:xfrm>
        </p:spPr>
        <p:txBody>
          <a:bodyPr>
            <a:normAutofit fontScale="97500"/>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smtClean="0">
                <a:latin typeface="Times New Roman" panose="02020603050405020304" pitchFamily="18" charset="0"/>
                <a:cs typeface="Times New Roman" panose="02020603050405020304" pitchFamily="18" charset="0"/>
              </a:rPr>
              <a:t>Planlama ve Organizasyon</a:t>
            </a:r>
            <a:endParaRPr lang="tr-TR" sz="2400" dirty="0">
              <a:latin typeface="Times New Roman" panose="02020603050405020304" pitchFamily="18" charset="0"/>
              <a:cs typeface="Times New Roman" panose="02020603050405020304" pitchFamily="18" charset="0"/>
            </a:endParaRPr>
          </a:p>
        </p:txBody>
      </p:sp>
      <p:sp>
        <p:nvSpPr>
          <p:cNvPr id="5" name="İçerik Yer Tutucusu 2"/>
          <p:cNvSpPr>
            <a:spLocks noGrp="1"/>
          </p:cNvSpPr>
          <p:nvPr>
            <p:ph idx="1"/>
          </p:nvPr>
        </p:nvSpPr>
        <p:spPr>
          <a:xfrm>
            <a:off x="621338" y="1122026"/>
            <a:ext cx="8312133" cy="4885509"/>
          </a:xfrm>
        </p:spPr>
        <p:txBody>
          <a:bodyPr>
            <a:normAutofit/>
          </a:bodyPr>
          <a:lstStyle/>
          <a:p>
            <a:pPr marL="0" indent="0">
              <a:buNone/>
            </a:pPr>
            <a:r>
              <a:rPr lang="tr-TR" dirty="0"/>
              <a:t> </a:t>
            </a:r>
          </a:p>
          <a:p>
            <a:pPr marL="0" indent="0" algn="just">
              <a:buNone/>
            </a:pPr>
            <a:r>
              <a:rPr lang="tr-TR" sz="2000" b="1" u="sng" dirty="0" smtClean="0">
                <a:latin typeface="Times New Roman" panose="02020603050405020304" pitchFamily="18" charset="0"/>
                <a:cs typeface="Times New Roman" panose="02020603050405020304" pitchFamily="18" charset="0"/>
              </a:rPr>
              <a:t>Planlama:</a:t>
            </a:r>
            <a:r>
              <a:rPr lang="tr-TR" sz="2000" dirty="0" smtClean="0">
                <a:latin typeface="Times New Roman" panose="02020603050405020304" pitchFamily="18" charset="0"/>
                <a:cs typeface="Times New Roman" panose="02020603050405020304" pitchFamily="18" charset="0"/>
              </a:rPr>
              <a:t> amaçların ve bu amaçların elde edilebilmesi için gerekli olan eylemlerin belirlenmesi sürecidir. Bu süreç, yönetimin bilgi toplama sürecidir. Bu fonksiyonla, işletmemizin amaçlarını ve bunlara ilişkin strateji ve taktiklerin neler olacağını kararlaştırmaya yardımcı bilgiler toplanmaktadır</a:t>
            </a:r>
          </a:p>
          <a:p>
            <a:pPr marL="0" indent="0" algn="just">
              <a:buNone/>
            </a:pP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smtClean="0">
                <a:latin typeface="Times New Roman" panose="02020603050405020304" pitchFamily="18" charset="0"/>
                <a:cs typeface="Times New Roman" panose="02020603050405020304" pitchFamily="18" charset="0"/>
              </a:rPr>
              <a:t>Planlama: Bir amacı gerçekleştirmek için en iyi hareket şeklini seçme ve geliştirme niteliği taşıyan bilinçli bir süreçtir.</a:t>
            </a:r>
            <a:endParaRPr lang="tr-TR" dirty="0">
              <a:latin typeface="Times New Roman" panose="02020603050405020304" pitchFamily="18" charset="0"/>
              <a:cs typeface="Times New Roman" panose="02020603050405020304" pitchFamily="18" charset="0"/>
            </a:endParaRPr>
          </a:p>
          <a:p>
            <a:pPr marL="0" indent="0" algn="just">
              <a:buNone/>
            </a:pPr>
            <a:endParaRPr lang="tr-TR" sz="2000" dirty="0">
              <a:latin typeface="Times New Roman" panose="02020603050405020304" pitchFamily="18" charset="0"/>
              <a:cs typeface="Times New Roman" panose="02020603050405020304" pitchFamily="18" charset="0"/>
            </a:endParaRPr>
          </a:p>
          <a:p>
            <a:pPr marL="0" indent="0" algn="just">
              <a:buNone/>
            </a:pPr>
            <a:r>
              <a:rPr lang="tr-TR" sz="2000"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4087914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İçerik Yer Tutucusu 2"/>
          <p:cNvSpPr>
            <a:spLocks noGrp="1"/>
          </p:cNvSpPr>
          <p:nvPr>
            <p:ph idx="1"/>
          </p:nvPr>
        </p:nvSpPr>
        <p:spPr>
          <a:xfrm>
            <a:off x="700531" y="1494694"/>
            <a:ext cx="8102238" cy="5102532"/>
          </a:xfrm>
        </p:spPr>
        <p:txBody>
          <a:bodyPr>
            <a:normAutofit/>
          </a:bodyPr>
          <a:lstStyle/>
          <a:p>
            <a:pPr marL="0" indent="0" algn="just">
              <a:lnSpc>
                <a:spcPct val="110000"/>
              </a:lnSpc>
              <a:spcBef>
                <a:spcPts val="0"/>
              </a:spcBef>
              <a:buNone/>
            </a:pPr>
            <a:r>
              <a:rPr lang="tr-TR" sz="2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Planlama herhangi bir konu ile ilgili olarak;</a:t>
            </a:r>
            <a:endParaRPr lang="tr-TR" sz="2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0000"/>
              </a:lnSpc>
              <a:spcBef>
                <a:spcPts val="0"/>
              </a:spcBef>
            </a:pPr>
            <a:r>
              <a:rPr lang="tr-TR"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a:t>
            </a:r>
            <a:r>
              <a:rPr lang="tr-TR" sz="2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a:t>
            </a:r>
          </a:p>
          <a:p>
            <a:pPr algn="just">
              <a:lnSpc>
                <a:spcPct val="110000"/>
              </a:lnSpc>
              <a:spcBef>
                <a:spcPts val="0"/>
              </a:spcBef>
            </a:pPr>
            <a:r>
              <a:rPr lang="tr-TR" sz="2200" dirty="0" smtClean="0">
                <a:solidFill>
                  <a:srgbClr val="000000"/>
                </a:solidFill>
                <a:latin typeface="Times New Roman" panose="02020603050405020304" pitchFamily="18" charset="0"/>
                <a:cs typeface="Times New Roman" panose="02020603050405020304" pitchFamily="18" charset="0"/>
              </a:rPr>
              <a:t>Ne zaman</a:t>
            </a:r>
          </a:p>
          <a:p>
            <a:pPr algn="just">
              <a:lnSpc>
                <a:spcPct val="110000"/>
              </a:lnSpc>
              <a:spcBef>
                <a:spcPts val="0"/>
              </a:spcBef>
            </a:pPr>
            <a:r>
              <a:rPr lang="tr-TR" sz="2200" dirty="0" smtClean="0">
                <a:solidFill>
                  <a:srgbClr val="000000"/>
                </a:solidFill>
                <a:latin typeface="Times New Roman" panose="02020603050405020304" pitchFamily="18" charset="0"/>
                <a:cs typeface="Times New Roman" panose="02020603050405020304" pitchFamily="18" charset="0"/>
              </a:rPr>
              <a:t>Nasıl </a:t>
            </a:r>
          </a:p>
          <a:p>
            <a:pPr algn="just">
              <a:lnSpc>
                <a:spcPct val="110000"/>
              </a:lnSpc>
              <a:spcBef>
                <a:spcPts val="0"/>
              </a:spcBef>
            </a:pPr>
            <a:r>
              <a:rPr lang="tr-TR" sz="2200" dirty="0" smtClean="0">
                <a:solidFill>
                  <a:srgbClr val="000000"/>
                </a:solidFill>
                <a:latin typeface="Times New Roman" panose="02020603050405020304" pitchFamily="18" charset="0"/>
                <a:cs typeface="Times New Roman" panose="02020603050405020304" pitchFamily="18" charset="0"/>
              </a:rPr>
              <a:t>Neden</a:t>
            </a:r>
          </a:p>
          <a:p>
            <a:pPr algn="just">
              <a:lnSpc>
                <a:spcPct val="110000"/>
              </a:lnSpc>
              <a:spcBef>
                <a:spcPts val="0"/>
              </a:spcBef>
            </a:pPr>
            <a:r>
              <a:rPr lang="tr-TR" sz="2200" dirty="0" smtClean="0">
                <a:solidFill>
                  <a:srgbClr val="000000"/>
                </a:solidFill>
                <a:latin typeface="Times New Roman" panose="02020603050405020304" pitchFamily="18" charset="0"/>
                <a:cs typeface="Times New Roman" panose="02020603050405020304" pitchFamily="18" charset="0"/>
              </a:rPr>
              <a:t>Hangi maliyetle</a:t>
            </a:r>
          </a:p>
          <a:p>
            <a:pPr algn="just">
              <a:lnSpc>
                <a:spcPct val="110000"/>
              </a:lnSpc>
              <a:spcBef>
                <a:spcPts val="0"/>
              </a:spcBef>
            </a:pPr>
            <a:r>
              <a:rPr lang="tr-TR" sz="2200" dirty="0" smtClean="0">
                <a:solidFill>
                  <a:srgbClr val="000000"/>
                </a:solidFill>
                <a:latin typeface="Times New Roman" panose="02020603050405020304" pitchFamily="18" charset="0"/>
                <a:cs typeface="Times New Roman" panose="02020603050405020304" pitchFamily="18" charset="0"/>
              </a:rPr>
              <a:t>Hangi sürede</a:t>
            </a:r>
          </a:p>
          <a:p>
            <a:pPr algn="just">
              <a:lnSpc>
                <a:spcPct val="110000"/>
              </a:lnSpc>
              <a:spcBef>
                <a:spcPts val="0"/>
              </a:spcBef>
            </a:pPr>
            <a:endParaRPr lang="tr-TR" sz="2200" dirty="0">
              <a:solidFill>
                <a:srgbClr val="000000"/>
              </a:solidFill>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r>
              <a:rPr lang="tr-TR" sz="2200" dirty="0" smtClean="0">
                <a:solidFill>
                  <a:srgbClr val="000000"/>
                </a:solidFill>
                <a:latin typeface="Times New Roman" panose="02020603050405020304" pitchFamily="18" charset="0"/>
                <a:cs typeface="Times New Roman" panose="02020603050405020304" pitchFamily="18" charset="0"/>
              </a:rPr>
              <a:t>Sorularına cevap vermeyi amaçlamaktadır</a:t>
            </a:r>
            <a:endParaRPr lang="tr-TR" dirty="0"/>
          </a:p>
        </p:txBody>
      </p:sp>
      <p:sp>
        <p:nvSpPr>
          <p:cNvPr id="7" name="Unvan 1"/>
          <p:cNvSpPr txBox="1">
            <a:spLocks/>
          </p:cNvSpPr>
          <p:nvPr/>
        </p:nvSpPr>
        <p:spPr>
          <a:xfrm>
            <a:off x="621338" y="530041"/>
            <a:ext cx="5648325" cy="745944"/>
          </a:xfrm>
        </p:spPr>
        <p:txBody>
          <a:bodyPr>
            <a:normAutofit fontScale="97500"/>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smtClean="0">
                <a:latin typeface="Times New Roman" panose="02020603050405020304" pitchFamily="18" charset="0"/>
                <a:cs typeface="Times New Roman" panose="02020603050405020304" pitchFamily="18" charset="0"/>
              </a:rPr>
              <a:t>Planlama </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55220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İçerik Yer Tutucusu 2"/>
          <p:cNvSpPr>
            <a:spLocks noGrp="1"/>
          </p:cNvSpPr>
          <p:nvPr>
            <p:ph idx="1"/>
          </p:nvPr>
        </p:nvSpPr>
        <p:spPr>
          <a:xfrm>
            <a:off x="700531" y="1494694"/>
            <a:ext cx="8102238" cy="5102532"/>
          </a:xfrm>
        </p:spPr>
        <p:txBody>
          <a:bodyPr>
            <a:normAutofit/>
          </a:bodyPr>
          <a:lstStyle/>
          <a:p>
            <a:pPr marL="0" indent="0" algn="just">
              <a:lnSpc>
                <a:spcPct val="110000"/>
              </a:lnSpc>
              <a:spcBef>
                <a:spcPts val="0"/>
              </a:spcBef>
              <a:buNone/>
            </a:pPr>
            <a:r>
              <a:rPr lang="tr-TR" sz="2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Planlama, yönetim işinin birinci ve en önemli safhasıdır.</a:t>
            </a:r>
          </a:p>
          <a:p>
            <a:pPr marL="0" indent="0" algn="just">
              <a:lnSpc>
                <a:spcPct val="110000"/>
              </a:lnSpc>
              <a:spcBef>
                <a:spcPts val="0"/>
              </a:spcBef>
              <a:buNone/>
            </a:pPr>
            <a:endParaRPr lang="tr-TR" sz="2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0000"/>
              </a:lnSpc>
              <a:spcBef>
                <a:spcPts val="0"/>
              </a:spcBef>
              <a:buNone/>
            </a:pPr>
            <a:r>
              <a:rPr lang="tr-TR" sz="2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Plan nedir ? </a:t>
            </a:r>
          </a:p>
          <a:p>
            <a:pPr marL="0" indent="0" algn="just">
              <a:lnSpc>
                <a:spcPct val="110000"/>
              </a:lnSpc>
              <a:spcBef>
                <a:spcPts val="0"/>
              </a:spcBef>
              <a:buNone/>
            </a:pPr>
            <a:endParaRPr lang="tr-TR" sz="2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0000"/>
              </a:lnSpc>
              <a:spcBef>
                <a:spcPts val="0"/>
              </a:spcBef>
            </a:pPr>
            <a:r>
              <a:rPr lang="tr-TR" sz="2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Plan bir karardır veya kararlar toplamıdır</a:t>
            </a:r>
          </a:p>
          <a:p>
            <a:pPr algn="just">
              <a:lnSpc>
                <a:spcPct val="110000"/>
              </a:lnSpc>
              <a:spcBef>
                <a:spcPts val="0"/>
              </a:spcBef>
            </a:pPr>
            <a:r>
              <a:rPr lang="tr-TR" sz="2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En genel tanımı ile plan, bugünden, gelecekte nereye ulaşılmak istendiğinin nelerin gerçekleştirilmek istediğinin kararlaştırılmasıdır</a:t>
            </a:r>
          </a:p>
          <a:p>
            <a:pPr algn="just">
              <a:lnSpc>
                <a:spcPct val="110000"/>
              </a:lnSpc>
              <a:spcBef>
                <a:spcPts val="0"/>
              </a:spcBef>
            </a:pPr>
            <a:r>
              <a:rPr lang="tr-TR" sz="2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Planlama ise planı ortaya çıkarmak için devam eden süreci ifade etmektedir.</a:t>
            </a:r>
          </a:p>
          <a:p>
            <a:pPr algn="just">
              <a:lnSpc>
                <a:spcPct val="110000"/>
              </a:lnSpc>
              <a:spcBef>
                <a:spcPts val="0"/>
              </a:spcBef>
            </a:pPr>
            <a:r>
              <a:rPr lang="tr-TR" sz="2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Plan bir sonuçtur, planlama bir süreçtir</a:t>
            </a:r>
            <a:endParaRPr lang="tr-TR" sz="2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0000"/>
              </a:lnSpc>
              <a:spcBef>
                <a:spcPts val="0"/>
              </a:spcBef>
              <a:buNone/>
            </a:pPr>
            <a:endParaRPr lang="tr-TR" sz="22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tr-TR" dirty="0"/>
          </a:p>
        </p:txBody>
      </p:sp>
      <p:sp>
        <p:nvSpPr>
          <p:cNvPr id="7" name="Unvan 1"/>
          <p:cNvSpPr txBox="1">
            <a:spLocks/>
          </p:cNvSpPr>
          <p:nvPr/>
        </p:nvSpPr>
        <p:spPr>
          <a:xfrm>
            <a:off x="621338" y="530041"/>
            <a:ext cx="5648325" cy="745944"/>
          </a:xfrm>
        </p:spPr>
        <p:txBody>
          <a:bodyPr>
            <a:normAutofit fontScale="97500"/>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smtClean="0">
                <a:latin typeface="Times New Roman" panose="02020603050405020304" pitchFamily="18" charset="0"/>
                <a:cs typeface="Times New Roman" panose="02020603050405020304" pitchFamily="18" charset="0"/>
              </a:rPr>
              <a:t>Planlama ve Organizasyon</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02908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İçerik Yer Tutucusu 2"/>
          <p:cNvSpPr>
            <a:spLocks noGrp="1"/>
          </p:cNvSpPr>
          <p:nvPr>
            <p:ph idx="1"/>
          </p:nvPr>
        </p:nvSpPr>
        <p:spPr>
          <a:xfrm>
            <a:off x="700531" y="1494694"/>
            <a:ext cx="8102238" cy="5102532"/>
          </a:xfrm>
        </p:spPr>
        <p:txBody>
          <a:bodyPr>
            <a:normAutofit/>
          </a:bodyPr>
          <a:lstStyle/>
          <a:p>
            <a:pPr marL="0" indent="0" algn="just">
              <a:lnSpc>
                <a:spcPct val="110000"/>
              </a:lnSpc>
              <a:spcBef>
                <a:spcPts val="0"/>
              </a:spcBef>
              <a:buNone/>
            </a:pPr>
            <a:r>
              <a:rPr lang="tr-TR" sz="2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Yönetim sürecini oluşturan fonksiyonlar;</a:t>
            </a:r>
          </a:p>
          <a:p>
            <a:pPr marL="0" indent="0" algn="just">
              <a:lnSpc>
                <a:spcPct val="110000"/>
              </a:lnSpc>
              <a:spcBef>
                <a:spcPts val="0"/>
              </a:spcBef>
              <a:buNone/>
            </a:pPr>
            <a:endParaRPr lang="tr-TR" sz="2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0000"/>
              </a:lnSpc>
              <a:spcBef>
                <a:spcPts val="0"/>
              </a:spcBef>
            </a:pPr>
            <a:r>
              <a:rPr lang="tr-TR" sz="2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Planlama,</a:t>
            </a:r>
          </a:p>
          <a:p>
            <a:pPr algn="just">
              <a:lnSpc>
                <a:spcPct val="110000"/>
              </a:lnSpc>
              <a:spcBef>
                <a:spcPts val="0"/>
              </a:spcBef>
            </a:pPr>
            <a:r>
              <a:rPr lang="tr-TR" sz="2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Örgütleme</a:t>
            </a:r>
          </a:p>
          <a:p>
            <a:pPr algn="just">
              <a:lnSpc>
                <a:spcPct val="110000"/>
              </a:lnSpc>
              <a:spcBef>
                <a:spcPts val="0"/>
              </a:spcBef>
            </a:pPr>
            <a:r>
              <a:rPr lang="tr-TR" sz="2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Yöneltme</a:t>
            </a:r>
          </a:p>
          <a:p>
            <a:pPr algn="just">
              <a:lnSpc>
                <a:spcPct val="110000"/>
              </a:lnSpc>
              <a:spcBef>
                <a:spcPts val="0"/>
              </a:spcBef>
            </a:pPr>
            <a:r>
              <a:rPr lang="tr-TR" sz="2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Koordinasyon</a:t>
            </a:r>
          </a:p>
          <a:p>
            <a:pPr algn="just">
              <a:lnSpc>
                <a:spcPct val="110000"/>
              </a:lnSpc>
              <a:spcBef>
                <a:spcPts val="0"/>
              </a:spcBef>
            </a:pPr>
            <a:r>
              <a:rPr lang="tr-TR" sz="2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Denetim</a:t>
            </a:r>
          </a:p>
          <a:p>
            <a:pPr algn="just">
              <a:lnSpc>
                <a:spcPct val="110000"/>
              </a:lnSpc>
              <a:spcBef>
                <a:spcPts val="0"/>
              </a:spcBef>
            </a:pPr>
            <a:r>
              <a:rPr lang="tr-TR" sz="2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Yönetici eğitimi</a:t>
            </a:r>
            <a:endParaRPr lang="tr-TR" sz="22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tr-TR" dirty="0"/>
          </a:p>
        </p:txBody>
      </p:sp>
      <p:sp>
        <p:nvSpPr>
          <p:cNvPr id="7" name="Unvan 1"/>
          <p:cNvSpPr txBox="1">
            <a:spLocks/>
          </p:cNvSpPr>
          <p:nvPr/>
        </p:nvSpPr>
        <p:spPr>
          <a:xfrm>
            <a:off x="621338" y="530041"/>
            <a:ext cx="5648325" cy="745944"/>
          </a:xfrm>
        </p:spPr>
        <p:txBody>
          <a:bodyPr>
            <a:normAutofit fontScale="97500"/>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smtClean="0">
                <a:latin typeface="Times New Roman" panose="02020603050405020304" pitchFamily="18" charset="0"/>
                <a:cs typeface="Times New Roman" panose="02020603050405020304" pitchFamily="18" charset="0"/>
              </a:rPr>
              <a:t>Planlama ve Organizasyon</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34988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İçerik Yer Tutucusu 2"/>
          <p:cNvSpPr>
            <a:spLocks noGrp="1"/>
          </p:cNvSpPr>
          <p:nvPr>
            <p:ph idx="1"/>
          </p:nvPr>
        </p:nvSpPr>
        <p:spPr>
          <a:xfrm>
            <a:off x="700531" y="1494694"/>
            <a:ext cx="8102238" cy="5102532"/>
          </a:xfrm>
        </p:spPr>
        <p:txBody>
          <a:bodyPr>
            <a:normAutofit/>
          </a:bodyPr>
          <a:lstStyle/>
          <a:p>
            <a:pPr algn="just">
              <a:lnSpc>
                <a:spcPct val="110000"/>
              </a:lnSpc>
              <a:spcBef>
                <a:spcPts val="0"/>
              </a:spcBef>
            </a:pPr>
            <a:r>
              <a:rPr lang="tr-TR" sz="2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tr-TR" sz="2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Kavramlar</a:t>
            </a:r>
            <a:endParaRPr lang="tr-TR" sz="22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0000"/>
              </a:lnSpc>
              <a:spcBef>
                <a:spcPts val="0"/>
              </a:spcBef>
            </a:pPr>
            <a:r>
              <a:rPr lang="tr-TR" sz="2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İşletme</a:t>
            </a:r>
            <a:endParaRPr lang="tr-TR" sz="22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0000"/>
              </a:lnSpc>
              <a:spcBef>
                <a:spcPts val="0"/>
              </a:spcBef>
            </a:pPr>
            <a:r>
              <a:rPr lang="tr-TR" sz="2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Yönetim süreçleri</a:t>
            </a:r>
          </a:p>
          <a:p>
            <a:pPr algn="just">
              <a:lnSpc>
                <a:spcPct val="110000"/>
              </a:lnSpc>
              <a:spcBef>
                <a:spcPts val="0"/>
              </a:spcBef>
            </a:pPr>
            <a:r>
              <a:rPr lang="tr-TR" sz="2200" dirty="0" smtClean="0">
                <a:solidFill>
                  <a:srgbClr val="000000"/>
                </a:solidFill>
                <a:latin typeface="Times New Roman" panose="02020603050405020304" pitchFamily="18" charset="0"/>
                <a:cs typeface="Times New Roman" panose="02020603050405020304" pitchFamily="18" charset="0"/>
              </a:rPr>
              <a:t> Durum analizi</a:t>
            </a:r>
          </a:p>
          <a:p>
            <a:pPr algn="just">
              <a:lnSpc>
                <a:spcPct val="110000"/>
              </a:lnSpc>
              <a:spcBef>
                <a:spcPts val="0"/>
              </a:spcBef>
            </a:pPr>
            <a:r>
              <a:rPr lang="tr-TR" sz="2200" dirty="0">
                <a:solidFill>
                  <a:srgbClr val="000000"/>
                </a:solidFill>
                <a:latin typeface="Times New Roman" panose="02020603050405020304" pitchFamily="18" charset="0"/>
                <a:cs typeface="Times New Roman" panose="02020603050405020304" pitchFamily="18" charset="0"/>
              </a:rPr>
              <a:t> </a:t>
            </a:r>
            <a:r>
              <a:rPr lang="tr-TR" sz="2200" dirty="0" smtClean="0">
                <a:solidFill>
                  <a:srgbClr val="000000"/>
                </a:solidFill>
                <a:latin typeface="Times New Roman" panose="02020603050405020304" pitchFamily="18" charset="0"/>
                <a:cs typeface="Times New Roman" panose="02020603050405020304" pitchFamily="18" charset="0"/>
              </a:rPr>
              <a:t>Öncelikleri saptama</a:t>
            </a:r>
          </a:p>
          <a:p>
            <a:pPr algn="just">
              <a:lnSpc>
                <a:spcPct val="110000"/>
              </a:lnSpc>
              <a:spcBef>
                <a:spcPts val="0"/>
              </a:spcBef>
            </a:pPr>
            <a:r>
              <a:rPr lang="tr-TR" sz="2200" dirty="0">
                <a:solidFill>
                  <a:srgbClr val="000000"/>
                </a:solidFill>
                <a:latin typeface="Times New Roman" panose="02020603050405020304" pitchFamily="18" charset="0"/>
                <a:cs typeface="Times New Roman" panose="02020603050405020304" pitchFamily="18" charset="0"/>
              </a:rPr>
              <a:t> </a:t>
            </a:r>
            <a:r>
              <a:rPr lang="tr-TR" sz="2200" dirty="0" smtClean="0">
                <a:solidFill>
                  <a:srgbClr val="000000"/>
                </a:solidFill>
                <a:latin typeface="Times New Roman" panose="02020603050405020304" pitchFamily="18" charset="0"/>
                <a:cs typeface="Times New Roman" panose="02020603050405020304" pitchFamily="18" charset="0"/>
              </a:rPr>
              <a:t>Amaç</a:t>
            </a:r>
          </a:p>
          <a:p>
            <a:pPr algn="just">
              <a:lnSpc>
                <a:spcPct val="110000"/>
              </a:lnSpc>
              <a:spcBef>
                <a:spcPts val="0"/>
              </a:spcBef>
            </a:pPr>
            <a:r>
              <a:rPr lang="tr-TR" sz="2200" dirty="0">
                <a:solidFill>
                  <a:srgbClr val="000000"/>
                </a:solidFill>
                <a:latin typeface="Times New Roman" panose="02020603050405020304" pitchFamily="18" charset="0"/>
                <a:cs typeface="Times New Roman" panose="02020603050405020304" pitchFamily="18" charset="0"/>
              </a:rPr>
              <a:t> </a:t>
            </a:r>
            <a:r>
              <a:rPr lang="tr-TR" sz="2200" dirty="0" smtClean="0">
                <a:solidFill>
                  <a:srgbClr val="000000"/>
                </a:solidFill>
                <a:latin typeface="Times New Roman" panose="02020603050405020304" pitchFamily="18" charset="0"/>
                <a:cs typeface="Times New Roman" panose="02020603050405020304" pitchFamily="18" charset="0"/>
              </a:rPr>
              <a:t>Planlama, Organizasyon, Liderlik, Kontrol, Değerlendirme</a:t>
            </a:r>
            <a:endParaRPr lang="tr-TR" dirty="0"/>
          </a:p>
        </p:txBody>
      </p:sp>
      <p:sp>
        <p:nvSpPr>
          <p:cNvPr id="7" name="Unvan 1"/>
          <p:cNvSpPr txBox="1">
            <a:spLocks/>
          </p:cNvSpPr>
          <p:nvPr/>
        </p:nvSpPr>
        <p:spPr>
          <a:xfrm>
            <a:off x="621338" y="530041"/>
            <a:ext cx="5648325" cy="745944"/>
          </a:xfrm>
        </p:spPr>
        <p:txBody>
          <a:bodyPr>
            <a:normAutofit fontScale="97500"/>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smtClean="0">
                <a:latin typeface="Times New Roman" panose="02020603050405020304" pitchFamily="18" charset="0"/>
                <a:cs typeface="Times New Roman" panose="02020603050405020304" pitchFamily="18" charset="0"/>
              </a:rPr>
              <a:t>Planlama ve Organizasyon</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04882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İçerik Yer Tutucusu 2"/>
          <p:cNvSpPr>
            <a:spLocks noGrp="1"/>
          </p:cNvSpPr>
          <p:nvPr>
            <p:ph idx="1"/>
          </p:nvPr>
        </p:nvSpPr>
        <p:spPr>
          <a:xfrm>
            <a:off x="700531" y="1494694"/>
            <a:ext cx="8102238" cy="5102532"/>
          </a:xfrm>
        </p:spPr>
        <p:txBody>
          <a:bodyPr>
            <a:normAutofit/>
          </a:bodyPr>
          <a:lstStyle/>
          <a:p>
            <a:pPr marL="0" indent="0" algn="just">
              <a:lnSpc>
                <a:spcPct val="110000"/>
              </a:lnSpc>
              <a:spcBef>
                <a:spcPts val="0"/>
              </a:spcBef>
              <a:buNone/>
            </a:pPr>
            <a:r>
              <a:rPr lang="tr-TR"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Organizasyon,</a:t>
            </a:r>
          </a:p>
          <a:p>
            <a:pPr marL="0" indent="0" algn="just">
              <a:lnSpc>
                <a:spcPct val="110000"/>
              </a:lnSpc>
              <a:spcBef>
                <a:spcPts val="0"/>
              </a:spcBef>
              <a:buNone/>
            </a:pPr>
            <a:endParaRPr lang="tr-TR" sz="2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0000"/>
              </a:lnSpc>
              <a:spcBef>
                <a:spcPts val="0"/>
              </a:spcBef>
              <a:buNone/>
            </a:pPr>
            <a:r>
              <a:rPr lang="tr-TR" sz="2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Organizasyonun sosyal bir etkileşim ortamı olduğunu, organizasyonların işbirliği, dayanışma ve bilgi paylaşımı ile </a:t>
            </a:r>
            <a:r>
              <a:rPr lang="tr-TR" sz="2200"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varolabileceğini</a:t>
            </a:r>
            <a:r>
              <a:rPr lang="tr-TR" sz="2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vurgulayan bir bakış açısıdır</a:t>
            </a:r>
            <a:endParaRPr lang="tr-TR" sz="22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tr-TR" dirty="0"/>
          </a:p>
        </p:txBody>
      </p:sp>
      <p:sp>
        <p:nvSpPr>
          <p:cNvPr id="7" name="Unvan 1"/>
          <p:cNvSpPr txBox="1">
            <a:spLocks/>
          </p:cNvSpPr>
          <p:nvPr/>
        </p:nvSpPr>
        <p:spPr>
          <a:xfrm>
            <a:off x="621338" y="530041"/>
            <a:ext cx="5648325" cy="745944"/>
          </a:xfrm>
        </p:spPr>
        <p:txBody>
          <a:bodyPr>
            <a:normAutofit fontScale="97500"/>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smtClean="0">
                <a:latin typeface="Times New Roman" panose="02020603050405020304" pitchFamily="18" charset="0"/>
                <a:cs typeface="Times New Roman" panose="02020603050405020304" pitchFamily="18" charset="0"/>
              </a:rPr>
              <a:t>Planlama ve Organizasyon</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09691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İçerik Yer Tutucusu 2"/>
          <p:cNvSpPr>
            <a:spLocks noGrp="1"/>
          </p:cNvSpPr>
          <p:nvPr>
            <p:ph idx="1"/>
          </p:nvPr>
        </p:nvSpPr>
        <p:spPr>
          <a:xfrm>
            <a:off x="700531" y="1494694"/>
            <a:ext cx="8102238" cy="5102532"/>
          </a:xfrm>
        </p:spPr>
        <p:txBody>
          <a:bodyPr>
            <a:normAutofit/>
          </a:bodyPr>
          <a:lstStyle/>
          <a:p>
            <a:pPr marL="0" indent="0" algn="just">
              <a:lnSpc>
                <a:spcPct val="110000"/>
              </a:lnSpc>
              <a:spcBef>
                <a:spcPts val="0"/>
              </a:spcBef>
              <a:buNone/>
            </a:pPr>
            <a:r>
              <a:rPr lang="tr-TR"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Organizasyon,</a:t>
            </a:r>
          </a:p>
          <a:p>
            <a:pPr marL="0" indent="0" algn="just">
              <a:lnSpc>
                <a:spcPct val="110000"/>
              </a:lnSpc>
              <a:spcBef>
                <a:spcPts val="0"/>
              </a:spcBef>
              <a:buNone/>
            </a:pPr>
            <a:endParaRPr lang="tr-TR" sz="2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0000"/>
              </a:lnSpc>
              <a:spcBef>
                <a:spcPts val="0"/>
              </a:spcBef>
              <a:buNone/>
            </a:pPr>
            <a:r>
              <a:rPr lang="tr-TR" sz="2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Organizasyon bir düzen veya düzenlemeyi ifade etmektedir,</a:t>
            </a:r>
          </a:p>
          <a:p>
            <a:pPr marL="0" indent="0" algn="just">
              <a:lnSpc>
                <a:spcPct val="110000"/>
              </a:lnSpc>
              <a:spcBef>
                <a:spcPts val="0"/>
              </a:spcBef>
              <a:buNone/>
            </a:pPr>
            <a:endParaRPr lang="tr-TR" sz="2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0000"/>
              </a:lnSpc>
              <a:spcBef>
                <a:spcPts val="0"/>
              </a:spcBef>
              <a:buNone/>
            </a:pPr>
            <a:r>
              <a:rPr lang="tr-TR" sz="2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Organizasyon;</a:t>
            </a:r>
          </a:p>
          <a:p>
            <a:pPr algn="just">
              <a:lnSpc>
                <a:spcPct val="110000"/>
              </a:lnSpc>
              <a:spcBef>
                <a:spcPts val="0"/>
              </a:spcBef>
            </a:pPr>
            <a:r>
              <a:rPr lang="tr-TR" sz="2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İş ile iş,</a:t>
            </a:r>
          </a:p>
          <a:p>
            <a:pPr algn="just">
              <a:lnSpc>
                <a:spcPct val="110000"/>
              </a:lnSpc>
              <a:spcBef>
                <a:spcPts val="0"/>
              </a:spcBef>
            </a:pPr>
            <a:r>
              <a:rPr lang="tr-TR" sz="2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İş ile insan ve</a:t>
            </a:r>
          </a:p>
          <a:p>
            <a:pPr algn="just">
              <a:lnSpc>
                <a:spcPct val="110000"/>
              </a:lnSpc>
              <a:spcBef>
                <a:spcPts val="0"/>
              </a:spcBef>
            </a:pPr>
            <a:r>
              <a:rPr lang="tr-TR" sz="2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İnsan ile insan</a:t>
            </a:r>
          </a:p>
          <a:p>
            <a:pPr algn="just">
              <a:lnSpc>
                <a:spcPct val="110000"/>
              </a:lnSpc>
              <a:spcBef>
                <a:spcPts val="0"/>
              </a:spcBef>
            </a:pPr>
            <a:endParaRPr lang="tr-TR" sz="2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0000"/>
              </a:lnSpc>
              <a:spcBef>
                <a:spcPts val="0"/>
              </a:spcBef>
              <a:buNone/>
            </a:pPr>
            <a:r>
              <a:rPr lang="tr-TR" sz="2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Arasındaki ilişkilerdeki düzen ve düzenlemelerdir.</a:t>
            </a:r>
            <a:endParaRPr lang="tr-TR" sz="22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tr-TR" dirty="0"/>
          </a:p>
        </p:txBody>
      </p:sp>
      <p:sp>
        <p:nvSpPr>
          <p:cNvPr id="7" name="Unvan 1"/>
          <p:cNvSpPr txBox="1">
            <a:spLocks/>
          </p:cNvSpPr>
          <p:nvPr/>
        </p:nvSpPr>
        <p:spPr>
          <a:xfrm>
            <a:off x="621338" y="530041"/>
            <a:ext cx="5648325" cy="745944"/>
          </a:xfrm>
        </p:spPr>
        <p:txBody>
          <a:bodyPr>
            <a:normAutofit fontScale="97500"/>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dirty="0" smtClean="0">
                <a:latin typeface="Times New Roman" panose="02020603050405020304" pitchFamily="18" charset="0"/>
                <a:cs typeface="Times New Roman" panose="02020603050405020304" pitchFamily="18" charset="0"/>
              </a:rPr>
              <a:t>Planlama ve Organizasyon</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518148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17165</TotalTime>
  <Words>253</Words>
  <Application>Microsoft Office PowerPoint</Application>
  <PresentationFormat>Ekran Gösterisi (4:3)</PresentationFormat>
  <Paragraphs>65</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7</vt:i4>
      </vt:variant>
    </vt:vector>
  </HeadingPairs>
  <TitlesOfParts>
    <vt:vector size="15" baseType="lpstr">
      <vt:lpstr>ＭＳ Ｐゴシック</vt:lpstr>
      <vt:lpstr>Arial</vt:lpstr>
      <vt:lpstr>Calibri</vt:lpstr>
      <vt:lpstr>Times New Roman</vt:lpstr>
      <vt:lpstr>Wingdings</vt:lpstr>
      <vt:lpstr>ekonomi</vt:lpstr>
      <vt:lpstr>1_Rics</vt:lpstr>
      <vt:lpstr>h.t.</vt:lpstr>
      <vt:lpstr>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Windows Kullanıcısı</cp:lastModifiedBy>
  <cp:revision>883</cp:revision>
  <cp:lastPrinted>2016-10-24T07:53:35Z</cp:lastPrinted>
  <dcterms:created xsi:type="dcterms:W3CDTF">2016-09-18T09:35:24Z</dcterms:created>
  <dcterms:modified xsi:type="dcterms:W3CDTF">2020-02-29T13:50:03Z</dcterms:modified>
</cp:coreProperties>
</file>