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89" r:id="rId3"/>
  </p:sldMasterIdLst>
  <p:notesMasterIdLst>
    <p:notesMasterId r:id="rId11"/>
  </p:notesMasterIdLst>
  <p:handoutMasterIdLst>
    <p:handoutMasterId r:id="rId12"/>
  </p:handoutMasterIdLst>
  <p:sldIdLst>
    <p:sldId id="721" r:id="rId4"/>
    <p:sldId id="718" r:id="rId5"/>
    <p:sldId id="722" r:id="rId6"/>
    <p:sldId id="723" r:id="rId7"/>
    <p:sldId id="724" r:id="rId8"/>
    <p:sldId id="725" r:id="rId9"/>
    <p:sldId id="726" r:id="rId1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57"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3FAE"/>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173" autoAdjust="0"/>
    <p:restoredTop sz="94660"/>
  </p:normalViewPr>
  <p:slideViewPr>
    <p:cSldViewPr snapToGrid="0">
      <p:cViewPr varScale="1">
        <p:scale>
          <a:sx n="61" d="100"/>
          <a:sy n="61" d="100"/>
        </p:scale>
        <p:origin x="78" y="402"/>
      </p:cViewPr>
      <p:guideLst>
        <p:guide orient="horz" pos="2160"/>
        <p:guide pos="2857"/>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p:cViewPr varScale="1">
        <p:scale>
          <a:sx n="64" d="100"/>
          <a:sy n="64" d="100"/>
        </p:scale>
        <p:origin x="3390"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presProps" Target="presProp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theme" Target="theme/theme1.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4DEB3403-51FA-4010-975A-92E4C2B0B2A1}" type="datetimeFigureOut">
              <a:rPr lang="tr-TR" smtClean="0"/>
              <a:t>29.02.2020</a:t>
            </a:fld>
            <a:endParaRPr lang="tr-TR"/>
          </a:p>
        </p:txBody>
      </p:sp>
      <p:sp>
        <p:nvSpPr>
          <p:cNvPr id="4" name="Altbilgi Yer Tutucusu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A025271F-2A3F-44CE-9661-3F380E12CB38}" type="slidenum">
              <a:rPr lang="tr-TR" smtClean="0"/>
              <a:t>‹#›</a:t>
            </a:fld>
            <a:endParaRPr lang="tr-TR"/>
          </a:p>
        </p:txBody>
      </p:sp>
    </p:spTree>
    <p:extLst>
      <p:ext uri="{BB962C8B-B14F-4D97-AF65-F5344CB8AC3E}">
        <p14:creationId xmlns:p14="http://schemas.microsoft.com/office/powerpoint/2010/main" val="1752078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2/29/2020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ctrTitle"/>
          </p:nvPr>
        </p:nvSpPr>
        <p:spPr>
          <a:xfrm>
            <a:off x="762000" y="3200400"/>
            <a:ext cx="7543800" cy="1524000"/>
          </a:xfrm>
        </p:spPr>
        <p:txBody>
          <a:bodyPr>
            <a:noAutofit/>
          </a:bodyPr>
          <a:lstStyle>
            <a:lvl1pPr>
              <a:defRPr sz="6000"/>
            </a:lvl1pPr>
          </a:lstStyle>
          <a:p>
            <a:r>
              <a:rPr lang="tr-TR" smtClean="0"/>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10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324808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6198684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2/29/2020</a:t>
            </a:fld>
            <a:endParaRPr lang="tr-TR"/>
          </a:p>
        </p:txBody>
      </p:sp>
      <p:sp>
        <p:nvSpPr>
          <p:cNvPr id="8" name="Footer Placeholder 7"/>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2/29/2020</a:t>
            </a:fld>
            <a:endParaRPr lang="tr-TR"/>
          </a:p>
        </p:txBody>
      </p:sp>
      <p:sp>
        <p:nvSpPr>
          <p:cNvPr id="4" name="Footer Placeholder 3"/>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2/29/2020</a:t>
            </a:fld>
            <a:endParaRPr lang="tr-TR"/>
          </a:p>
        </p:txBody>
      </p:sp>
      <p:sp>
        <p:nvSpPr>
          <p:cNvPr id="3" name="Footer Placeholder 2"/>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050348" y="213719"/>
            <a:ext cx="6781800" cy="1600200"/>
          </a:xfrm>
        </p:spPr>
        <p:txBody>
          <a:bodyPr>
            <a:normAutofit/>
          </a:bodyPr>
          <a:lstStyle>
            <a:lvl1pPr algn="ctr">
              <a:defRPr lang="tr-TR" sz="1800" b="1" kern="1200" dirty="0" smtClean="0">
                <a:solidFill>
                  <a:schemeClr val="tx1">
                    <a:lumMod val="95000"/>
                    <a:lumOff val="5000"/>
                  </a:schemeClr>
                </a:solidFill>
                <a:latin typeface="+mn-lt"/>
                <a:ea typeface="+mn-ea"/>
                <a:cs typeface="+mn-cs"/>
              </a:defRPr>
            </a:lvl1pPr>
          </a:lstStyle>
          <a:p>
            <a:r>
              <a:rPr lang="tr-TR" dirty="0" smtClean="0"/>
              <a:t>Asıl başlık stili için tıklatın</a:t>
            </a:r>
            <a:endParaRPr lang="en-US" dirty="0"/>
          </a:p>
        </p:txBody>
      </p:sp>
      <p:sp>
        <p:nvSpPr>
          <p:cNvPr id="3" name="Content Placeholder 2"/>
          <p:cNvSpPr>
            <a:spLocks noGrp="1"/>
          </p:cNvSpPr>
          <p:nvPr>
            <p:ph idx="1"/>
          </p:nvPr>
        </p:nvSpPr>
        <p:spPr>
          <a:xfrm>
            <a:off x="838200" y="2003703"/>
            <a:ext cx="7543800" cy="3886200"/>
          </a:xfrm>
        </p:spPr>
        <p:txBody>
          <a:bodyPr/>
          <a:lstStyle>
            <a:lvl1pPr marL="205740" indent="-205740">
              <a:buClrTx/>
              <a:buFont typeface="Wingdings" panose="05000000000000000000" pitchFamily="2" charset="2"/>
              <a:buChar char="Ø"/>
              <a:defRPr sz="1500">
                <a:solidFill>
                  <a:schemeClr val="tx1"/>
                </a:solidFill>
              </a:defRPr>
            </a:lvl1pPr>
            <a:lvl2pPr marL="445770" indent="-205740">
              <a:buClrTx/>
              <a:buFont typeface="Wingdings" panose="05000000000000000000" pitchFamily="2" charset="2"/>
              <a:buChar char="Ø"/>
              <a:defRPr>
                <a:solidFill>
                  <a:schemeClr val="tx1"/>
                </a:solidFill>
              </a:defRPr>
            </a:lvl2pPr>
            <a:lvl3pPr marL="651510" indent="-171450">
              <a:buClrTx/>
              <a:buFont typeface="Wingdings" panose="05000000000000000000" pitchFamily="2" charset="2"/>
              <a:buChar char="Ø"/>
              <a:defRPr>
                <a:solidFill>
                  <a:schemeClr val="tx1"/>
                </a:solidFill>
              </a:defRPr>
            </a:lvl3pPr>
            <a:lvl4pPr marL="857250" indent="-171450">
              <a:buClrTx/>
              <a:buFont typeface="Wingdings" panose="05000000000000000000" pitchFamily="2" charset="2"/>
              <a:buChar char="Ø"/>
              <a:defRPr>
                <a:solidFill>
                  <a:schemeClr val="tx1"/>
                </a:solidFill>
              </a:defRPr>
            </a:lvl4pPr>
            <a:lvl5pPr marL="1028700" indent="-171450">
              <a:buClrTx/>
              <a:buFont typeface="Wingdings" panose="05000000000000000000" pitchFamily="2" charset="2"/>
              <a:buChar char="Ø"/>
              <a:defRPr>
                <a:solidFill>
                  <a:schemeClr val="tx1"/>
                </a:solidFill>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2/29/2020</a:t>
            </a:fld>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2/29/2020</a:t>
            </a:fld>
            <a:endParaRPr lang="tr-TR"/>
          </a:p>
        </p:txBody>
      </p:sp>
      <p:sp>
        <p:nvSpPr>
          <p:cNvPr id="6" name="Footer Placeholder 5"/>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2/29/2020</a:t>
            </a:fld>
            <a:endParaRPr lang="tr-TR"/>
          </a:p>
        </p:txBody>
      </p:sp>
      <p:sp>
        <p:nvSpPr>
          <p:cNvPr id="5" name="Footer Placeholder 4"/>
          <p:cNvSpPr>
            <a:spLocks noGrp="1"/>
          </p:cNvSpPr>
          <p:nvPr>
            <p:ph type="ftr" sz="quarter" idx="11"/>
          </p:nvPr>
        </p:nvSpPr>
        <p:spPr/>
        <p:txBody>
          <a:body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2/29/2020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2"/>
            <a:ext cx="4038600" cy="4530725"/>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2/29/2020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smtClean="0"/>
              <a:t>Asıl başlık stili için tıklatın</a:t>
            </a:r>
            <a:endParaRPr lang="tr-TR"/>
          </a:p>
        </p:txBody>
      </p:sp>
      <p:sp>
        <p:nvSpPr>
          <p:cNvPr id="3" name="Tablo Yer Tutucusu 2"/>
          <p:cNvSpPr>
            <a:spLocks noGrp="1"/>
          </p:cNvSpPr>
          <p:nvPr>
            <p:ph type="tbl" idx="1"/>
          </p:nvPr>
        </p:nvSpPr>
        <p:spPr>
          <a:xfrm>
            <a:off x="457200" y="1600202"/>
            <a:ext cx="8229600" cy="4530725"/>
          </a:xfrm>
        </p:spPr>
        <p:txBody>
          <a:bodyPr/>
          <a:lstStyle/>
          <a:p>
            <a:pPr lvl="0"/>
            <a:r>
              <a:rPr lang="tr-TR" noProof="0" smtClean="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2/29/2020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smtClean="0"/>
              <a:t>Asıl başlık stili için tıklatın</a:t>
            </a:r>
            <a:endParaRPr lang="tr-TR"/>
          </a:p>
        </p:txBody>
      </p:sp>
      <p:sp>
        <p:nvSpPr>
          <p:cNvPr id="3" name="İçerik Yer Tutucusu 2"/>
          <p:cNvSpPr>
            <a:spLocks noGrp="1"/>
          </p:cNvSpPr>
          <p:nvPr>
            <p:ph sz="quarter" idx="1"/>
          </p:nvPr>
        </p:nvSpPr>
        <p:spPr>
          <a:xfrm>
            <a:off x="457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quarter" idx="2"/>
          </p:nvPr>
        </p:nvSpPr>
        <p:spPr>
          <a:xfrm>
            <a:off x="4648200" y="1600202"/>
            <a:ext cx="4038600" cy="218916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İçerik Yer Tutucusu 4"/>
          <p:cNvSpPr>
            <a:spLocks noGrp="1"/>
          </p:cNvSpPr>
          <p:nvPr>
            <p:ph sz="quarter" idx="3"/>
          </p:nvPr>
        </p:nvSpPr>
        <p:spPr>
          <a:xfrm>
            <a:off x="457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İçerik Yer Tutucusu 5"/>
          <p:cNvSpPr>
            <a:spLocks noGrp="1"/>
          </p:cNvSpPr>
          <p:nvPr>
            <p:ph sz="quarter" idx="4"/>
          </p:nvPr>
        </p:nvSpPr>
        <p:spPr>
          <a:xfrm>
            <a:off x="4648200" y="3941763"/>
            <a:ext cx="4038600" cy="218916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2/29/2020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smtClean="0"/>
              <a:t>Prof. Dr. Harun TANRIVERMİŞ, Yrd. Doç. Dr. Yeşim ALİEFENDİOĞLU Ekonomi I 2016-2017 Güz Dönemi</a:t>
            </a:r>
            <a:endParaRPr lang="tr-T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dirty="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dirty="0" smtClean="0"/>
              <a:t>Asıl başlık stili için tıklatın</a:t>
            </a:r>
            <a:endParaRPr lang="tr-TR" dirty="0"/>
          </a:p>
        </p:txBody>
      </p:sp>
    </p:spTree>
    <p:extLst>
      <p:ext uri="{BB962C8B-B14F-4D97-AF65-F5344CB8AC3E}">
        <p14:creationId xmlns:p14="http://schemas.microsoft.com/office/powerpoint/2010/main" val="361819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3722005629"/>
      </p:ext>
    </p:extLst>
  </p:cSld>
  <p:clrMapOvr>
    <a:masterClrMapping/>
  </p:clrMapOvr>
  <p:hf sldNum="0" hd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1714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5143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8572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2001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1543050" indent="-17145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fld id="{419913B4-353A-43F0-919E-C9E766A5124A}" type="datetime1">
              <a:rPr lang="en-US" smtClean="0"/>
              <a:t>2/29/2020</a:t>
            </a:fld>
            <a:endParaRPr lang="en-US"/>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fld id="{450E119D-8EDB-4D0A-AB54-479909DD9FBC}" type="slidenum">
              <a:rPr lang="en-US" smtClean="0"/>
              <a:t>‹#›</a:t>
            </a:fld>
            <a:endParaRPr lang="en-US"/>
          </a:p>
        </p:txBody>
      </p:sp>
    </p:spTree>
    <p:extLst>
      <p:ext uri="{BB962C8B-B14F-4D97-AF65-F5344CB8AC3E}">
        <p14:creationId xmlns:p14="http://schemas.microsoft.com/office/powerpoint/2010/main" val="25052684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 name="Title 1"/>
          <p:cNvSpPr>
            <a:spLocks noGrp="1"/>
          </p:cNvSpPr>
          <p:nvPr>
            <p:ph type="title"/>
          </p:nvPr>
        </p:nvSpPr>
        <p:spPr>
          <a:xfrm>
            <a:off x="762000" y="3276600"/>
            <a:ext cx="7543800" cy="1676400"/>
          </a:xfrm>
        </p:spPr>
        <p:txBody>
          <a:bodyPr anchor="b" anchorCtr="0"/>
          <a:lstStyle>
            <a:lvl1pPr algn="l">
              <a:defRPr sz="405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10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2/29/2020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801106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100" b="0">
                <a:latin typeface="+mj-lt"/>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18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2/29/2020</a:t>
            </a:fld>
            <a:endParaRPr lang="en-US"/>
          </a:p>
        </p:txBody>
      </p:sp>
      <p:sp>
        <p:nvSpPr>
          <p:cNvPr id="8" name="Footer Placeholder 7"/>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2/29/2020</a:t>
            </a:fld>
            <a:endParaRPr lang="en-US"/>
          </a:p>
        </p:txBody>
      </p:sp>
      <p:sp>
        <p:nvSpPr>
          <p:cNvPr id="4" name="Footer Placeholder 3"/>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2/29/2020</a:t>
            </a:fld>
            <a:endParaRPr lang="en-US"/>
          </a:p>
        </p:txBody>
      </p:sp>
      <p:sp>
        <p:nvSpPr>
          <p:cNvPr id="3" name="Footer Placeholder 2"/>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4050" b="0"/>
            </a:lvl1pPr>
          </a:lstStyle>
          <a:p>
            <a:r>
              <a:rPr lang="tr-TR" smtClean="0"/>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1800"/>
            </a:lvl1pPr>
            <a:lvl2pPr>
              <a:defRPr sz="1650"/>
            </a:lvl2pPr>
            <a:lvl3pPr>
              <a:defRPr sz="1500"/>
            </a:lvl3pPr>
            <a:lvl4pPr>
              <a:defRPr sz="1350"/>
            </a:lvl4pPr>
            <a:lvl5pPr>
              <a:defRPr sz="135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1575">
                <a:solidFill>
                  <a:schemeClr val="tx2"/>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4050" b="0"/>
            </a:lvl1pPr>
          </a:lstStyle>
          <a:p>
            <a:r>
              <a:rPr lang="tr-TR" smtClean="0"/>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tr-TR" smtClean="0"/>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3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2/29/2020</a:t>
            </a:fld>
            <a:endParaRPr lang="en-US"/>
          </a:p>
        </p:txBody>
      </p:sp>
      <p:sp>
        <p:nvSpPr>
          <p:cNvPr id="6" name="Footer Placeholder 5"/>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6" Type="http://schemas.openxmlformats.org/officeDocument/2006/relationships/theme" Target="../theme/theme2.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9.xml"/><Relationship Id="rId2" Type="http://schemas.openxmlformats.org/officeDocument/2006/relationships/slideLayout" Target="../slideLayouts/slideLayout28.xml"/><Relationship Id="rId1" Type="http://schemas.openxmlformats.org/officeDocument/2006/relationships/slideLayout" Target="../slideLayouts/slideLayout27.xml"/><Relationship Id="rId5" Type="http://schemas.openxmlformats.org/officeDocument/2006/relationships/image" Target="../media/image2.jpeg"/><Relationship Id="rId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D5BA3AE7-9ECF-44E5-AA35-A658ADA8F751}" type="datetime1">
              <a:rPr lang="en-US" smtClean="0"/>
              <a:t>2/29/2020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900" b="1">
                <a:solidFill>
                  <a:schemeClr val="tx2">
                    <a:lumMod val="90000"/>
                    <a:lumOff val="10000"/>
                  </a:schemeClr>
                </a:solidFill>
                <a:latin typeface="+mn-lt"/>
              </a:defRPr>
            </a:lvl1pPr>
          </a:lstStyle>
          <a:p>
            <a:fld id="{39369955-C8A4-4023-9F6B-3A82C0FA9480}" type="datetime1">
              <a:rPr lang="en-US" smtClean="0"/>
              <a:t>2/29/2020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900" b="1">
                <a:solidFill>
                  <a:schemeClr val="tx2">
                    <a:lumMod val="90000"/>
                    <a:lumOff val="10000"/>
                  </a:schemeClr>
                </a:solidFill>
              </a:defRPr>
            </a:lvl1pPr>
          </a:lstStyle>
          <a:p>
            <a:r>
              <a:rPr lang="tr-TR" smtClean="0"/>
              <a:t>Prof. Dr. Harun TANRIVERMİŞ, Yrd. Doç. Dr. Yeşim ALİEFENDİOĞLU Ekonomi I 2016-2017 Güz Dönemi</a:t>
            </a:r>
            <a:endParaRPr lang="tr-T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18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685800" rtl="0" eaLnBrk="1" latinLnBrk="0" hangingPunct="1">
        <a:spcBef>
          <a:spcPct val="0"/>
        </a:spcBef>
        <a:buNone/>
        <a:defRPr sz="405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05740" indent="-205740" algn="l" defTabSz="6858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1pPr>
      <a:lvl2pPr marL="445770" indent="-205740" algn="l" defTabSz="685800" rtl="0" eaLnBrk="1" latinLnBrk="0" hangingPunct="1">
        <a:spcBef>
          <a:spcPct val="20000"/>
        </a:spcBef>
        <a:buClr>
          <a:schemeClr val="accent1"/>
        </a:buClr>
        <a:buFont typeface="Arial" pitchFamily="34" charset="0"/>
        <a:buChar char="•"/>
        <a:defRPr sz="1650" kern="1200">
          <a:solidFill>
            <a:schemeClr val="tx2"/>
          </a:solidFill>
          <a:latin typeface="+mn-lt"/>
          <a:ea typeface="+mn-ea"/>
          <a:cs typeface="+mn-cs"/>
        </a:defRPr>
      </a:lvl2pPr>
      <a:lvl3pPr marL="651510" indent="-171450" algn="l" defTabSz="685800" rtl="0" eaLnBrk="1" latinLnBrk="0" hangingPunct="1">
        <a:spcBef>
          <a:spcPct val="20000"/>
        </a:spcBef>
        <a:buClr>
          <a:schemeClr val="accent1"/>
        </a:buClr>
        <a:buFont typeface="Arial" pitchFamily="34" charset="0"/>
        <a:buChar char="•"/>
        <a:defRPr sz="1500" kern="1200">
          <a:solidFill>
            <a:schemeClr val="tx2"/>
          </a:solidFill>
          <a:latin typeface="+mn-lt"/>
          <a:ea typeface="+mn-ea"/>
          <a:cs typeface="+mn-cs"/>
        </a:defRPr>
      </a:lvl3pPr>
      <a:lvl4pPr marL="857250" indent="-171450" algn="l" defTabSz="685800" rtl="0" eaLnBrk="1" latinLnBrk="0" hangingPunct="1">
        <a:spcBef>
          <a:spcPct val="20000"/>
        </a:spcBef>
        <a:buClr>
          <a:schemeClr val="accent1"/>
        </a:buClr>
        <a:buFont typeface="Arial" pitchFamily="34" charset="0"/>
        <a:buChar char="•"/>
        <a:defRPr sz="1350" kern="1200">
          <a:solidFill>
            <a:schemeClr val="tx2"/>
          </a:solidFill>
          <a:latin typeface="+mn-lt"/>
          <a:ea typeface="+mn-ea"/>
          <a:cs typeface="+mn-cs"/>
        </a:defRPr>
      </a:lvl4pPr>
      <a:lvl5pPr marL="1028700" indent="-171450" algn="l" defTabSz="685800" rtl="0" eaLnBrk="1" latinLnBrk="0" hangingPunct="1">
        <a:spcBef>
          <a:spcPct val="20000"/>
        </a:spcBef>
        <a:buClr>
          <a:schemeClr val="accent1"/>
        </a:buClr>
        <a:buFont typeface="Arial" pitchFamily="34" charset="0"/>
        <a:buChar char="•"/>
        <a:defRPr sz="1350" kern="1200" baseline="0">
          <a:solidFill>
            <a:schemeClr val="tx2"/>
          </a:solidFill>
          <a:latin typeface="+mn-lt"/>
          <a:ea typeface="+mn-ea"/>
          <a:cs typeface="+mn-cs"/>
        </a:defRPr>
      </a:lvl5pPr>
      <a:lvl6pPr marL="123444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6pPr>
      <a:lvl7pPr marL="1426464"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7pPr>
      <a:lvl8pPr marL="164592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8pPr>
      <a:lvl9pPr marL="1851660" indent="-171450" algn="l" defTabSz="685800" rtl="0" eaLnBrk="1" latinLnBrk="0" hangingPunct="1">
        <a:spcBef>
          <a:spcPct val="20000"/>
        </a:spcBef>
        <a:buClr>
          <a:schemeClr val="accent1"/>
        </a:buClr>
        <a:buFont typeface="Arial" pitchFamily="34" charset="0"/>
        <a:buChar char="•"/>
        <a:defRPr sz="1200" kern="1200">
          <a:solidFill>
            <a:schemeClr val="tx2"/>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11264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sldNum="0" hdr="0" dt="0"/>
  <p:txStyles>
    <p:title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171450" indent="-171450" algn="l" rtl="0" eaLnBrk="1" fontAlgn="base" hangingPunct="1">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rtl="0" eaLnBrk="1" fontAlgn="base" hangingPunct="1">
        <a:lnSpc>
          <a:spcPct val="90000"/>
        </a:lnSpc>
        <a:spcBef>
          <a:spcPts val="375"/>
        </a:spcBef>
        <a:spcAft>
          <a:spcPct val="0"/>
        </a:spcAft>
        <a:buFont typeface="Arial" panose="020B0604020202020204" pitchFamily="34" charset="0"/>
        <a:buChar char="•"/>
        <a:defRPr sz="1800" kern="1200">
          <a:solidFill>
            <a:schemeClr val="tx1"/>
          </a:solidFill>
          <a:latin typeface="+mn-lt"/>
          <a:ea typeface="+mn-ea"/>
          <a:cs typeface="+mn-cs"/>
        </a:defRPr>
      </a:lvl2pPr>
      <a:lvl3pPr marL="857250" indent="-171450" algn="l" rtl="0" eaLnBrk="1" fontAlgn="base" hangingPunct="1">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4pPr>
      <a:lvl5pPr marL="1543050" indent="-171450" algn="l" rtl="0" eaLnBrk="1" fontAlgn="base" hangingPunct="1">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3" name="Unvan 1"/>
          <p:cNvSpPr txBox="1">
            <a:spLocks/>
          </p:cNvSpPr>
          <p:nvPr/>
        </p:nvSpPr>
        <p:spPr>
          <a:xfrm>
            <a:off x="621338" y="530041"/>
            <a:ext cx="5648325" cy="745944"/>
          </a:xfrm>
        </p:spPr>
        <p:txBody>
          <a:bodyPr>
            <a:normAutofit fontScale="975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smtClean="0">
                <a:latin typeface="Times New Roman" panose="02020603050405020304" pitchFamily="18" charset="0"/>
                <a:cs typeface="Times New Roman" panose="02020603050405020304" pitchFamily="18" charset="0"/>
              </a:rPr>
              <a:t>Planlama ve Organizasyon</a:t>
            </a:r>
            <a:endParaRPr lang="tr-TR" sz="2400" dirty="0">
              <a:latin typeface="Times New Roman" panose="02020603050405020304" pitchFamily="18" charset="0"/>
              <a:cs typeface="Times New Roman" panose="02020603050405020304" pitchFamily="18" charset="0"/>
            </a:endParaRPr>
          </a:p>
        </p:txBody>
      </p:sp>
      <p:sp>
        <p:nvSpPr>
          <p:cNvPr id="5" name="İçerik Yer Tutucusu 2"/>
          <p:cNvSpPr>
            <a:spLocks noGrp="1"/>
          </p:cNvSpPr>
          <p:nvPr>
            <p:ph idx="1"/>
          </p:nvPr>
        </p:nvSpPr>
        <p:spPr>
          <a:xfrm>
            <a:off x="621338" y="1122026"/>
            <a:ext cx="8312133" cy="4885509"/>
          </a:xfrm>
        </p:spPr>
        <p:txBody>
          <a:bodyPr>
            <a:normAutofit/>
          </a:bodyPr>
          <a:lstStyle/>
          <a:p>
            <a:pPr marL="0" indent="0">
              <a:buNone/>
            </a:pPr>
            <a:r>
              <a:rPr lang="tr-TR" dirty="0"/>
              <a:t> </a:t>
            </a:r>
          </a:p>
          <a:p>
            <a:pPr marL="0" indent="0" algn="just">
              <a:buNone/>
            </a:pPr>
            <a:r>
              <a:rPr lang="tr-TR" sz="2000" b="1" u="sng" dirty="0" smtClean="0">
                <a:latin typeface="Times New Roman" panose="02020603050405020304" pitchFamily="18" charset="0"/>
                <a:cs typeface="Times New Roman" panose="02020603050405020304" pitchFamily="18" charset="0"/>
              </a:rPr>
              <a:t>Planlama:</a:t>
            </a:r>
            <a:r>
              <a:rPr lang="tr-TR" sz="2000" dirty="0" smtClean="0">
                <a:latin typeface="Times New Roman" panose="02020603050405020304" pitchFamily="18" charset="0"/>
                <a:cs typeface="Times New Roman" panose="02020603050405020304" pitchFamily="18" charset="0"/>
              </a:rPr>
              <a:t> amaçların ve bu amaçların elde edilebilmesi için gerekli olan eylemlerin belirlenmesi sürecidir. Bu süreç, yönetimin bilgi toplama sürecidir. Bu fonksiyonla, işletmemizin amaçlarını ve bunlara ilişkin strateji ve taktiklerin neler olacağını kararlaştırmaya yardımcı bilgiler toplanmaktadır</a:t>
            </a:r>
          </a:p>
          <a:p>
            <a:pPr marL="0" indent="0" algn="just">
              <a:buNone/>
            </a:pPr>
            <a:endParaRPr lang="tr-TR" dirty="0" smtClean="0">
              <a:latin typeface="Times New Roman" panose="02020603050405020304" pitchFamily="18" charset="0"/>
              <a:cs typeface="Times New Roman" panose="02020603050405020304" pitchFamily="18" charset="0"/>
            </a:endParaRPr>
          </a:p>
          <a:p>
            <a:pPr marL="0" indent="0" algn="just">
              <a:buNone/>
            </a:pPr>
            <a:r>
              <a:rPr lang="tr-TR" dirty="0" smtClean="0">
                <a:latin typeface="Times New Roman" panose="02020603050405020304" pitchFamily="18" charset="0"/>
                <a:cs typeface="Times New Roman" panose="02020603050405020304" pitchFamily="18" charset="0"/>
              </a:rPr>
              <a:t>Planlama: Bir amacı gerçekleştirmek için en iyi hareket şeklini seçme ve geliştirme niteliği taşıyan bilinçli bir süreçtir.</a:t>
            </a:r>
            <a:endParaRPr lang="tr-TR" dirty="0">
              <a:latin typeface="Times New Roman" panose="02020603050405020304" pitchFamily="18" charset="0"/>
              <a:cs typeface="Times New Roman" panose="02020603050405020304" pitchFamily="18" charset="0"/>
            </a:endParaRPr>
          </a:p>
          <a:p>
            <a:pPr marL="0" indent="0" algn="just">
              <a:buNone/>
            </a:pPr>
            <a:endParaRPr lang="tr-TR" sz="2000" dirty="0">
              <a:latin typeface="Times New Roman" panose="02020603050405020304" pitchFamily="18" charset="0"/>
              <a:cs typeface="Times New Roman" panose="02020603050405020304" pitchFamily="18" charset="0"/>
            </a:endParaRPr>
          </a:p>
          <a:p>
            <a:pPr marL="0" indent="0" algn="just">
              <a:buNone/>
            </a:pPr>
            <a:r>
              <a:rPr lang="tr-TR" sz="2000" dirty="0">
                <a:latin typeface="Times New Roman" panose="02020603050405020304" pitchFamily="18" charset="0"/>
                <a:cs typeface="Times New Roman" panose="02020603050405020304" pitchFamily="18" charset="0"/>
              </a:rPr>
              <a:t> </a:t>
            </a:r>
          </a:p>
          <a:p>
            <a:endParaRPr lang="tr-TR" dirty="0"/>
          </a:p>
        </p:txBody>
      </p:sp>
    </p:spTree>
    <p:extLst>
      <p:ext uri="{BB962C8B-B14F-4D97-AF65-F5344CB8AC3E}">
        <p14:creationId xmlns:p14="http://schemas.microsoft.com/office/powerpoint/2010/main" val="40879141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İçerik Yer Tutucusu 2"/>
          <p:cNvSpPr>
            <a:spLocks noGrp="1"/>
          </p:cNvSpPr>
          <p:nvPr>
            <p:ph idx="1"/>
          </p:nvPr>
        </p:nvSpPr>
        <p:spPr>
          <a:xfrm>
            <a:off x="700531" y="1494694"/>
            <a:ext cx="8102238" cy="5102532"/>
          </a:xfrm>
        </p:spPr>
        <p:txBody>
          <a:bodyPr>
            <a:normAutofit/>
          </a:bodyPr>
          <a:lstStyle/>
          <a:p>
            <a:pPr marL="0" indent="0" algn="just">
              <a:lnSpc>
                <a:spcPct val="110000"/>
              </a:lnSpc>
              <a:spcBef>
                <a:spcPts val="0"/>
              </a:spcBef>
              <a:buNone/>
            </a:pPr>
            <a:r>
              <a:rPr lang="tr-TR"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Planlama herhangi bir konu ile ilgili olarak;</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0000"/>
              </a:lnSpc>
              <a:spcBef>
                <a:spcPts val="0"/>
              </a:spcBef>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N</a:t>
            </a:r>
            <a:r>
              <a:rPr lang="tr-TR"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e</a:t>
            </a:r>
          </a:p>
          <a:p>
            <a:pPr algn="just">
              <a:lnSpc>
                <a:spcPct val="110000"/>
              </a:lnSpc>
              <a:spcBef>
                <a:spcPts val="0"/>
              </a:spcBef>
            </a:pPr>
            <a:r>
              <a:rPr lang="tr-TR" sz="2200" dirty="0" smtClean="0">
                <a:solidFill>
                  <a:srgbClr val="000000"/>
                </a:solidFill>
                <a:latin typeface="Times New Roman" panose="02020603050405020304" pitchFamily="18" charset="0"/>
                <a:cs typeface="Times New Roman" panose="02020603050405020304" pitchFamily="18" charset="0"/>
              </a:rPr>
              <a:t>Ne zaman</a:t>
            </a:r>
          </a:p>
          <a:p>
            <a:pPr algn="just">
              <a:lnSpc>
                <a:spcPct val="110000"/>
              </a:lnSpc>
              <a:spcBef>
                <a:spcPts val="0"/>
              </a:spcBef>
            </a:pPr>
            <a:r>
              <a:rPr lang="tr-TR" sz="2200" dirty="0" smtClean="0">
                <a:solidFill>
                  <a:srgbClr val="000000"/>
                </a:solidFill>
                <a:latin typeface="Times New Roman" panose="02020603050405020304" pitchFamily="18" charset="0"/>
                <a:cs typeface="Times New Roman" panose="02020603050405020304" pitchFamily="18" charset="0"/>
              </a:rPr>
              <a:t>Nasıl </a:t>
            </a:r>
          </a:p>
          <a:p>
            <a:pPr algn="just">
              <a:lnSpc>
                <a:spcPct val="110000"/>
              </a:lnSpc>
              <a:spcBef>
                <a:spcPts val="0"/>
              </a:spcBef>
            </a:pPr>
            <a:r>
              <a:rPr lang="tr-TR" sz="2200" dirty="0" smtClean="0">
                <a:solidFill>
                  <a:srgbClr val="000000"/>
                </a:solidFill>
                <a:latin typeface="Times New Roman" panose="02020603050405020304" pitchFamily="18" charset="0"/>
                <a:cs typeface="Times New Roman" panose="02020603050405020304" pitchFamily="18" charset="0"/>
              </a:rPr>
              <a:t>Neden</a:t>
            </a:r>
          </a:p>
          <a:p>
            <a:pPr algn="just">
              <a:lnSpc>
                <a:spcPct val="110000"/>
              </a:lnSpc>
              <a:spcBef>
                <a:spcPts val="0"/>
              </a:spcBef>
            </a:pPr>
            <a:r>
              <a:rPr lang="tr-TR" sz="2200" dirty="0" smtClean="0">
                <a:solidFill>
                  <a:srgbClr val="000000"/>
                </a:solidFill>
                <a:latin typeface="Times New Roman" panose="02020603050405020304" pitchFamily="18" charset="0"/>
                <a:cs typeface="Times New Roman" panose="02020603050405020304" pitchFamily="18" charset="0"/>
              </a:rPr>
              <a:t>Hangi maliyetle</a:t>
            </a:r>
          </a:p>
          <a:p>
            <a:pPr algn="just">
              <a:lnSpc>
                <a:spcPct val="110000"/>
              </a:lnSpc>
              <a:spcBef>
                <a:spcPts val="0"/>
              </a:spcBef>
            </a:pPr>
            <a:r>
              <a:rPr lang="tr-TR" sz="2200" dirty="0" smtClean="0">
                <a:solidFill>
                  <a:srgbClr val="000000"/>
                </a:solidFill>
                <a:latin typeface="Times New Roman" panose="02020603050405020304" pitchFamily="18" charset="0"/>
                <a:cs typeface="Times New Roman" panose="02020603050405020304" pitchFamily="18" charset="0"/>
              </a:rPr>
              <a:t>Hangi sürede</a:t>
            </a:r>
          </a:p>
          <a:p>
            <a:pPr algn="just">
              <a:lnSpc>
                <a:spcPct val="110000"/>
              </a:lnSpc>
              <a:spcBef>
                <a:spcPts val="0"/>
              </a:spcBef>
            </a:pPr>
            <a:endParaRPr lang="tr-TR" sz="2200" dirty="0">
              <a:solidFill>
                <a:srgbClr val="000000"/>
              </a:solidFill>
              <a:latin typeface="Times New Roman" panose="02020603050405020304" pitchFamily="18" charset="0"/>
              <a:cs typeface="Times New Roman" panose="02020603050405020304" pitchFamily="18" charset="0"/>
            </a:endParaRPr>
          </a:p>
          <a:p>
            <a:pPr marL="0" indent="0" algn="just">
              <a:lnSpc>
                <a:spcPct val="110000"/>
              </a:lnSpc>
              <a:spcBef>
                <a:spcPts val="0"/>
              </a:spcBef>
              <a:buNone/>
            </a:pPr>
            <a:r>
              <a:rPr lang="tr-TR" sz="2200" dirty="0" smtClean="0">
                <a:solidFill>
                  <a:srgbClr val="000000"/>
                </a:solidFill>
                <a:latin typeface="Times New Roman" panose="02020603050405020304" pitchFamily="18" charset="0"/>
                <a:cs typeface="Times New Roman" panose="02020603050405020304" pitchFamily="18" charset="0"/>
              </a:rPr>
              <a:t>Sorularına cevap vermeyi amaçlamaktadır</a:t>
            </a:r>
            <a:endParaRPr lang="tr-TR" dirty="0"/>
          </a:p>
        </p:txBody>
      </p:sp>
      <p:sp>
        <p:nvSpPr>
          <p:cNvPr id="7" name="Unvan 1"/>
          <p:cNvSpPr txBox="1">
            <a:spLocks/>
          </p:cNvSpPr>
          <p:nvPr/>
        </p:nvSpPr>
        <p:spPr>
          <a:xfrm>
            <a:off x="621338" y="530041"/>
            <a:ext cx="5648325" cy="745944"/>
          </a:xfrm>
        </p:spPr>
        <p:txBody>
          <a:bodyPr>
            <a:normAutofit fontScale="975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smtClean="0">
                <a:latin typeface="Times New Roman" panose="02020603050405020304" pitchFamily="18" charset="0"/>
                <a:cs typeface="Times New Roman" panose="02020603050405020304" pitchFamily="18" charset="0"/>
              </a:rPr>
              <a:t>Planlama </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855220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İçerik Yer Tutucusu 2"/>
          <p:cNvSpPr>
            <a:spLocks noGrp="1"/>
          </p:cNvSpPr>
          <p:nvPr>
            <p:ph idx="1"/>
          </p:nvPr>
        </p:nvSpPr>
        <p:spPr>
          <a:xfrm>
            <a:off x="700531" y="1494694"/>
            <a:ext cx="8102238" cy="5102532"/>
          </a:xfrm>
        </p:spPr>
        <p:txBody>
          <a:bodyPr>
            <a:normAutofit/>
          </a:bodyPr>
          <a:lstStyle/>
          <a:p>
            <a:pPr marL="0" indent="0" algn="just">
              <a:lnSpc>
                <a:spcPct val="110000"/>
              </a:lnSpc>
              <a:spcBef>
                <a:spcPts val="0"/>
              </a:spcBef>
              <a:buNone/>
            </a:pPr>
            <a:r>
              <a:rPr lang="tr-TR"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Planlama, yönetim işinin birinci ve en önemli safhasıdır.</a:t>
            </a:r>
          </a:p>
          <a:p>
            <a:pPr marL="0" indent="0" algn="just">
              <a:lnSpc>
                <a:spcPct val="110000"/>
              </a:lnSpc>
              <a:spcBef>
                <a:spcPts val="0"/>
              </a:spcBef>
              <a:buNone/>
            </a:pPr>
            <a:endParaRPr lang="tr-TR"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Plan nedir ? </a:t>
            </a:r>
          </a:p>
          <a:p>
            <a:pPr marL="0" indent="0" algn="just">
              <a:lnSpc>
                <a:spcPct val="110000"/>
              </a:lnSpc>
              <a:spcBef>
                <a:spcPts val="0"/>
              </a:spcBef>
              <a:buNone/>
            </a:pPr>
            <a:endPar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Plan bir karardır veya kararlar toplamıdır</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En genel tanımı ile plan, bugünden, gelecekte nereye ulaşılmak istendiğinin nelerin gerçekleştirilmek istediğinin kararlaştırılmasıdır</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Planlama ise planı ortaya çıkarmak için devam eden süreci ifade etmektedir.</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Plan bir sonuçtur, planlama bir süreçtir</a:t>
            </a:r>
            <a:endParaRPr lang="tr-TR"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
        <p:nvSpPr>
          <p:cNvPr id="7" name="Unvan 1"/>
          <p:cNvSpPr txBox="1">
            <a:spLocks/>
          </p:cNvSpPr>
          <p:nvPr/>
        </p:nvSpPr>
        <p:spPr>
          <a:xfrm>
            <a:off x="621338" y="530041"/>
            <a:ext cx="5648325" cy="745944"/>
          </a:xfrm>
        </p:spPr>
        <p:txBody>
          <a:bodyPr>
            <a:normAutofit fontScale="975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smtClean="0">
                <a:latin typeface="Times New Roman" panose="02020603050405020304" pitchFamily="18" charset="0"/>
                <a:cs typeface="Times New Roman" panose="02020603050405020304" pitchFamily="18" charset="0"/>
              </a:rPr>
              <a:t>Planlama ve Organizasyon</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02908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İçerik Yer Tutucusu 2"/>
          <p:cNvSpPr>
            <a:spLocks noGrp="1"/>
          </p:cNvSpPr>
          <p:nvPr>
            <p:ph idx="1"/>
          </p:nvPr>
        </p:nvSpPr>
        <p:spPr>
          <a:xfrm>
            <a:off x="700531" y="1494694"/>
            <a:ext cx="8102238" cy="5102532"/>
          </a:xfrm>
        </p:spPr>
        <p:txBody>
          <a:bodyPr>
            <a:normAutofit/>
          </a:bodyPr>
          <a:lstStyle/>
          <a:p>
            <a:pPr marL="0" indent="0" algn="just">
              <a:lnSpc>
                <a:spcPct val="110000"/>
              </a:lnSpc>
              <a:spcBef>
                <a:spcPts val="0"/>
              </a:spcBef>
              <a:buNone/>
            </a:pPr>
            <a:r>
              <a:rPr lang="tr-TR"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Yönetim sürecini oluşturan fonksiyonlar;</a:t>
            </a:r>
          </a:p>
          <a:p>
            <a:pPr marL="0" indent="0" algn="just">
              <a:lnSpc>
                <a:spcPct val="110000"/>
              </a:lnSpc>
              <a:spcBef>
                <a:spcPts val="0"/>
              </a:spcBef>
              <a:buNone/>
            </a:pPr>
            <a:endParaRPr lang="tr-TR"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Planlama,</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Örgütleme</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Yöneltme</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Koordinasyon</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Denetim</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Yönetici eğitimi</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
        <p:nvSpPr>
          <p:cNvPr id="7" name="Unvan 1"/>
          <p:cNvSpPr txBox="1">
            <a:spLocks/>
          </p:cNvSpPr>
          <p:nvPr/>
        </p:nvSpPr>
        <p:spPr>
          <a:xfrm>
            <a:off x="621338" y="530041"/>
            <a:ext cx="5648325" cy="745944"/>
          </a:xfrm>
        </p:spPr>
        <p:txBody>
          <a:bodyPr>
            <a:normAutofit fontScale="975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smtClean="0">
                <a:latin typeface="Times New Roman" panose="02020603050405020304" pitchFamily="18" charset="0"/>
                <a:cs typeface="Times New Roman" panose="02020603050405020304" pitchFamily="18" charset="0"/>
              </a:rPr>
              <a:t>Planlama ve Organizasyon</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349889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İçerik Yer Tutucusu 2"/>
          <p:cNvSpPr>
            <a:spLocks noGrp="1"/>
          </p:cNvSpPr>
          <p:nvPr>
            <p:ph idx="1"/>
          </p:nvPr>
        </p:nvSpPr>
        <p:spPr>
          <a:xfrm>
            <a:off x="700531" y="1494694"/>
            <a:ext cx="8102238" cy="5102532"/>
          </a:xfrm>
        </p:spPr>
        <p:txBody>
          <a:bodyPr>
            <a:normAutofit/>
          </a:bodyPr>
          <a:lstStyle/>
          <a:p>
            <a:pPr algn="just">
              <a:lnSpc>
                <a:spcPct val="110000"/>
              </a:lnSpc>
              <a:spcBef>
                <a:spcPts val="0"/>
              </a:spcBef>
            </a:pPr>
            <a:r>
              <a:rPr lang="tr-TR"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a:t>
            </a: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Kavramlar</a:t>
            </a:r>
            <a:endParaRPr lang="tr-TR" sz="2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0000"/>
              </a:lnSpc>
              <a:spcBef>
                <a:spcPts val="0"/>
              </a:spcBef>
            </a:pPr>
            <a:r>
              <a:rPr lang="tr-TR"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İşletme</a:t>
            </a:r>
            <a:endParaRPr lang="tr-TR" sz="2200" dirty="0" smtClean="0">
              <a:latin typeface="Times New Roman" panose="02020603050405020304" pitchFamily="18" charset="0"/>
              <a:ea typeface="Calibri" panose="020F0502020204030204" pitchFamily="34" charset="0"/>
              <a:cs typeface="Times New Roman" panose="02020603050405020304" pitchFamily="18" charset="0"/>
            </a:endParaRPr>
          </a:p>
          <a:p>
            <a:pPr algn="just">
              <a:lnSpc>
                <a:spcPct val="110000"/>
              </a:lnSpc>
              <a:spcBef>
                <a:spcPts val="0"/>
              </a:spcBef>
            </a:pPr>
            <a:r>
              <a:rPr lang="tr-TR"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Yönetim süreçleri</a:t>
            </a:r>
          </a:p>
          <a:p>
            <a:pPr algn="just">
              <a:lnSpc>
                <a:spcPct val="110000"/>
              </a:lnSpc>
              <a:spcBef>
                <a:spcPts val="0"/>
              </a:spcBef>
            </a:pPr>
            <a:r>
              <a:rPr lang="tr-TR" sz="2200" dirty="0" smtClean="0">
                <a:solidFill>
                  <a:srgbClr val="000000"/>
                </a:solidFill>
                <a:latin typeface="Times New Roman" panose="02020603050405020304" pitchFamily="18" charset="0"/>
                <a:cs typeface="Times New Roman" panose="02020603050405020304" pitchFamily="18" charset="0"/>
              </a:rPr>
              <a:t> Durum analizi</a:t>
            </a:r>
          </a:p>
          <a:p>
            <a:pPr algn="just">
              <a:lnSpc>
                <a:spcPct val="110000"/>
              </a:lnSpc>
              <a:spcBef>
                <a:spcPts val="0"/>
              </a:spcBef>
            </a:pPr>
            <a:r>
              <a:rPr lang="tr-TR" sz="2200" dirty="0">
                <a:solidFill>
                  <a:srgbClr val="000000"/>
                </a:solidFill>
                <a:latin typeface="Times New Roman" panose="02020603050405020304" pitchFamily="18" charset="0"/>
                <a:cs typeface="Times New Roman" panose="02020603050405020304" pitchFamily="18" charset="0"/>
              </a:rPr>
              <a:t> </a:t>
            </a:r>
            <a:r>
              <a:rPr lang="tr-TR" sz="2200" dirty="0" smtClean="0">
                <a:solidFill>
                  <a:srgbClr val="000000"/>
                </a:solidFill>
                <a:latin typeface="Times New Roman" panose="02020603050405020304" pitchFamily="18" charset="0"/>
                <a:cs typeface="Times New Roman" panose="02020603050405020304" pitchFamily="18" charset="0"/>
              </a:rPr>
              <a:t>Öncelikleri saptama</a:t>
            </a:r>
          </a:p>
          <a:p>
            <a:pPr algn="just">
              <a:lnSpc>
                <a:spcPct val="110000"/>
              </a:lnSpc>
              <a:spcBef>
                <a:spcPts val="0"/>
              </a:spcBef>
            </a:pPr>
            <a:r>
              <a:rPr lang="tr-TR" sz="2200" dirty="0">
                <a:solidFill>
                  <a:srgbClr val="000000"/>
                </a:solidFill>
                <a:latin typeface="Times New Roman" panose="02020603050405020304" pitchFamily="18" charset="0"/>
                <a:cs typeface="Times New Roman" panose="02020603050405020304" pitchFamily="18" charset="0"/>
              </a:rPr>
              <a:t> </a:t>
            </a:r>
            <a:r>
              <a:rPr lang="tr-TR" sz="2200" dirty="0" smtClean="0">
                <a:solidFill>
                  <a:srgbClr val="000000"/>
                </a:solidFill>
                <a:latin typeface="Times New Roman" panose="02020603050405020304" pitchFamily="18" charset="0"/>
                <a:cs typeface="Times New Roman" panose="02020603050405020304" pitchFamily="18" charset="0"/>
              </a:rPr>
              <a:t>Amaç</a:t>
            </a:r>
          </a:p>
          <a:p>
            <a:pPr algn="just">
              <a:lnSpc>
                <a:spcPct val="110000"/>
              </a:lnSpc>
              <a:spcBef>
                <a:spcPts val="0"/>
              </a:spcBef>
            </a:pPr>
            <a:r>
              <a:rPr lang="tr-TR" sz="2200" dirty="0">
                <a:solidFill>
                  <a:srgbClr val="000000"/>
                </a:solidFill>
                <a:latin typeface="Times New Roman" panose="02020603050405020304" pitchFamily="18" charset="0"/>
                <a:cs typeface="Times New Roman" panose="02020603050405020304" pitchFamily="18" charset="0"/>
              </a:rPr>
              <a:t> </a:t>
            </a:r>
            <a:r>
              <a:rPr lang="tr-TR" sz="2200" dirty="0" smtClean="0">
                <a:solidFill>
                  <a:srgbClr val="000000"/>
                </a:solidFill>
                <a:latin typeface="Times New Roman" panose="02020603050405020304" pitchFamily="18" charset="0"/>
                <a:cs typeface="Times New Roman" panose="02020603050405020304" pitchFamily="18" charset="0"/>
              </a:rPr>
              <a:t>Planlama, Organizasyon, Liderlik, Kontrol, Değerlendirme</a:t>
            </a:r>
            <a:endParaRPr lang="tr-TR" dirty="0"/>
          </a:p>
        </p:txBody>
      </p:sp>
      <p:sp>
        <p:nvSpPr>
          <p:cNvPr id="7" name="Unvan 1"/>
          <p:cNvSpPr txBox="1">
            <a:spLocks/>
          </p:cNvSpPr>
          <p:nvPr/>
        </p:nvSpPr>
        <p:spPr>
          <a:xfrm>
            <a:off x="621338" y="530041"/>
            <a:ext cx="5648325" cy="745944"/>
          </a:xfrm>
        </p:spPr>
        <p:txBody>
          <a:bodyPr>
            <a:normAutofit fontScale="975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smtClean="0">
                <a:latin typeface="Times New Roman" panose="02020603050405020304" pitchFamily="18" charset="0"/>
                <a:cs typeface="Times New Roman" panose="02020603050405020304" pitchFamily="18" charset="0"/>
              </a:rPr>
              <a:t>Planlama ve Organizasyon</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9048828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İçerik Yer Tutucusu 2"/>
          <p:cNvSpPr>
            <a:spLocks noGrp="1"/>
          </p:cNvSpPr>
          <p:nvPr>
            <p:ph idx="1"/>
          </p:nvPr>
        </p:nvSpPr>
        <p:spPr>
          <a:xfrm>
            <a:off x="700531" y="1494694"/>
            <a:ext cx="8102238" cy="5102532"/>
          </a:xfrm>
        </p:spPr>
        <p:txBody>
          <a:bodyPr>
            <a:normAutofit/>
          </a:bodyPr>
          <a:lstStyle/>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Organizasyon,</a:t>
            </a:r>
          </a:p>
          <a:p>
            <a:pPr marL="0" indent="0" algn="just">
              <a:lnSpc>
                <a:spcPct val="110000"/>
              </a:lnSpc>
              <a:spcBef>
                <a:spcPts val="0"/>
              </a:spcBef>
              <a:buNone/>
            </a:pPr>
            <a:endParaRPr lang="tr-TR"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Organizasyonun sosyal bir etkileşim ortamı olduğunu, organizasyonların işbirliği, dayanışma ve bilgi paylaşımı ile </a:t>
            </a:r>
            <a:r>
              <a:rPr lang="tr-TR" sz="2200" dirty="0" err="1"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varolabileceğini</a:t>
            </a: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 vurgulayan bir bakış açısıdır</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
        <p:nvSpPr>
          <p:cNvPr id="7" name="Unvan 1"/>
          <p:cNvSpPr txBox="1">
            <a:spLocks/>
          </p:cNvSpPr>
          <p:nvPr/>
        </p:nvSpPr>
        <p:spPr>
          <a:xfrm>
            <a:off x="621338" y="530041"/>
            <a:ext cx="5648325" cy="745944"/>
          </a:xfrm>
        </p:spPr>
        <p:txBody>
          <a:bodyPr>
            <a:normAutofit fontScale="975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smtClean="0">
                <a:latin typeface="Times New Roman" panose="02020603050405020304" pitchFamily="18" charset="0"/>
                <a:cs typeface="Times New Roman" panose="02020603050405020304" pitchFamily="18" charset="0"/>
              </a:rPr>
              <a:t>Planlama ve Organizasyon</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096914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Unvan 3"/>
          <p:cNvSpPr>
            <a:spLocks noGrp="1"/>
          </p:cNvSpPr>
          <p:nvPr>
            <p:ph type="title"/>
          </p:nvPr>
        </p:nvSpPr>
        <p:spPr/>
        <p:txBody>
          <a:bodyPr/>
          <a:lstStyle/>
          <a:p>
            <a:r>
              <a:rPr lang="tr-TR" dirty="0" smtClean="0"/>
              <a:t>  </a:t>
            </a:r>
            <a:endParaRPr lang="en-US" dirty="0"/>
          </a:p>
        </p:txBody>
      </p:sp>
      <p:sp>
        <p:nvSpPr>
          <p:cNvPr id="6" name="İçerik Yer Tutucusu 2"/>
          <p:cNvSpPr>
            <a:spLocks noGrp="1"/>
          </p:cNvSpPr>
          <p:nvPr>
            <p:ph idx="1"/>
          </p:nvPr>
        </p:nvSpPr>
        <p:spPr>
          <a:xfrm>
            <a:off x="700531" y="1494694"/>
            <a:ext cx="8102238" cy="5102532"/>
          </a:xfrm>
        </p:spPr>
        <p:txBody>
          <a:bodyPr>
            <a:normAutofit/>
          </a:bodyPr>
          <a:lstStyle/>
          <a:p>
            <a:pPr marL="0" indent="0" algn="just">
              <a:lnSpc>
                <a:spcPct val="110000"/>
              </a:lnSpc>
              <a:spcBef>
                <a:spcPts val="0"/>
              </a:spcBef>
              <a:buNone/>
            </a:pPr>
            <a:r>
              <a:rPr lang="tr-TR" sz="22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tr-TR" sz="2200" dirty="0" smtClean="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Organizasyon,</a:t>
            </a:r>
          </a:p>
          <a:p>
            <a:pPr marL="0" indent="0" algn="just">
              <a:lnSpc>
                <a:spcPct val="110000"/>
              </a:lnSpc>
              <a:spcBef>
                <a:spcPts val="0"/>
              </a:spcBef>
              <a:buNone/>
            </a:pPr>
            <a:endParaRPr lang="tr-TR"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Organizasyon bir düzen veya düzenlemeyi ifade etmektedir,</a:t>
            </a:r>
          </a:p>
          <a:p>
            <a:pPr marL="0" indent="0" algn="just">
              <a:lnSpc>
                <a:spcPct val="110000"/>
              </a:lnSpc>
              <a:spcBef>
                <a:spcPts val="0"/>
              </a:spcBef>
              <a:buNone/>
            </a:pPr>
            <a:endParaRPr lang="tr-TR"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Organizasyon;</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 ile iş,</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İş ile insan ve</a:t>
            </a:r>
          </a:p>
          <a:p>
            <a:pPr algn="just">
              <a:lnSpc>
                <a:spcPct val="110000"/>
              </a:lnSpc>
              <a:spcBef>
                <a:spcPts val="0"/>
              </a:spcBef>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İnsan ile insan</a:t>
            </a:r>
          </a:p>
          <a:p>
            <a:pPr algn="just">
              <a:lnSpc>
                <a:spcPct val="110000"/>
              </a:lnSpc>
              <a:spcBef>
                <a:spcPts val="0"/>
              </a:spcBef>
            </a:pPr>
            <a:endParaRPr lang="tr-TR" sz="2200" dirty="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0" indent="0" algn="just">
              <a:lnSpc>
                <a:spcPct val="110000"/>
              </a:lnSpc>
              <a:spcBef>
                <a:spcPts val="0"/>
              </a:spcBef>
              <a:buNone/>
            </a:pPr>
            <a:r>
              <a:rPr lang="tr-TR" sz="22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rPr>
              <a:t>Arasındaki ilişkilerdeki düzen ve düzenlemelerdir.</a:t>
            </a:r>
            <a:endParaRPr lang="tr-TR" sz="2200" dirty="0">
              <a:latin typeface="Times New Roman" panose="02020603050405020304" pitchFamily="18" charset="0"/>
              <a:ea typeface="Calibri" panose="020F0502020204030204" pitchFamily="34" charset="0"/>
              <a:cs typeface="Times New Roman" panose="02020603050405020304" pitchFamily="18" charset="0"/>
            </a:endParaRPr>
          </a:p>
          <a:p>
            <a:pPr marL="0" indent="0">
              <a:buNone/>
            </a:pPr>
            <a:endParaRPr lang="tr-TR" dirty="0"/>
          </a:p>
        </p:txBody>
      </p:sp>
      <p:sp>
        <p:nvSpPr>
          <p:cNvPr id="7" name="Unvan 1"/>
          <p:cNvSpPr txBox="1">
            <a:spLocks/>
          </p:cNvSpPr>
          <p:nvPr/>
        </p:nvSpPr>
        <p:spPr>
          <a:xfrm>
            <a:off x="621338" y="530041"/>
            <a:ext cx="5648325" cy="745944"/>
          </a:xfrm>
        </p:spPr>
        <p:txBody>
          <a:bodyPr>
            <a:normAutofit fontScale="97500"/>
          </a:bodyPr>
          <a:lstStyle>
            <a:lvl1pPr algn="l" rtl="0" eaLnBrk="1" fontAlgn="base" hangingPunct="1">
              <a:lnSpc>
                <a:spcPct val="90000"/>
              </a:lnSpc>
              <a:spcBef>
                <a:spcPct val="0"/>
              </a:spcBef>
              <a:spcAft>
                <a:spcPct val="0"/>
              </a:spcAft>
              <a:defRPr lang="tr-TR" sz="15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3429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6858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0287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371600" algn="l" rtl="0" eaLnBrk="1" fontAlgn="base" hangingPunct="1">
              <a:lnSpc>
                <a:spcPct val="90000"/>
              </a:lnSpc>
              <a:spcBef>
                <a:spcPct val="0"/>
              </a:spcBef>
              <a:spcAft>
                <a:spcPct val="0"/>
              </a:spcAft>
              <a:defRPr sz="15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a:lstStyle>
          <a:p>
            <a:r>
              <a:rPr lang="tr-TR" sz="2400" dirty="0" smtClean="0">
                <a:latin typeface="Times New Roman" panose="02020603050405020304" pitchFamily="18" charset="0"/>
                <a:cs typeface="Times New Roman" panose="02020603050405020304" pitchFamily="18" charset="0"/>
              </a:rPr>
              <a:t>Planlama ve Organizasyon</a:t>
            </a:r>
            <a:endParaRPr lang="tr-TR"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951814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17165</TotalTime>
  <Words>253</Words>
  <Application>Microsoft Office PowerPoint</Application>
  <PresentationFormat>Ekran Gösterisi (4:3)</PresentationFormat>
  <Paragraphs>65</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7</vt:i4>
      </vt:variant>
    </vt:vector>
  </HeadingPairs>
  <TitlesOfParts>
    <vt:vector size="15" baseType="lpstr">
      <vt:lpstr>ＭＳ Ｐゴシック</vt:lpstr>
      <vt:lpstr>Arial</vt:lpstr>
      <vt:lpstr>Calibri</vt:lpstr>
      <vt:lpstr>Times New Roman</vt:lpstr>
      <vt:lpstr>Wingdings</vt:lpstr>
      <vt:lpstr>ekonomi</vt:lpstr>
      <vt:lpstr>1_Rics</vt:lpstr>
      <vt:lpstr>h.t.</vt:lpstr>
      <vt:lpstr>  </vt:lpstr>
      <vt:lpstr>  </vt:lpstr>
      <vt:lpstr>  </vt:lpstr>
      <vt:lpstr>  </vt:lpstr>
      <vt:lpstr>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883</cp:revision>
  <cp:lastPrinted>2016-10-24T07:53:35Z</cp:lastPrinted>
  <dcterms:created xsi:type="dcterms:W3CDTF">2016-09-18T09:35:24Z</dcterms:created>
  <dcterms:modified xsi:type="dcterms:W3CDTF">2020-02-29T13:50:03Z</dcterms:modified>
</cp:coreProperties>
</file>