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58" r:id="rId3"/>
    <p:sldId id="259" r:id="rId4"/>
    <p:sldId id="260" r:id="rId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4651"/>
  </p:normalViewPr>
  <p:slideViewPr>
    <p:cSldViewPr snapToGrid="0" snapToObjects="1">
      <p:cViewPr varScale="1">
        <p:scale>
          <a:sx n="117" d="100"/>
          <a:sy n="117" d="100"/>
        </p:scale>
        <p:origin x="360"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tıklayın</a:t>
            </a:r>
            <a:endParaRPr lang="tr-TR"/>
          </a:p>
        </p:txBody>
      </p:sp>
      <p:sp>
        <p:nvSpPr>
          <p:cNvPr id="3" name="Alt Konu Başlığı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2364C52A-9F6C-B848-ACCC-DD1FBDFABA88}" type="datetimeFigureOut">
              <a:rPr lang="tr-TR" smtClean="0"/>
              <a:t>24.10.2017</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BD7778-1C16-0341-B7D4-55F926D0BE2E}" type="slidenum">
              <a:rPr lang="tr-TR" smtClean="0"/>
              <a:t>‹#›</a:t>
            </a:fld>
            <a:endParaRPr lang="tr-TR"/>
          </a:p>
        </p:txBody>
      </p:sp>
    </p:spTree>
    <p:extLst>
      <p:ext uri="{BB962C8B-B14F-4D97-AF65-F5344CB8AC3E}">
        <p14:creationId xmlns:p14="http://schemas.microsoft.com/office/powerpoint/2010/main" val="12963621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tıklayın</a:t>
            </a:r>
            <a:endParaRPr lang="tr-TR"/>
          </a:p>
        </p:txBody>
      </p:sp>
      <p:sp>
        <p:nvSpPr>
          <p:cNvPr id="3" name="Dikey Metin Yer Tutucusu 2"/>
          <p:cNvSpPr>
            <a:spLocks noGrp="1"/>
          </p:cNvSpPr>
          <p:nvPr>
            <p:ph type="body" orient="vert" idx="1"/>
          </p:nvPr>
        </p:nvSpPr>
        <p:spPr/>
        <p:txBody>
          <a:bodyPr vert="eaVert"/>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364C52A-9F6C-B848-ACCC-DD1FBDFABA88}" type="datetimeFigureOut">
              <a:rPr lang="tr-TR" smtClean="0"/>
              <a:t>24.10.2017</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BD7778-1C16-0341-B7D4-55F926D0BE2E}" type="slidenum">
              <a:rPr lang="tr-TR" smtClean="0"/>
              <a:t>‹#›</a:t>
            </a:fld>
            <a:endParaRPr lang="tr-TR"/>
          </a:p>
        </p:txBody>
      </p:sp>
    </p:spTree>
    <p:extLst>
      <p:ext uri="{BB962C8B-B14F-4D97-AF65-F5344CB8AC3E}">
        <p14:creationId xmlns:p14="http://schemas.microsoft.com/office/powerpoint/2010/main" val="15909454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tıklayın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364C52A-9F6C-B848-ACCC-DD1FBDFABA88}" type="datetimeFigureOut">
              <a:rPr lang="tr-TR" smtClean="0"/>
              <a:t>24.10.2017</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BD7778-1C16-0341-B7D4-55F926D0BE2E}" type="slidenum">
              <a:rPr lang="tr-TR" smtClean="0"/>
              <a:t>‹#›</a:t>
            </a:fld>
            <a:endParaRPr lang="tr-TR"/>
          </a:p>
        </p:txBody>
      </p:sp>
    </p:spTree>
    <p:extLst>
      <p:ext uri="{BB962C8B-B14F-4D97-AF65-F5344CB8AC3E}">
        <p14:creationId xmlns:p14="http://schemas.microsoft.com/office/powerpoint/2010/main" val="7016086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609600" y="292100"/>
            <a:ext cx="10972800" cy="5727700"/>
          </a:xfrm>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Veri Yer Tutucusu 2"/>
          <p:cNvSpPr>
            <a:spLocks noGrp="1"/>
          </p:cNvSpPr>
          <p:nvPr>
            <p:ph type="dt" sz="half" idx="10"/>
          </p:nvPr>
        </p:nvSpPr>
        <p:spPr>
          <a:xfrm>
            <a:off x="609600" y="6245225"/>
            <a:ext cx="2844800" cy="476250"/>
          </a:xfrm>
        </p:spPr>
        <p:txBody>
          <a:bodyPr/>
          <a:lstStyle>
            <a:lvl1pPr>
              <a:defRPr/>
            </a:lvl1pPr>
          </a:lstStyle>
          <a:p>
            <a:endParaRPr lang="tr-TR" altLang="x-none"/>
          </a:p>
        </p:txBody>
      </p:sp>
      <p:sp>
        <p:nvSpPr>
          <p:cNvPr id="4" name="Alt Bilgi Yer Tutucusu 3"/>
          <p:cNvSpPr>
            <a:spLocks noGrp="1"/>
          </p:cNvSpPr>
          <p:nvPr>
            <p:ph type="ftr" sz="quarter" idx="11"/>
          </p:nvPr>
        </p:nvSpPr>
        <p:spPr>
          <a:xfrm>
            <a:off x="4165600" y="6245225"/>
            <a:ext cx="3860800" cy="476250"/>
          </a:xfrm>
        </p:spPr>
        <p:txBody>
          <a:bodyPr/>
          <a:lstStyle>
            <a:lvl1pPr>
              <a:defRPr/>
            </a:lvl1pPr>
          </a:lstStyle>
          <a:p>
            <a:endParaRPr lang="tr-TR" altLang="x-none"/>
          </a:p>
        </p:txBody>
      </p:sp>
      <p:sp>
        <p:nvSpPr>
          <p:cNvPr id="5" name="Slayt Numarası Yer Tutucusu 4"/>
          <p:cNvSpPr>
            <a:spLocks noGrp="1"/>
          </p:cNvSpPr>
          <p:nvPr>
            <p:ph type="sldNum" sz="quarter" idx="12"/>
          </p:nvPr>
        </p:nvSpPr>
        <p:spPr>
          <a:xfrm>
            <a:off x="8737600" y="6245225"/>
            <a:ext cx="2844800" cy="476250"/>
          </a:xfrm>
        </p:spPr>
        <p:txBody>
          <a:bodyPr/>
          <a:lstStyle>
            <a:lvl1pPr>
              <a:defRPr/>
            </a:lvl1pPr>
          </a:lstStyle>
          <a:p>
            <a:fld id="{34F13476-43AC-B140-A7FF-8844DBAB8151}" type="slidenum">
              <a:rPr lang="tr-TR" altLang="x-none"/>
              <a:pPr/>
              <a:t>‹#›</a:t>
            </a:fld>
            <a:endParaRPr lang="tr-TR" altLang="x-none"/>
          </a:p>
        </p:txBody>
      </p:sp>
    </p:spTree>
    <p:extLst>
      <p:ext uri="{BB962C8B-B14F-4D97-AF65-F5344CB8AC3E}">
        <p14:creationId xmlns:p14="http://schemas.microsoft.com/office/powerpoint/2010/main" val="8259266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tıklayın</a:t>
            </a:r>
            <a:endParaRPr lang="tr-TR"/>
          </a:p>
        </p:txBody>
      </p:sp>
      <p:sp>
        <p:nvSpPr>
          <p:cNvPr id="3" name="İçerik Yer Tutucusu 2"/>
          <p:cNvSpPr>
            <a:spLocks noGrp="1"/>
          </p:cNvSpPr>
          <p:nvPr>
            <p:ph idx="1"/>
          </p:nvPr>
        </p:nvSpPr>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364C52A-9F6C-B848-ACCC-DD1FBDFABA88}" type="datetimeFigureOut">
              <a:rPr lang="tr-TR" smtClean="0"/>
              <a:t>24.10.2017</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BD7778-1C16-0341-B7D4-55F926D0BE2E}" type="slidenum">
              <a:rPr lang="tr-TR" smtClean="0"/>
              <a:t>‹#›</a:t>
            </a:fld>
            <a:endParaRPr lang="tr-TR"/>
          </a:p>
        </p:txBody>
      </p:sp>
    </p:spTree>
    <p:extLst>
      <p:ext uri="{BB962C8B-B14F-4D97-AF65-F5344CB8AC3E}">
        <p14:creationId xmlns:p14="http://schemas.microsoft.com/office/powerpoint/2010/main" val="17365016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tıklayın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Ana metin stillerini düzenlemek için tıklayın</a:t>
            </a:r>
          </a:p>
        </p:txBody>
      </p:sp>
      <p:sp>
        <p:nvSpPr>
          <p:cNvPr id="4" name="Veri Yer Tutucusu 3"/>
          <p:cNvSpPr>
            <a:spLocks noGrp="1"/>
          </p:cNvSpPr>
          <p:nvPr>
            <p:ph type="dt" sz="half" idx="10"/>
          </p:nvPr>
        </p:nvSpPr>
        <p:spPr/>
        <p:txBody>
          <a:bodyPr/>
          <a:lstStyle/>
          <a:p>
            <a:fld id="{2364C52A-9F6C-B848-ACCC-DD1FBDFABA88}" type="datetimeFigureOut">
              <a:rPr lang="tr-TR" smtClean="0"/>
              <a:t>24.10.2017</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BD7778-1C16-0341-B7D4-55F926D0BE2E}" type="slidenum">
              <a:rPr lang="tr-TR" smtClean="0"/>
              <a:t>‹#›</a:t>
            </a:fld>
            <a:endParaRPr lang="tr-TR"/>
          </a:p>
        </p:txBody>
      </p:sp>
    </p:spTree>
    <p:extLst>
      <p:ext uri="{BB962C8B-B14F-4D97-AF65-F5344CB8AC3E}">
        <p14:creationId xmlns:p14="http://schemas.microsoft.com/office/powerpoint/2010/main" val="10796956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tıklayın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2364C52A-9F6C-B848-ACCC-DD1FBDFABA88}" type="datetimeFigureOut">
              <a:rPr lang="tr-TR" smtClean="0"/>
              <a:t>24.10.2017</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3BD7778-1C16-0341-B7D4-55F926D0BE2E}" type="slidenum">
              <a:rPr lang="tr-TR" smtClean="0"/>
              <a:t>‹#›</a:t>
            </a:fld>
            <a:endParaRPr lang="tr-TR"/>
          </a:p>
        </p:txBody>
      </p:sp>
    </p:spTree>
    <p:extLst>
      <p:ext uri="{BB962C8B-B14F-4D97-AF65-F5344CB8AC3E}">
        <p14:creationId xmlns:p14="http://schemas.microsoft.com/office/powerpoint/2010/main" val="2087791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839788" y="365125"/>
            <a:ext cx="10515600" cy="1325563"/>
          </a:xfrm>
        </p:spPr>
        <p:txBody>
          <a:bodyPr/>
          <a:lstStyle/>
          <a:p>
            <a:r>
              <a:rPr lang="tr-TR" smtClean="0"/>
              <a:t>Asıl başlık stili için tıklayın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Ana metin stillerini düzenlemek için tıklayın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Ana metin stillerini düzenlemek için tıklayın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2364C52A-9F6C-B848-ACCC-DD1FBDFABA88}" type="datetimeFigureOut">
              <a:rPr lang="tr-TR" smtClean="0"/>
              <a:t>24.10.2017</a:t>
            </a:fld>
            <a:endParaRPr lang="tr-TR"/>
          </a:p>
        </p:txBody>
      </p:sp>
      <p:sp>
        <p:nvSpPr>
          <p:cNvPr id="8" name="Alt 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3BD7778-1C16-0341-B7D4-55F926D0BE2E}" type="slidenum">
              <a:rPr lang="tr-TR" smtClean="0"/>
              <a:t>‹#›</a:t>
            </a:fld>
            <a:endParaRPr lang="tr-TR"/>
          </a:p>
        </p:txBody>
      </p:sp>
    </p:spTree>
    <p:extLst>
      <p:ext uri="{BB962C8B-B14F-4D97-AF65-F5344CB8AC3E}">
        <p14:creationId xmlns:p14="http://schemas.microsoft.com/office/powerpoint/2010/main" val="21101432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tıklayın</a:t>
            </a:r>
            <a:endParaRPr lang="tr-TR"/>
          </a:p>
        </p:txBody>
      </p:sp>
      <p:sp>
        <p:nvSpPr>
          <p:cNvPr id="3" name="Veri Yer Tutucusu 2"/>
          <p:cNvSpPr>
            <a:spLocks noGrp="1"/>
          </p:cNvSpPr>
          <p:nvPr>
            <p:ph type="dt" sz="half" idx="10"/>
          </p:nvPr>
        </p:nvSpPr>
        <p:spPr/>
        <p:txBody>
          <a:bodyPr/>
          <a:lstStyle/>
          <a:p>
            <a:fld id="{2364C52A-9F6C-B848-ACCC-DD1FBDFABA88}" type="datetimeFigureOut">
              <a:rPr lang="tr-TR" smtClean="0"/>
              <a:t>24.10.2017</a:t>
            </a:fld>
            <a:endParaRPr lang="tr-TR"/>
          </a:p>
        </p:txBody>
      </p:sp>
      <p:sp>
        <p:nvSpPr>
          <p:cNvPr id="4" name="Alt 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3BD7778-1C16-0341-B7D4-55F926D0BE2E}" type="slidenum">
              <a:rPr lang="tr-TR" smtClean="0"/>
              <a:t>‹#›</a:t>
            </a:fld>
            <a:endParaRPr lang="tr-TR"/>
          </a:p>
        </p:txBody>
      </p:sp>
    </p:spTree>
    <p:extLst>
      <p:ext uri="{BB962C8B-B14F-4D97-AF65-F5344CB8AC3E}">
        <p14:creationId xmlns:p14="http://schemas.microsoft.com/office/powerpoint/2010/main" val="16318326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364C52A-9F6C-B848-ACCC-DD1FBDFABA88}" type="datetimeFigureOut">
              <a:rPr lang="tr-TR" smtClean="0"/>
              <a:t>24.10.2017</a:t>
            </a:fld>
            <a:endParaRPr lang="tr-TR"/>
          </a:p>
        </p:txBody>
      </p:sp>
      <p:sp>
        <p:nvSpPr>
          <p:cNvPr id="3" name="Alt 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3BD7778-1C16-0341-B7D4-55F926D0BE2E}" type="slidenum">
              <a:rPr lang="tr-TR" smtClean="0"/>
              <a:t>‹#›</a:t>
            </a:fld>
            <a:endParaRPr lang="tr-TR"/>
          </a:p>
        </p:txBody>
      </p:sp>
    </p:spTree>
    <p:extLst>
      <p:ext uri="{BB962C8B-B14F-4D97-AF65-F5344CB8AC3E}">
        <p14:creationId xmlns:p14="http://schemas.microsoft.com/office/powerpoint/2010/main" val="6976759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Açıklama Yazı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tıklayın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Ana metin stillerini düzenlemek için tıklayın</a:t>
            </a:r>
          </a:p>
        </p:txBody>
      </p:sp>
      <p:sp>
        <p:nvSpPr>
          <p:cNvPr id="5" name="Veri Yer Tutucusu 4"/>
          <p:cNvSpPr>
            <a:spLocks noGrp="1"/>
          </p:cNvSpPr>
          <p:nvPr>
            <p:ph type="dt" sz="half" idx="10"/>
          </p:nvPr>
        </p:nvSpPr>
        <p:spPr/>
        <p:txBody>
          <a:bodyPr/>
          <a:lstStyle/>
          <a:p>
            <a:fld id="{2364C52A-9F6C-B848-ACCC-DD1FBDFABA88}" type="datetimeFigureOut">
              <a:rPr lang="tr-TR" smtClean="0"/>
              <a:t>24.10.2017</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3BD7778-1C16-0341-B7D4-55F926D0BE2E}" type="slidenum">
              <a:rPr lang="tr-TR" smtClean="0"/>
              <a:t>‹#›</a:t>
            </a:fld>
            <a:endParaRPr lang="tr-TR"/>
          </a:p>
        </p:txBody>
      </p:sp>
    </p:spTree>
    <p:extLst>
      <p:ext uri="{BB962C8B-B14F-4D97-AF65-F5344CB8AC3E}">
        <p14:creationId xmlns:p14="http://schemas.microsoft.com/office/powerpoint/2010/main" val="5782395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çıklama Yazı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tıklayın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Ana metin stillerini düzenlemek için tıklayın</a:t>
            </a:r>
          </a:p>
        </p:txBody>
      </p:sp>
      <p:sp>
        <p:nvSpPr>
          <p:cNvPr id="5" name="Veri Yer Tutucusu 4"/>
          <p:cNvSpPr>
            <a:spLocks noGrp="1"/>
          </p:cNvSpPr>
          <p:nvPr>
            <p:ph type="dt" sz="half" idx="10"/>
          </p:nvPr>
        </p:nvSpPr>
        <p:spPr/>
        <p:txBody>
          <a:bodyPr/>
          <a:lstStyle/>
          <a:p>
            <a:fld id="{2364C52A-9F6C-B848-ACCC-DD1FBDFABA88}" type="datetimeFigureOut">
              <a:rPr lang="tr-TR" smtClean="0"/>
              <a:t>24.10.2017</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3BD7778-1C16-0341-B7D4-55F926D0BE2E}" type="slidenum">
              <a:rPr lang="tr-TR" smtClean="0"/>
              <a:t>‹#›</a:t>
            </a:fld>
            <a:endParaRPr lang="tr-TR"/>
          </a:p>
        </p:txBody>
      </p:sp>
    </p:spTree>
    <p:extLst>
      <p:ext uri="{BB962C8B-B14F-4D97-AF65-F5344CB8AC3E}">
        <p14:creationId xmlns:p14="http://schemas.microsoft.com/office/powerpoint/2010/main" val="110814357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tıklayın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64C52A-9F6C-B848-ACCC-DD1FBDFABA88}" type="datetimeFigureOut">
              <a:rPr lang="tr-TR" smtClean="0"/>
              <a:t>24.10.2017</a:t>
            </a:fld>
            <a:endParaRPr lang="tr-TR"/>
          </a:p>
        </p:txBody>
      </p:sp>
      <p:sp>
        <p:nvSpPr>
          <p:cNvPr id="5" name="Alt 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BD7778-1C16-0341-B7D4-55F926D0BE2E}" type="slidenum">
              <a:rPr lang="tr-TR" smtClean="0"/>
              <a:t>‹#›</a:t>
            </a:fld>
            <a:endParaRPr lang="tr-TR"/>
          </a:p>
        </p:txBody>
      </p:sp>
    </p:spTree>
    <p:extLst>
      <p:ext uri="{BB962C8B-B14F-4D97-AF65-F5344CB8AC3E}">
        <p14:creationId xmlns:p14="http://schemas.microsoft.com/office/powerpoint/2010/main" val="15347606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 Id="rId3" Type="http://schemas.openxmlformats.org/officeDocument/2006/relationships/image" Target="../media/image2.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4" Type="http://schemas.openxmlformats.org/officeDocument/2006/relationships/image" Target="../media/image5.jpeg"/><Relationship Id="rId5" Type="http://schemas.openxmlformats.org/officeDocument/2006/relationships/image" Target="../media/image6.jpeg"/><Relationship Id="rId1" Type="http://schemas.openxmlformats.org/officeDocument/2006/relationships/slideLayout" Target="../slideLayouts/slideLayout12.xml"/><Relationship Id="rId2"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1170" name="Rectangle 2"/>
          <p:cNvSpPr>
            <a:spLocks noGrp="1" noChangeArrowheads="1"/>
          </p:cNvSpPr>
          <p:nvPr>
            <p:ph type="title"/>
          </p:nvPr>
        </p:nvSpPr>
        <p:spPr>
          <a:xfrm>
            <a:off x="1992314" y="0"/>
            <a:ext cx="8218487" cy="692150"/>
          </a:xfrm>
        </p:spPr>
        <p:txBody>
          <a:bodyPr/>
          <a:lstStyle/>
          <a:p>
            <a:pPr algn="ctr"/>
            <a:r>
              <a:rPr lang="tr-TR" altLang="x-none" sz="4000">
                <a:solidFill>
                  <a:srgbClr val="FF3300"/>
                </a:solidFill>
                <a:latin typeface="Comic Sans MS" charset="0"/>
              </a:rPr>
              <a:t>Yönlendirilmiş Mutasyonlar</a:t>
            </a:r>
          </a:p>
        </p:txBody>
      </p:sp>
      <p:pic>
        <p:nvPicPr>
          <p:cNvPr id="391173" name="Picture 5" descr="yönlmut84"/>
          <p:cNvPicPr>
            <a:picLocks noChangeAspect="1" noChangeArrowheads="1"/>
          </p:cNvPicPr>
          <p:nvPr>
            <p:ph type="body" idx="1"/>
          </p:nvPr>
        </p:nvPicPr>
        <p:blipFill>
          <a:blip r:embed="rId2">
            <a:extLst>
              <a:ext uri="{28A0092B-C50C-407E-A947-70E740481C1C}">
                <a14:useLocalDpi xmlns:a14="http://schemas.microsoft.com/office/drawing/2010/main" val="0"/>
              </a:ext>
            </a:extLst>
          </a:blip>
          <a:srcRect t="4231"/>
          <a:stretch>
            <a:fillRect/>
          </a:stretch>
        </p:blipFill>
        <p:spPr>
          <a:xfrm>
            <a:off x="1524000" y="765176"/>
            <a:ext cx="4427538" cy="60928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808080">
                      <a:alpha val="74998"/>
                    </a:srgbClr>
                  </a:outerShdw>
                </a:effectLst>
              </a14:hiddenEffects>
            </a:ext>
          </a:extLst>
        </p:spPr>
      </p:pic>
      <p:pic>
        <p:nvPicPr>
          <p:cNvPr id="391174" name="Picture 6" descr="yönlmut8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40464" y="765176"/>
            <a:ext cx="4427537" cy="609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999598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076" name="Text Box 4"/>
          <p:cNvSpPr txBox="1">
            <a:spLocks noChangeArrowheads="1"/>
          </p:cNvSpPr>
          <p:nvPr/>
        </p:nvSpPr>
        <p:spPr bwMode="auto">
          <a:xfrm>
            <a:off x="3411538" y="1211263"/>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endParaRPr lang="tr-TR" altLang="x-none">
              <a:latin typeface="Tahoma" charset="0"/>
            </a:endParaRPr>
          </a:p>
        </p:txBody>
      </p:sp>
      <p:sp>
        <p:nvSpPr>
          <p:cNvPr id="259077" name="Text Box 5"/>
          <p:cNvSpPr txBox="1">
            <a:spLocks noChangeArrowheads="1"/>
          </p:cNvSpPr>
          <p:nvPr/>
        </p:nvSpPr>
        <p:spPr bwMode="auto">
          <a:xfrm>
            <a:off x="1524000" y="0"/>
            <a:ext cx="9144000" cy="65864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marL="457200" indent="-457200">
              <a:defRPr sz="2400">
                <a:solidFill>
                  <a:schemeClr val="tx1"/>
                </a:solidFill>
                <a:latin typeface="Times New Roman" charset="0"/>
              </a:defRPr>
            </a:lvl1pPr>
            <a:lvl2pPr marL="914400" indent="-457200">
              <a:defRPr sz="2400">
                <a:solidFill>
                  <a:schemeClr val="tx1"/>
                </a:solidFill>
                <a:latin typeface="Times New Roman" charset="0"/>
              </a:defRPr>
            </a:lvl2pPr>
            <a:lvl3pPr marL="1371600" indent="-457200">
              <a:defRPr sz="2400">
                <a:solidFill>
                  <a:schemeClr val="tx1"/>
                </a:solidFill>
                <a:latin typeface="Times New Roman" charset="0"/>
              </a:defRPr>
            </a:lvl3pPr>
            <a:lvl4pPr marL="1828800" indent="-457200">
              <a:defRPr sz="2400">
                <a:solidFill>
                  <a:schemeClr val="tx1"/>
                </a:solidFill>
                <a:latin typeface="Times New Roman" charset="0"/>
              </a:defRPr>
            </a:lvl4pPr>
            <a:lvl5pPr marL="2286000" indent="-457200">
              <a:defRPr sz="2400">
                <a:solidFill>
                  <a:schemeClr val="tx1"/>
                </a:solidFill>
                <a:latin typeface="Times New Roman" charset="0"/>
              </a:defRPr>
            </a:lvl5pPr>
            <a:lvl6pPr marL="2743200" indent="-457200" fontAlgn="base">
              <a:spcBef>
                <a:spcPct val="0"/>
              </a:spcBef>
              <a:spcAft>
                <a:spcPct val="0"/>
              </a:spcAft>
              <a:defRPr sz="2400">
                <a:solidFill>
                  <a:schemeClr val="tx1"/>
                </a:solidFill>
                <a:latin typeface="Times New Roman" charset="0"/>
              </a:defRPr>
            </a:lvl6pPr>
            <a:lvl7pPr marL="3200400" indent="-457200" fontAlgn="base">
              <a:spcBef>
                <a:spcPct val="0"/>
              </a:spcBef>
              <a:spcAft>
                <a:spcPct val="0"/>
              </a:spcAft>
              <a:defRPr sz="2400">
                <a:solidFill>
                  <a:schemeClr val="tx1"/>
                </a:solidFill>
                <a:latin typeface="Times New Roman" charset="0"/>
              </a:defRPr>
            </a:lvl7pPr>
            <a:lvl8pPr marL="3657600" indent="-457200" fontAlgn="base">
              <a:spcBef>
                <a:spcPct val="0"/>
              </a:spcBef>
              <a:spcAft>
                <a:spcPct val="0"/>
              </a:spcAft>
              <a:defRPr sz="2400">
                <a:solidFill>
                  <a:schemeClr val="tx1"/>
                </a:solidFill>
                <a:latin typeface="Times New Roman" charset="0"/>
              </a:defRPr>
            </a:lvl8pPr>
            <a:lvl9pPr marL="4114800" indent="-457200" fontAlgn="base">
              <a:spcBef>
                <a:spcPct val="0"/>
              </a:spcBef>
              <a:spcAft>
                <a:spcPct val="0"/>
              </a:spcAft>
              <a:defRPr sz="2400">
                <a:solidFill>
                  <a:schemeClr val="tx1"/>
                </a:solidFill>
                <a:latin typeface="Times New Roman" charset="0"/>
              </a:defRPr>
            </a:lvl9pPr>
          </a:lstStyle>
          <a:p>
            <a:pPr algn="just"/>
            <a:r>
              <a:rPr lang="tr-TR" altLang="x-none">
                <a:solidFill>
                  <a:srgbClr val="FF3300"/>
                </a:solidFill>
                <a:latin typeface="Comic Sans MS" charset="0"/>
              </a:rPr>
              <a:t>Genetik Mühendisliği Neler Vaat Ediyor</a:t>
            </a:r>
          </a:p>
          <a:p>
            <a:pPr algn="just"/>
            <a:endParaRPr lang="tr-TR" altLang="x-none">
              <a:solidFill>
                <a:srgbClr val="FF3300"/>
              </a:solidFill>
              <a:latin typeface="Comic Sans MS" charset="0"/>
            </a:endParaRPr>
          </a:p>
          <a:p>
            <a:pPr algn="just">
              <a:buFontTx/>
              <a:buAutoNum type="arabicPeriod"/>
            </a:pPr>
            <a:r>
              <a:rPr lang="tr-TR" altLang="x-none" sz="2200" b="1">
                <a:latin typeface="Comic Sans MS" charset="0"/>
              </a:rPr>
              <a:t>Açlık sorununa çözüm (tarımsal verimliliğin artırılması; tuza, kuraklığa pestisitlere vb. dirençli bitkilerin ya da et, süt, yumurta verimi vb. verimi arttırılmış hayvanların üretimi. Rekombinant mikroorganizmalar veya biyosistemler aracılığı ile gıda ya da gıda katkı maddesi üretimi. Alternatif yağ ya da protein kaynaklarının oluşturulması. Fotosentez ve azot tespiti yeteneklerinin değişik bitkilere aktarımı. Depolamaya ya da taşınmaya elverişli meyve ve sebzelerin üretimi)</a:t>
            </a:r>
          </a:p>
          <a:p>
            <a:pPr algn="just"/>
            <a:endParaRPr lang="tr-TR" altLang="x-none" sz="2200" b="1">
              <a:latin typeface="Comic Sans MS" charset="0"/>
            </a:endParaRPr>
          </a:p>
          <a:p>
            <a:pPr algn="just">
              <a:buFontTx/>
              <a:buAutoNum type="arabicPeriod" startAt="2"/>
            </a:pPr>
            <a:r>
              <a:rPr lang="tr-TR" altLang="x-none" sz="2200" b="1">
                <a:latin typeface="Comic Sans MS" charset="0"/>
              </a:rPr>
              <a:t>Sağlık ( yeni hastalık teşhis yöntemlerinin geliştirilmesi, erken </a:t>
            </a:r>
          </a:p>
          <a:p>
            <a:pPr algn="just"/>
            <a:r>
              <a:rPr lang="tr-TR" altLang="x-none" sz="2200" b="1">
                <a:latin typeface="Comic Sans MS" charset="0"/>
              </a:rPr>
              <a:t>   teşhiste genetik tanı yöntemlerinin kullanılması, uygun ilaç dizaynı-farmagenomik-, gen terapisi, yenilebilir aşıların da dahil olduğu aşı ve antikor üretimi, transplantasyon programları için doku üretimi ve organizmalar arasında uyumun tanımlanması, ilaç fabrikası hayvanların geliştirilmesi-akciğer kanseri tedavisinde kullanılan alfa-1-antitripsin geni koyuna aktarıldı ve sütü ilaç olarak kullanılıyor)  </a:t>
            </a:r>
          </a:p>
        </p:txBody>
      </p:sp>
    </p:spTree>
    <p:extLst>
      <p:ext uri="{BB962C8B-B14F-4D97-AF65-F5344CB8AC3E}">
        <p14:creationId xmlns:p14="http://schemas.microsoft.com/office/powerpoint/2010/main" val="51510379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ntr" presetSubtype="6" fill="hold" nodeType="afterEffect">
                                  <p:stCondLst>
                                    <p:cond delay="0"/>
                                  </p:stCondLst>
                                  <p:childTnLst>
                                    <p:set>
                                      <p:cBhvr>
                                        <p:cTn id="6" dur="1" fill="hold">
                                          <p:stCondLst>
                                            <p:cond delay="0"/>
                                          </p:stCondLst>
                                        </p:cTn>
                                        <p:tgtEl>
                                          <p:spTgt spid="259077">
                                            <p:txEl>
                                              <p:pRg st="0" end="0"/>
                                            </p:txEl>
                                          </p:spTgt>
                                        </p:tgtEl>
                                        <p:attrNameLst>
                                          <p:attrName>style.visibility</p:attrName>
                                        </p:attrNameLst>
                                      </p:cBhvr>
                                      <p:to>
                                        <p:strVal val="visible"/>
                                      </p:to>
                                    </p:set>
                                    <p:animEffect transition="in" filter="strips(downRight)">
                                      <p:cBhvr>
                                        <p:cTn id="7" dur="500"/>
                                        <p:tgtEl>
                                          <p:spTgt spid="259077">
                                            <p:txEl>
                                              <p:pRg st="0" end="0"/>
                                            </p:txEl>
                                          </p:spTgt>
                                        </p:tgtEl>
                                      </p:cBhvr>
                                    </p:animEffect>
                                  </p:childTnLst>
                                </p:cTn>
                              </p:par>
                            </p:childTnLst>
                          </p:cTn>
                        </p:par>
                        <p:par>
                          <p:cTn id="8" fill="hold" nodeType="afterGroup">
                            <p:stCondLst>
                              <p:cond delay="500"/>
                            </p:stCondLst>
                            <p:childTnLst>
                              <p:par>
                                <p:cTn id="9" presetID="18" presetClass="entr" presetSubtype="6" fill="hold" nodeType="afterEffect">
                                  <p:stCondLst>
                                    <p:cond delay="0"/>
                                  </p:stCondLst>
                                  <p:childTnLst>
                                    <p:set>
                                      <p:cBhvr>
                                        <p:cTn id="10" dur="1" fill="hold">
                                          <p:stCondLst>
                                            <p:cond delay="0"/>
                                          </p:stCondLst>
                                        </p:cTn>
                                        <p:tgtEl>
                                          <p:spTgt spid="259077">
                                            <p:txEl>
                                              <p:pRg st="2" end="2"/>
                                            </p:txEl>
                                          </p:spTgt>
                                        </p:tgtEl>
                                        <p:attrNameLst>
                                          <p:attrName>style.visibility</p:attrName>
                                        </p:attrNameLst>
                                      </p:cBhvr>
                                      <p:to>
                                        <p:strVal val="visible"/>
                                      </p:to>
                                    </p:set>
                                    <p:animEffect transition="in" filter="strips(downRight)">
                                      <p:cBhvr>
                                        <p:cTn id="11" dur="500"/>
                                        <p:tgtEl>
                                          <p:spTgt spid="259077">
                                            <p:txEl>
                                              <p:pRg st="2" end="2"/>
                                            </p:txEl>
                                          </p:spTgt>
                                        </p:tgtEl>
                                      </p:cBhvr>
                                    </p:animEffect>
                                  </p:childTnLst>
                                </p:cTn>
                              </p:par>
                            </p:childTnLst>
                          </p:cTn>
                        </p:par>
                        <p:par>
                          <p:cTn id="12" fill="hold" nodeType="afterGroup">
                            <p:stCondLst>
                              <p:cond delay="1000"/>
                            </p:stCondLst>
                            <p:childTnLst>
                              <p:par>
                                <p:cTn id="13" presetID="18" presetClass="entr" presetSubtype="6" fill="hold" nodeType="afterEffect">
                                  <p:stCondLst>
                                    <p:cond delay="0"/>
                                  </p:stCondLst>
                                  <p:childTnLst>
                                    <p:set>
                                      <p:cBhvr>
                                        <p:cTn id="14" dur="1" fill="hold">
                                          <p:stCondLst>
                                            <p:cond delay="0"/>
                                          </p:stCondLst>
                                        </p:cTn>
                                        <p:tgtEl>
                                          <p:spTgt spid="259077">
                                            <p:txEl>
                                              <p:pRg st="4" end="4"/>
                                            </p:txEl>
                                          </p:spTgt>
                                        </p:tgtEl>
                                        <p:attrNameLst>
                                          <p:attrName>style.visibility</p:attrName>
                                        </p:attrNameLst>
                                      </p:cBhvr>
                                      <p:to>
                                        <p:strVal val="visible"/>
                                      </p:to>
                                    </p:set>
                                    <p:animEffect transition="in" filter="strips(downRight)">
                                      <p:cBhvr>
                                        <p:cTn id="15" dur="500"/>
                                        <p:tgtEl>
                                          <p:spTgt spid="259077">
                                            <p:txEl>
                                              <p:pRg st="4" end="4"/>
                                            </p:txEl>
                                          </p:spTgt>
                                        </p:tgtEl>
                                      </p:cBhvr>
                                    </p:animEffect>
                                  </p:childTnLst>
                                </p:cTn>
                              </p:par>
                              <p:par>
                                <p:cTn id="16" presetID="18" presetClass="entr" presetSubtype="6" fill="hold" nodeType="withEffect">
                                  <p:stCondLst>
                                    <p:cond delay="0"/>
                                  </p:stCondLst>
                                  <p:childTnLst>
                                    <p:set>
                                      <p:cBhvr>
                                        <p:cTn id="17" dur="1" fill="hold">
                                          <p:stCondLst>
                                            <p:cond delay="0"/>
                                          </p:stCondLst>
                                        </p:cTn>
                                        <p:tgtEl>
                                          <p:spTgt spid="259077">
                                            <p:txEl>
                                              <p:pRg st="5" end="5"/>
                                            </p:txEl>
                                          </p:spTgt>
                                        </p:tgtEl>
                                        <p:attrNameLst>
                                          <p:attrName>style.visibility</p:attrName>
                                        </p:attrNameLst>
                                      </p:cBhvr>
                                      <p:to>
                                        <p:strVal val="visible"/>
                                      </p:to>
                                    </p:set>
                                    <p:animEffect transition="in" filter="strips(downRight)">
                                      <p:cBhvr>
                                        <p:cTn id="18" dur="500"/>
                                        <p:tgtEl>
                                          <p:spTgt spid="25907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4434" name="Text Box 2"/>
          <p:cNvSpPr txBox="1">
            <a:spLocks noChangeArrowheads="1"/>
          </p:cNvSpPr>
          <p:nvPr/>
        </p:nvSpPr>
        <p:spPr bwMode="auto">
          <a:xfrm>
            <a:off x="3411538" y="1211263"/>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endParaRPr lang="tr-TR" altLang="x-none">
              <a:latin typeface="Tahoma" charset="0"/>
            </a:endParaRPr>
          </a:p>
        </p:txBody>
      </p:sp>
      <p:sp>
        <p:nvSpPr>
          <p:cNvPr id="274437" name="Rectangle 5"/>
          <p:cNvSpPr>
            <a:spLocks noChangeArrowheads="1"/>
          </p:cNvSpPr>
          <p:nvPr/>
        </p:nvSpPr>
        <p:spPr bwMode="auto">
          <a:xfrm>
            <a:off x="1847850" y="908050"/>
            <a:ext cx="8351838" cy="41549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marL="457200" indent="-457200">
              <a:defRPr sz="2400">
                <a:solidFill>
                  <a:schemeClr val="tx1"/>
                </a:solidFill>
                <a:latin typeface="Times New Roman" charset="0"/>
              </a:defRPr>
            </a:lvl1pPr>
            <a:lvl2pPr marL="914400" indent="-457200">
              <a:defRPr sz="2400">
                <a:solidFill>
                  <a:schemeClr val="tx1"/>
                </a:solidFill>
                <a:latin typeface="Times New Roman" charset="0"/>
              </a:defRPr>
            </a:lvl2pPr>
            <a:lvl3pPr marL="1371600" indent="-457200">
              <a:defRPr sz="2400">
                <a:solidFill>
                  <a:schemeClr val="tx1"/>
                </a:solidFill>
                <a:latin typeface="Times New Roman" charset="0"/>
              </a:defRPr>
            </a:lvl3pPr>
            <a:lvl4pPr marL="1828800" indent="-457200">
              <a:defRPr sz="2400">
                <a:solidFill>
                  <a:schemeClr val="tx1"/>
                </a:solidFill>
                <a:latin typeface="Times New Roman" charset="0"/>
              </a:defRPr>
            </a:lvl4pPr>
            <a:lvl5pPr marL="2286000" indent="-457200">
              <a:defRPr sz="2400">
                <a:solidFill>
                  <a:schemeClr val="tx1"/>
                </a:solidFill>
                <a:latin typeface="Times New Roman" charset="0"/>
              </a:defRPr>
            </a:lvl5pPr>
            <a:lvl6pPr marL="2743200" indent="-457200" fontAlgn="base">
              <a:spcBef>
                <a:spcPct val="0"/>
              </a:spcBef>
              <a:spcAft>
                <a:spcPct val="0"/>
              </a:spcAft>
              <a:defRPr sz="2400">
                <a:solidFill>
                  <a:schemeClr val="tx1"/>
                </a:solidFill>
                <a:latin typeface="Times New Roman" charset="0"/>
              </a:defRPr>
            </a:lvl6pPr>
            <a:lvl7pPr marL="3200400" indent="-457200" fontAlgn="base">
              <a:spcBef>
                <a:spcPct val="0"/>
              </a:spcBef>
              <a:spcAft>
                <a:spcPct val="0"/>
              </a:spcAft>
              <a:defRPr sz="2400">
                <a:solidFill>
                  <a:schemeClr val="tx1"/>
                </a:solidFill>
                <a:latin typeface="Times New Roman" charset="0"/>
              </a:defRPr>
            </a:lvl7pPr>
            <a:lvl8pPr marL="3657600" indent="-457200" fontAlgn="base">
              <a:spcBef>
                <a:spcPct val="0"/>
              </a:spcBef>
              <a:spcAft>
                <a:spcPct val="0"/>
              </a:spcAft>
              <a:defRPr sz="2400">
                <a:solidFill>
                  <a:schemeClr val="tx1"/>
                </a:solidFill>
                <a:latin typeface="Times New Roman" charset="0"/>
              </a:defRPr>
            </a:lvl8pPr>
            <a:lvl9pPr marL="4114800" indent="-457200" fontAlgn="base">
              <a:spcBef>
                <a:spcPct val="0"/>
              </a:spcBef>
              <a:spcAft>
                <a:spcPct val="0"/>
              </a:spcAft>
              <a:defRPr sz="2400">
                <a:solidFill>
                  <a:schemeClr val="tx1"/>
                </a:solidFill>
                <a:latin typeface="Times New Roman" charset="0"/>
              </a:defRPr>
            </a:lvl9pPr>
          </a:lstStyle>
          <a:p>
            <a:pPr algn="just"/>
            <a:r>
              <a:rPr lang="tr-TR" altLang="x-none" sz="2200" b="1">
                <a:latin typeface="Comic Sans MS" charset="0"/>
              </a:rPr>
              <a:t>3. Doğal Çevreni Korunması (Doğal yaşamda kaybolma riski taşıyan türlerin korunmaya alınması, kirletici organizmaların tanımlanması, transgenik bitki esaslı yakıtlar kullanılmak suretiyle çevreci ve ucuz enerji sağlanması, madencilikte, çevre ve petrol arıtımında rekombinant mikroorganizmaların kullanımı)</a:t>
            </a:r>
          </a:p>
          <a:p>
            <a:pPr algn="just"/>
            <a:endParaRPr lang="tr-TR" altLang="x-none" sz="2200" b="1">
              <a:latin typeface="Comic Sans MS" charset="0"/>
            </a:endParaRPr>
          </a:p>
          <a:p>
            <a:pPr algn="just"/>
            <a:r>
              <a:rPr lang="tr-TR" altLang="x-none" sz="2200" b="1">
                <a:latin typeface="Comic Sans MS" charset="0"/>
              </a:rPr>
              <a:t>4. Biyolojik sistemlerin detaylı tanısı ve türlerin evriminin incelenmesi (genom projeleri, soyoluş sürecindeki etkin mutasyonların tanımlanması, türler arası akrabalık ilişkilerinin tanımlanması, adli tıpta genetik tanının otomatizasyonu, fosil formlarının genetik analizi )</a:t>
            </a:r>
            <a:r>
              <a:rPr lang="tr-TR" altLang="x-none" sz="2200">
                <a:latin typeface="Comic Sans MS" charset="0"/>
              </a:rPr>
              <a:t> </a:t>
            </a:r>
          </a:p>
        </p:txBody>
      </p:sp>
    </p:spTree>
    <p:extLst>
      <p:ext uri="{BB962C8B-B14F-4D97-AF65-F5344CB8AC3E}">
        <p14:creationId xmlns:p14="http://schemas.microsoft.com/office/powerpoint/2010/main" val="84296873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ntr" presetSubtype="6" fill="hold" nodeType="afterEffect">
                                  <p:stCondLst>
                                    <p:cond delay="0"/>
                                  </p:stCondLst>
                                  <p:childTnLst>
                                    <p:set>
                                      <p:cBhvr>
                                        <p:cTn id="6" dur="1" fill="hold">
                                          <p:stCondLst>
                                            <p:cond delay="0"/>
                                          </p:stCondLst>
                                        </p:cTn>
                                        <p:tgtEl>
                                          <p:spTgt spid="274437">
                                            <p:txEl>
                                              <p:pRg st="0" end="0"/>
                                            </p:txEl>
                                          </p:spTgt>
                                        </p:tgtEl>
                                        <p:attrNameLst>
                                          <p:attrName>style.visibility</p:attrName>
                                        </p:attrNameLst>
                                      </p:cBhvr>
                                      <p:to>
                                        <p:strVal val="visible"/>
                                      </p:to>
                                    </p:set>
                                    <p:animEffect transition="in" filter="strips(downRight)">
                                      <p:cBhvr>
                                        <p:cTn id="7" dur="500"/>
                                        <p:tgtEl>
                                          <p:spTgt spid="274437">
                                            <p:txEl>
                                              <p:pRg st="0" end="0"/>
                                            </p:txEl>
                                          </p:spTgt>
                                        </p:tgtEl>
                                      </p:cBhvr>
                                    </p:animEffect>
                                  </p:childTnLst>
                                </p:cTn>
                              </p:par>
                            </p:childTnLst>
                          </p:cTn>
                        </p:par>
                        <p:par>
                          <p:cTn id="8" fill="hold" nodeType="afterGroup">
                            <p:stCondLst>
                              <p:cond delay="500"/>
                            </p:stCondLst>
                            <p:childTnLst>
                              <p:par>
                                <p:cTn id="9" presetID="18" presetClass="entr" presetSubtype="6" fill="hold" nodeType="afterEffect">
                                  <p:stCondLst>
                                    <p:cond delay="0"/>
                                  </p:stCondLst>
                                  <p:childTnLst>
                                    <p:set>
                                      <p:cBhvr>
                                        <p:cTn id="10" dur="1" fill="hold">
                                          <p:stCondLst>
                                            <p:cond delay="0"/>
                                          </p:stCondLst>
                                        </p:cTn>
                                        <p:tgtEl>
                                          <p:spTgt spid="274437">
                                            <p:txEl>
                                              <p:pRg st="2" end="2"/>
                                            </p:txEl>
                                          </p:spTgt>
                                        </p:tgtEl>
                                        <p:attrNameLst>
                                          <p:attrName>style.visibility</p:attrName>
                                        </p:attrNameLst>
                                      </p:cBhvr>
                                      <p:to>
                                        <p:strVal val="visible"/>
                                      </p:to>
                                    </p:set>
                                    <p:animEffect transition="in" filter="strips(downRight)">
                                      <p:cBhvr>
                                        <p:cTn id="11" dur="500"/>
                                        <p:tgtEl>
                                          <p:spTgt spid="27443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5220" name="Text Box 4"/>
          <p:cNvSpPr txBox="1">
            <a:spLocks noChangeArrowheads="1"/>
          </p:cNvSpPr>
          <p:nvPr/>
        </p:nvSpPr>
        <p:spPr bwMode="auto">
          <a:xfrm>
            <a:off x="1847850" y="1"/>
            <a:ext cx="8496300" cy="45550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just"/>
            <a:r>
              <a:rPr lang="tr-TR" altLang="x-none" sz="2400" b="1">
                <a:solidFill>
                  <a:schemeClr val="hlink"/>
                </a:solidFill>
              </a:rPr>
              <a:t>Transgenik Bitkiler</a:t>
            </a:r>
          </a:p>
          <a:p>
            <a:pPr algn="just"/>
            <a:endParaRPr lang="tr-TR" altLang="x-none" sz="2400" b="1">
              <a:solidFill>
                <a:schemeClr val="hlink"/>
              </a:solidFill>
            </a:endParaRPr>
          </a:p>
          <a:p>
            <a:pPr algn="just">
              <a:buClr>
                <a:srgbClr val="FF3300"/>
              </a:buClr>
              <a:buFont typeface="Wingdings" charset="2"/>
              <a:buChar char="ü"/>
            </a:pPr>
            <a:r>
              <a:rPr lang="tr-TR" altLang="x-none" sz="2200" b="1"/>
              <a:t>Soya fasülyesi (herbisitlere direnç kazandırılmış ve oleik asit üretim özelliği yükseltilmiş)</a:t>
            </a:r>
          </a:p>
          <a:p>
            <a:pPr algn="just">
              <a:buClr>
                <a:srgbClr val="FF3300"/>
              </a:buClr>
              <a:buFont typeface="Wingdings" charset="2"/>
              <a:buChar char="ü"/>
            </a:pPr>
            <a:r>
              <a:rPr lang="tr-TR" altLang="x-none" sz="2200" b="1"/>
              <a:t>Kanola (herbisitlere direnç, yüksek laurat ve oleik asit üretim özelliği kazandırılmış)</a:t>
            </a:r>
          </a:p>
          <a:p>
            <a:pPr algn="just">
              <a:buClr>
                <a:srgbClr val="FF3300"/>
              </a:buClr>
              <a:buFont typeface="Wingdings" charset="2"/>
              <a:buChar char="ü"/>
            </a:pPr>
            <a:r>
              <a:rPr lang="tr-TR" altLang="x-none" sz="2200" b="1"/>
              <a:t>Mısır (zararlı böcek ve herbisit direnç kazandırılmış)</a:t>
            </a:r>
          </a:p>
          <a:p>
            <a:pPr algn="just">
              <a:buClr>
                <a:srgbClr val="FF3300"/>
              </a:buClr>
              <a:buFont typeface="Wingdings" charset="2"/>
              <a:buChar char="ü"/>
            </a:pPr>
            <a:r>
              <a:rPr lang="tr-TR" altLang="x-none" sz="2200" b="1"/>
              <a:t>Pamuk (zararlı böcek ve herbisit direnç kazandırılmış, renkli pamuk-pigment sistemleri üreten pamuk türü-)</a:t>
            </a:r>
          </a:p>
          <a:p>
            <a:pPr algn="just">
              <a:buClr>
                <a:srgbClr val="FF3300"/>
              </a:buClr>
              <a:buFont typeface="Wingdings" charset="2"/>
              <a:buChar char="ü"/>
            </a:pPr>
            <a:r>
              <a:rPr lang="tr-TR" altLang="x-none" sz="2200" b="1"/>
              <a:t>Papaya (virüs dirençlilik kazandırılmış)</a:t>
            </a:r>
          </a:p>
          <a:p>
            <a:pPr algn="just">
              <a:buClr>
                <a:srgbClr val="FF3300"/>
              </a:buClr>
              <a:buFont typeface="Wingdings" charset="2"/>
              <a:buChar char="ü"/>
            </a:pPr>
            <a:r>
              <a:rPr lang="tr-TR" altLang="x-none" sz="2200" b="1"/>
              <a:t>Patates (zararlı böcek ve virüs dirençlilik kazandırılmış)</a:t>
            </a:r>
          </a:p>
          <a:p>
            <a:pPr algn="just">
              <a:buClr>
                <a:srgbClr val="FF3300"/>
              </a:buClr>
              <a:buFont typeface="Wingdings" charset="2"/>
              <a:buChar char="ü"/>
            </a:pPr>
            <a:r>
              <a:rPr lang="tr-TR" altLang="x-none" sz="2200" b="1"/>
              <a:t>Kabak (virüs dirençlilik kazandırılmış)</a:t>
            </a:r>
          </a:p>
          <a:p>
            <a:pPr algn="just">
              <a:buClr>
                <a:srgbClr val="FF3300"/>
              </a:buClr>
              <a:buFont typeface="Wingdings" charset="2"/>
              <a:buChar char="ü"/>
            </a:pPr>
            <a:r>
              <a:rPr lang="tr-TR" altLang="x-none" sz="2200" b="1"/>
              <a:t>Domates (olgunlaşması geciktirilmiş ve herbisit direnç kazandırılmış)</a:t>
            </a:r>
          </a:p>
        </p:txBody>
      </p:sp>
      <p:pic>
        <p:nvPicPr>
          <p:cNvPr id="265239" name="Picture 23" descr="papaya"/>
          <p:cNvPicPr>
            <a:picLocks noChangeAspect="1" noChangeArrowheads="1"/>
          </p:cNvPicPr>
          <p:nvPr>
            <p:ph/>
          </p:nvPr>
        </p:nvPicPr>
        <p:blipFill>
          <a:blip r:embed="rId2">
            <a:extLst>
              <a:ext uri="{28A0092B-C50C-407E-A947-70E740481C1C}">
                <a14:useLocalDpi xmlns:a14="http://schemas.microsoft.com/office/drawing/2010/main" val="0"/>
              </a:ext>
            </a:extLst>
          </a:blip>
          <a:srcRect/>
          <a:stretch>
            <a:fillRect/>
          </a:stretch>
        </p:blipFill>
        <p:spPr>
          <a:xfrm>
            <a:off x="6456364" y="4483100"/>
            <a:ext cx="1965325" cy="23749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808080">
                      <a:alpha val="74998"/>
                    </a:srgbClr>
                  </a:outerShdw>
                </a:effectLst>
              </a14:hiddenEffects>
            </a:ext>
          </a:extLst>
        </p:spPr>
      </p:pic>
      <p:sp>
        <p:nvSpPr>
          <p:cNvPr id="265241" name="Text Box 25"/>
          <p:cNvSpPr txBox="1">
            <a:spLocks noChangeArrowheads="1"/>
          </p:cNvSpPr>
          <p:nvPr/>
        </p:nvSpPr>
        <p:spPr bwMode="auto">
          <a:xfrm>
            <a:off x="7104063" y="6491288"/>
            <a:ext cx="1333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tr-TR" altLang="x-none">
                <a:solidFill>
                  <a:srgbClr val="FF3300"/>
                </a:solidFill>
                <a:latin typeface="Monotype Corsiva" charset="0"/>
              </a:rPr>
              <a:t>GMO papaya</a:t>
            </a:r>
            <a:r>
              <a:rPr lang="tr-TR" altLang="x-none">
                <a:latin typeface="Monotype Corsiva" charset="0"/>
              </a:rPr>
              <a:t> </a:t>
            </a:r>
          </a:p>
        </p:txBody>
      </p:sp>
      <p:pic>
        <p:nvPicPr>
          <p:cNvPr id="265243" name="Picture 27" descr="tomato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74826" y="4797426"/>
            <a:ext cx="1763713" cy="1655763"/>
          </a:xfrm>
          <a:prstGeom prst="rect">
            <a:avLst/>
          </a:prstGeom>
          <a:noFill/>
          <a:extLst>
            <a:ext uri="{909E8E84-426E-40DD-AFC4-6F175D3DCCD1}">
              <a14:hiddenFill xmlns:a14="http://schemas.microsoft.com/office/drawing/2010/main">
                <a:solidFill>
                  <a:srgbClr val="FFFFFF"/>
                </a:solidFill>
              </a14:hiddenFill>
            </a:ext>
          </a:extLst>
        </p:spPr>
      </p:pic>
      <p:pic>
        <p:nvPicPr>
          <p:cNvPr id="265244" name="Picture 28" descr="corn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543926" y="4724400"/>
            <a:ext cx="1908175" cy="1727200"/>
          </a:xfrm>
          <a:prstGeom prst="rect">
            <a:avLst/>
          </a:prstGeom>
          <a:noFill/>
          <a:extLst>
            <a:ext uri="{909E8E84-426E-40DD-AFC4-6F175D3DCCD1}">
              <a14:hiddenFill xmlns:a14="http://schemas.microsoft.com/office/drawing/2010/main">
                <a:solidFill>
                  <a:srgbClr val="FFFFFF"/>
                </a:solidFill>
              </a14:hiddenFill>
            </a:ext>
          </a:extLst>
        </p:spPr>
      </p:pic>
      <p:pic>
        <p:nvPicPr>
          <p:cNvPr id="265245" name="Picture 29" descr="cotto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48075" y="4797425"/>
            <a:ext cx="2667000" cy="16891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63504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ntr" presetSubtype="6" fill="hold" nodeType="afterEffect">
                                  <p:stCondLst>
                                    <p:cond delay="0"/>
                                  </p:stCondLst>
                                  <p:childTnLst>
                                    <p:set>
                                      <p:cBhvr>
                                        <p:cTn id="6" dur="1" fill="hold">
                                          <p:stCondLst>
                                            <p:cond delay="0"/>
                                          </p:stCondLst>
                                        </p:cTn>
                                        <p:tgtEl>
                                          <p:spTgt spid="265220">
                                            <p:txEl>
                                              <p:pRg st="0" end="0"/>
                                            </p:txEl>
                                          </p:spTgt>
                                        </p:tgtEl>
                                        <p:attrNameLst>
                                          <p:attrName>style.visibility</p:attrName>
                                        </p:attrNameLst>
                                      </p:cBhvr>
                                      <p:to>
                                        <p:strVal val="visible"/>
                                      </p:to>
                                    </p:set>
                                    <p:animEffect transition="in" filter="strips(downRight)">
                                      <p:cBhvr>
                                        <p:cTn id="7" dur="500"/>
                                        <p:tgtEl>
                                          <p:spTgt spid="265220">
                                            <p:txEl>
                                              <p:pRg st="0" end="0"/>
                                            </p:txEl>
                                          </p:spTgt>
                                        </p:tgtEl>
                                      </p:cBhvr>
                                    </p:animEffect>
                                  </p:childTnLst>
                                </p:cTn>
                              </p:par>
                            </p:childTnLst>
                          </p:cTn>
                        </p:par>
                        <p:par>
                          <p:cTn id="8" fill="hold" nodeType="afterGroup">
                            <p:stCondLst>
                              <p:cond delay="500"/>
                            </p:stCondLst>
                            <p:childTnLst>
                              <p:par>
                                <p:cTn id="9" presetID="18" presetClass="entr" presetSubtype="6" fill="hold" nodeType="afterEffect">
                                  <p:stCondLst>
                                    <p:cond delay="0"/>
                                  </p:stCondLst>
                                  <p:childTnLst>
                                    <p:set>
                                      <p:cBhvr>
                                        <p:cTn id="10" dur="1" fill="hold">
                                          <p:stCondLst>
                                            <p:cond delay="0"/>
                                          </p:stCondLst>
                                        </p:cTn>
                                        <p:tgtEl>
                                          <p:spTgt spid="265220">
                                            <p:txEl>
                                              <p:pRg st="2" end="2"/>
                                            </p:txEl>
                                          </p:spTgt>
                                        </p:tgtEl>
                                        <p:attrNameLst>
                                          <p:attrName>style.visibility</p:attrName>
                                        </p:attrNameLst>
                                      </p:cBhvr>
                                      <p:to>
                                        <p:strVal val="visible"/>
                                      </p:to>
                                    </p:set>
                                    <p:animEffect transition="in" filter="strips(downRight)">
                                      <p:cBhvr>
                                        <p:cTn id="11" dur="500"/>
                                        <p:tgtEl>
                                          <p:spTgt spid="265220">
                                            <p:txEl>
                                              <p:pRg st="2" end="2"/>
                                            </p:txEl>
                                          </p:spTgt>
                                        </p:tgtEl>
                                      </p:cBhvr>
                                    </p:animEffect>
                                  </p:childTnLst>
                                </p:cTn>
                              </p:par>
                            </p:childTnLst>
                          </p:cTn>
                        </p:par>
                        <p:par>
                          <p:cTn id="12" fill="hold" nodeType="afterGroup">
                            <p:stCondLst>
                              <p:cond delay="1000"/>
                            </p:stCondLst>
                            <p:childTnLst>
                              <p:par>
                                <p:cTn id="13" presetID="18" presetClass="entr" presetSubtype="6" fill="hold" nodeType="afterEffect">
                                  <p:stCondLst>
                                    <p:cond delay="0"/>
                                  </p:stCondLst>
                                  <p:childTnLst>
                                    <p:set>
                                      <p:cBhvr>
                                        <p:cTn id="14" dur="1" fill="hold">
                                          <p:stCondLst>
                                            <p:cond delay="0"/>
                                          </p:stCondLst>
                                        </p:cTn>
                                        <p:tgtEl>
                                          <p:spTgt spid="265220">
                                            <p:txEl>
                                              <p:pRg st="3" end="3"/>
                                            </p:txEl>
                                          </p:spTgt>
                                        </p:tgtEl>
                                        <p:attrNameLst>
                                          <p:attrName>style.visibility</p:attrName>
                                        </p:attrNameLst>
                                      </p:cBhvr>
                                      <p:to>
                                        <p:strVal val="visible"/>
                                      </p:to>
                                    </p:set>
                                    <p:animEffect transition="in" filter="strips(downRight)">
                                      <p:cBhvr>
                                        <p:cTn id="15" dur="500"/>
                                        <p:tgtEl>
                                          <p:spTgt spid="265220">
                                            <p:txEl>
                                              <p:pRg st="3" end="3"/>
                                            </p:txEl>
                                          </p:spTgt>
                                        </p:tgtEl>
                                      </p:cBhvr>
                                    </p:animEffect>
                                  </p:childTnLst>
                                </p:cTn>
                              </p:par>
                            </p:childTnLst>
                          </p:cTn>
                        </p:par>
                        <p:par>
                          <p:cTn id="16" fill="hold" nodeType="afterGroup">
                            <p:stCondLst>
                              <p:cond delay="1500"/>
                            </p:stCondLst>
                            <p:childTnLst>
                              <p:par>
                                <p:cTn id="17" presetID="18" presetClass="entr" presetSubtype="6" fill="hold" nodeType="afterEffect">
                                  <p:stCondLst>
                                    <p:cond delay="0"/>
                                  </p:stCondLst>
                                  <p:childTnLst>
                                    <p:set>
                                      <p:cBhvr>
                                        <p:cTn id="18" dur="1" fill="hold">
                                          <p:stCondLst>
                                            <p:cond delay="0"/>
                                          </p:stCondLst>
                                        </p:cTn>
                                        <p:tgtEl>
                                          <p:spTgt spid="265220">
                                            <p:txEl>
                                              <p:pRg st="4" end="4"/>
                                            </p:txEl>
                                          </p:spTgt>
                                        </p:tgtEl>
                                        <p:attrNameLst>
                                          <p:attrName>style.visibility</p:attrName>
                                        </p:attrNameLst>
                                      </p:cBhvr>
                                      <p:to>
                                        <p:strVal val="visible"/>
                                      </p:to>
                                    </p:set>
                                    <p:animEffect transition="in" filter="strips(downRight)">
                                      <p:cBhvr>
                                        <p:cTn id="19" dur="500"/>
                                        <p:tgtEl>
                                          <p:spTgt spid="265220">
                                            <p:txEl>
                                              <p:pRg st="4" end="4"/>
                                            </p:txEl>
                                          </p:spTgt>
                                        </p:tgtEl>
                                      </p:cBhvr>
                                    </p:animEffect>
                                  </p:childTnLst>
                                </p:cTn>
                              </p:par>
                            </p:childTnLst>
                          </p:cTn>
                        </p:par>
                        <p:par>
                          <p:cTn id="20" fill="hold" nodeType="afterGroup">
                            <p:stCondLst>
                              <p:cond delay="2000"/>
                            </p:stCondLst>
                            <p:childTnLst>
                              <p:par>
                                <p:cTn id="21" presetID="18" presetClass="entr" presetSubtype="6" fill="hold" nodeType="afterEffect">
                                  <p:stCondLst>
                                    <p:cond delay="0"/>
                                  </p:stCondLst>
                                  <p:childTnLst>
                                    <p:set>
                                      <p:cBhvr>
                                        <p:cTn id="22" dur="1" fill="hold">
                                          <p:stCondLst>
                                            <p:cond delay="0"/>
                                          </p:stCondLst>
                                        </p:cTn>
                                        <p:tgtEl>
                                          <p:spTgt spid="265220">
                                            <p:txEl>
                                              <p:pRg st="5" end="5"/>
                                            </p:txEl>
                                          </p:spTgt>
                                        </p:tgtEl>
                                        <p:attrNameLst>
                                          <p:attrName>style.visibility</p:attrName>
                                        </p:attrNameLst>
                                      </p:cBhvr>
                                      <p:to>
                                        <p:strVal val="visible"/>
                                      </p:to>
                                    </p:set>
                                    <p:animEffect transition="in" filter="strips(downRight)">
                                      <p:cBhvr>
                                        <p:cTn id="23" dur="500"/>
                                        <p:tgtEl>
                                          <p:spTgt spid="265220">
                                            <p:txEl>
                                              <p:pRg st="5" end="5"/>
                                            </p:txEl>
                                          </p:spTgt>
                                        </p:tgtEl>
                                      </p:cBhvr>
                                    </p:animEffect>
                                  </p:childTnLst>
                                </p:cTn>
                              </p:par>
                            </p:childTnLst>
                          </p:cTn>
                        </p:par>
                        <p:par>
                          <p:cTn id="24" fill="hold" nodeType="afterGroup">
                            <p:stCondLst>
                              <p:cond delay="2500"/>
                            </p:stCondLst>
                            <p:childTnLst>
                              <p:par>
                                <p:cTn id="25" presetID="18" presetClass="entr" presetSubtype="6" fill="hold" nodeType="afterEffect">
                                  <p:stCondLst>
                                    <p:cond delay="0"/>
                                  </p:stCondLst>
                                  <p:childTnLst>
                                    <p:set>
                                      <p:cBhvr>
                                        <p:cTn id="26" dur="1" fill="hold">
                                          <p:stCondLst>
                                            <p:cond delay="0"/>
                                          </p:stCondLst>
                                        </p:cTn>
                                        <p:tgtEl>
                                          <p:spTgt spid="265220">
                                            <p:txEl>
                                              <p:pRg st="6" end="6"/>
                                            </p:txEl>
                                          </p:spTgt>
                                        </p:tgtEl>
                                        <p:attrNameLst>
                                          <p:attrName>style.visibility</p:attrName>
                                        </p:attrNameLst>
                                      </p:cBhvr>
                                      <p:to>
                                        <p:strVal val="visible"/>
                                      </p:to>
                                    </p:set>
                                    <p:animEffect transition="in" filter="strips(downRight)">
                                      <p:cBhvr>
                                        <p:cTn id="27" dur="500"/>
                                        <p:tgtEl>
                                          <p:spTgt spid="265220">
                                            <p:txEl>
                                              <p:pRg st="6" end="6"/>
                                            </p:txEl>
                                          </p:spTgt>
                                        </p:tgtEl>
                                      </p:cBhvr>
                                    </p:animEffect>
                                  </p:childTnLst>
                                </p:cTn>
                              </p:par>
                            </p:childTnLst>
                          </p:cTn>
                        </p:par>
                        <p:par>
                          <p:cTn id="28" fill="hold" nodeType="afterGroup">
                            <p:stCondLst>
                              <p:cond delay="3000"/>
                            </p:stCondLst>
                            <p:childTnLst>
                              <p:par>
                                <p:cTn id="29" presetID="18" presetClass="entr" presetSubtype="6" fill="hold" nodeType="afterEffect">
                                  <p:stCondLst>
                                    <p:cond delay="0"/>
                                  </p:stCondLst>
                                  <p:childTnLst>
                                    <p:set>
                                      <p:cBhvr>
                                        <p:cTn id="30" dur="1" fill="hold">
                                          <p:stCondLst>
                                            <p:cond delay="0"/>
                                          </p:stCondLst>
                                        </p:cTn>
                                        <p:tgtEl>
                                          <p:spTgt spid="265220">
                                            <p:txEl>
                                              <p:pRg st="7" end="7"/>
                                            </p:txEl>
                                          </p:spTgt>
                                        </p:tgtEl>
                                        <p:attrNameLst>
                                          <p:attrName>style.visibility</p:attrName>
                                        </p:attrNameLst>
                                      </p:cBhvr>
                                      <p:to>
                                        <p:strVal val="visible"/>
                                      </p:to>
                                    </p:set>
                                    <p:animEffect transition="in" filter="strips(downRight)">
                                      <p:cBhvr>
                                        <p:cTn id="31" dur="500"/>
                                        <p:tgtEl>
                                          <p:spTgt spid="265220">
                                            <p:txEl>
                                              <p:pRg st="7" end="7"/>
                                            </p:txEl>
                                          </p:spTgt>
                                        </p:tgtEl>
                                      </p:cBhvr>
                                    </p:animEffect>
                                  </p:childTnLst>
                                </p:cTn>
                              </p:par>
                            </p:childTnLst>
                          </p:cTn>
                        </p:par>
                        <p:par>
                          <p:cTn id="32" fill="hold" nodeType="afterGroup">
                            <p:stCondLst>
                              <p:cond delay="3500"/>
                            </p:stCondLst>
                            <p:childTnLst>
                              <p:par>
                                <p:cTn id="33" presetID="18" presetClass="entr" presetSubtype="6" fill="hold" nodeType="afterEffect">
                                  <p:stCondLst>
                                    <p:cond delay="0"/>
                                  </p:stCondLst>
                                  <p:childTnLst>
                                    <p:set>
                                      <p:cBhvr>
                                        <p:cTn id="34" dur="1" fill="hold">
                                          <p:stCondLst>
                                            <p:cond delay="0"/>
                                          </p:stCondLst>
                                        </p:cTn>
                                        <p:tgtEl>
                                          <p:spTgt spid="265220">
                                            <p:txEl>
                                              <p:pRg st="8" end="8"/>
                                            </p:txEl>
                                          </p:spTgt>
                                        </p:tgtEl>
                                        <p:attrNameLst>
                                          <p:attrName>style.visibility</p:attrName>
                                        </p:attrNameLst>
                                      </p:cBhvr>
                                      <p:to>
                                        <p:strVal val="visible"/>
                                      </p:to>
                                    </p:set>
                                    <p:animEffect transition="in" filter="strips(downRight)">
                                      <p:cBhvr>
                                        <p:cTn id="35" dur="500"/>
                                        <p:tgtEl>
                                          <p:spTgt spid="265220">
                                            <p:txEl>
                                              <p:pRg st="8" end="8"/>
                                            </p:txEl>
                                          </p:spTgt>
                                        </p:tgtEl>
                                      </p:cBhvr>
                                    </p:animEffect>
                                  </p:childTnLst>
                                </p:cTn>
                              </p:par>
                            </p:childTnLst>
                          </p:cTn>
                        </p:par>
                        <p:par>
                          <p:cTn id="36" fill="hold" nodeType="afterGroup">
                            <p:stCondLst>
                              <p:cond delay="4000"/>
                            </p:stCondLst>
                            <p:childTnLst>
                              <p:par>
                                <p:cTn id="37" presetID="18" presetClass="entr" presetSubtype="6" fill="hold" nodeType="afterEffect">
                                  <p:stCondLst>
                                    <p:cond delay="0"/>
                                  </p:stCondLst>
                                  <p:childTnLst>
                                    <p:set>
                                      <p:cBhvr>
                                        <p:cTn id="38" dur="1" fill="hold">
                                          <p:stCondLst>
                                            <p:cond delay="0"/>
                                          </p:stCondLst>
                                        </p:cTn>
                                        <p:tgtEl>
                                          <p:spTgt spid="265220">
                                            <p:txEl>
                                              <p:pRg st="9" end="9"/>
                                            </p:txEl>
                                          </p:spTgt>
                                        </p:tgtEl>
                                        <p:attrNameLst>
                                          <p:attrName>style.visibility</p:attrName>
                                        </p:attrNameLst>
                                      </p:cBhvr>
                                      <p:to>
                                        <p:strVal val="visible"/>
                                      </p:to>
                                    </p:set>
                                    <p:animEffect transition="in" filter="strips(downRight)">
                                      <p:cBhvr>
                                        <p:cTn id="39" dur="500"/>
                                        <p:tgtEl>
                                          <p:spTgt spid="265220">
                                            <p:txEl>
                                              <p:pRg st="9" end="9"/>
                                            </p:txEl>
                                          </p:spTgt>
                                        </p:tgtEl>
                                      </p:cBhvr>
                                    </p:animEffect>
                                  </p:childTnLst>
                                </p:cTn>
                              </p:par>
                            </p:childTnLst>
                          </p:cTn>
                        </p:par>
                        <p:par>
                          <p:cTn id="40" fill="hold" nodeType="afterGroup">
                            <p:stCondLst>
                              <p:cond delay="4500"/>
                            </p:stCondLst>
                            <p:childTnLst>
                              <p:par>
                                <p:cTn id="41" presetID="18" presetClass="entr" presetSubtype="6" fill="hold" nodeType="afterEffect">
                                  <p:stCondLst>
                                    <p:cond delay="0"/>
                                  </p:stCondLst>
                                  <p:childTnLst>
                                    <p:set>
                                      <p:cBhvr>
                                        <p:cTn id="42" dur="1" fill="hold">
                                          <p:stCondLst>
                                            <p:cond delay="0"/>
                                          </p:stCondLst>
                                        </p:cTn>
                                        <p:tgtEl>
                                          <p:spTgt spid="265239"/>
                                        </p:tgtEl>
                                        <p:attrNameLst>
                                          <p:attrName>style.visibility</p:attrName>
                                        </p:attrNameLst>
                                      </p:cBhvr>
                                      <p:to>
                                        <p:strVal val="visible"/>
                                      </p:to>
                                    </p:set>
                                    <p:animEffect transition="in" filter="strips(downRight)">
                                      <p:cBhvr>
                                        <p:cTn id="43" dur="500"/>
                                        <p:tgtEl>
                                          <p:spTgt spid="265239"/>
                                        </p:tgtEl>
                                      </p:cBhvr>
                                    </p:animEffect>
                                  </p:childTnLst>
                                </p:cTn>
                              </p:par>
                            </p:childTnLst>
                          </p:cTn>
                        </p:par>
                        <p:par>
                          <p:cTn id="44" fill="hold" nodeType="afterGroup">
                            <p:stCondLst>
                              <p:cond delay="5000"/>
                            </p:stCondLst>
                            <p:childTnLst>
                              <p:par>
                                <p:cTn id="45" presetID="18" presetClass="entr" presetSubtype="6" fill="hold" grpId="0" nodeType="afterEffect">
                                  <p:stCondLst>
                                    <p:cond delay="0"/>
                                  </p:stCondLst>
                                  <p:childTnLst>
                                    <p:set>
                                      <p:cBhvr>
                                        <p:cTn id="46" dur="1" fill="hold">
                                          <p:stCondLst>
                                            <p:cond delay="0"/>
                                          </p:stCondLst>
                                        </p:cTn>
                                        <p:tgtEl>
                                          <p:spTgt spid="265241"/>
                                        </p:tgtEl>
                                        <p:attrNameLst>
                                          <p:attrName>style.visibility</p:attrName>
                                        </p:attrNameLst>
                                      </p:cBhvr>
                                      <p:to>
                                        <p:strVal val="visible"/>
                                      </p:to>
                                    </p:set>
                                    <p:animEffect transition="in" filter="strips(downRight)">
                                      <p:cBhvr>
                                        <p:cTn id="47" dur="500"/>
                                        <p:tgtEl>
                                          <p:spTgt spid="2652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5241" grpId="0"/>
    </p:bld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304</Words>
  <Application>Microsoft Macintosh PowerPoint</Application>
  <PresentationFormat>Geniş Ekran</PresentationFormat>
  <Paragraphs>21</Paragraphs>
  <Slides>4</Slides>
  <Notes>0</Notes>
  <HiddenSlides>0</HiddenSlides>
  <MMClips>0</MMClips>
  <ScaleCrop>false</ScaleCrop>
  <HeadingPairs>
    <vt:vector size="6" baseType="variant">
      <vt:variant>
        <vt:lpstr>Kullanılan Yazı Tipleri</vt:lpstr>
      </vt:variant>
      <vt:variant>
        <vt:i4>7</vt:i4>
      </vt:variant>
      <vt:variant>
        <vt:lpstr>Tema</vt:lpstr>
      </vt:variant>
      <vt:variant>
        <vt:i4>1</vt:i4>
      </vt:variant>
      <vt:variant>
        <vt:lpstr>Slayt Başlıkları</vt:lpstr>
      </vt:variant>
      <vt:variant>
        <vt:i4>4</vt:i4>
      </vt:variant>
    </vt:vector>
  </HeadingPairs>
  <TitlesOfParts>
    <vt:vector size="12" baseType="lpstr">
      <vt:lpstr>Calibri</vt:lpstr>
      <vt:lpstr>Calibri Light</vt:lpstr>
      <vt:lpstr>Arial</vt:lpstr>
      <vt:lpstr>Comic Sans MS</vt:lpstr>
      <vt:lpstr>Monotype Corsiva</vt:lpstr>
      <vt:lpstr>Tahoma</vt:lpstr>
      <vt:lpstr>Wingdings</vt:lpstr>
      <vt:lpstr>Office Teması</vt:lpstr>
      <vt:lpstr>Yönlendirilmiş Mutasyonlar</vt:lpstr>
      <vt:lpstr>PowerPoint Sunusu</vt:lpstr>
      <vt:lpstr>PowerPoint Sunusu</vt:lpstr>
      <vt:lpstr>PowerPoint Sunusu</vt:lpstr>
    </vt:vector>
  </TitlesOfParts>
  <Company/>
  <LinksUpToDate>false</LinksUpToDate>
  <SharedDoc>false</SharedDoc>
  <HyperlinksChanged>false</HyperlinksChanged>
  <AppVersion>15.0033</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Yönlendirilmiş Mutasyonlar</dc:title>
  <dc:creator>Microsoft Office Kullanıcısı</dc:creator>
  <cp:lastModifiedBy>Microsoft Office Kullanıcısı</cp:lastModifiedBy>
  <cp:revision>1</cp:revision>
  <dcterms:created xsi:type="dcterms:W3CDTF">2017-10-24T10:25:22Z</dcterms:created>
  <dcterms:modified xsi:type="dcterms:W3CDTF">2017-10-24T10:25:38Z</dcterms:modified>
</cp:coreProperties>
</file>