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76AD-845F-4431-A7CA-5865DD0A799F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A0B29-90EC-409D-BBF3-24CF7F3CEE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11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tr-TR"/>
              <a:t>Türk Psikologlar Derneği İstanbul Şubesi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tr-TR"/>
              <a:t>Travma ve İnsan Hakları Komisyonu</a:t>
            </a:r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Çemberin en dışında ise toplum bulunmaktadır..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763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98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45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456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01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872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67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9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92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39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01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E2CE-D162-463C-B9E9-1E93396AA480}" type="datetimeFigureOut">
              <a:rPr lang="tr-TR" smtClean="0"/>
              <a:t>20.10.2017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3FA7-A7C3-4291-9950-A2BFF0E0E8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35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Oval 2"/>
          <p:cNvSpPr>
            <a:spLocks noChangeArrowheads="1"/>
          </p:cNvSpPr>
          <p:nvPr/>
        </p:nvSpPr>
        <p:spPr bwMode="auto">
          <a:xfrm>
            <a:off x="762000" y="1676400"/>
            <a:ext cx="7467600" cy="4495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27" name="Oval 3"/>
          <p:cNvSpPr>
            <a:spLocks noChangeArrowheads="1"/>
          </p:cNvSpPr>
          <p:nvPr/>
        </p:nvSpPr>
        <p:spPr bwMode="auto">
          <a:xfrm>
            <a:off x="1828800" y="2514600"/>
            <a:ext cx="5715000" cy="33528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28" name="Oval 4"/>
          <p:cNvSpPr>
            <a:spLocks noChangeArrowheads="1"/>
          </p:cNvSpPr>
          <p:nvPr/>
        </p:nvSpPr>
        <p:spPr bwMode="auto">
          <a:xfrm>
            <a:off x="3505200" y="3200400"/>
            <a:ext cx="3200400" cy="1981200"/>
          </a:xfrm>
          <a:prstGeom prst="ellipse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29" name="Oval 5"/>
          <p:cNvSpPr>
            <a:spLocks noChangeArrowheads="1"/>
          </p:cNvSpPr>
          <p:nvPr/>
        </p:nvSpPr>
        <p:spPr bwMode="auto">
          <a:xfrm>
            <a:off x="4572000" y="3733800"/>
            <a:ext cx="1981200" cy="7620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5148263" y="3716338"/>
            <a:ext cx="1511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zarar görenler</a:t>
            </a:r>
          </a:p>
        </p:txBody>
      </p:sp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851275" y="3284538"/>
            <a:ext cx="14398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tanık olanlar</a:t>
            </a:r>
          </a:p>
        </p:txBody>
      </p:sp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4140200" y="4365625"/>
            <a:ext cx="2438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kıl payı kurtulanlar</a:t>
            </a:r>
          </a:p>
        </p:txBody>
      </p:sp>
      <p:sp>
        <p:nvSpPr>
          <p:cNvPr id="205833" name="Text Box 9"/>
          <p:cNvSpPr txBox="1">
            <a:spLocks noChangeArrowheads="1"/>
          </p:cNvSpPr>
          <p:nvPr/>
        </p:nvSpPr>
        <p:spPr bwMode="auto">
          <a:xfrm>
            <a:off x="3635375" y="263683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aile yakınları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1908175" y="3500438"/>
            <a:ext cx="1871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arkadaşlar</a:t>
            </a:r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2209800" y="4572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polis</a:t>
            </a:r>
          </a:p>
        </p:txBody>
      </p:sp>
      <p:sp>
        <p:nvSpPr>
          <p:cNvPr id="205836" name="Text Box 12"/>
          <p:cNvSpPr txBox="1">
            <a:spLocks noChangeArrowheads="1"/>
          </p:cNvSpPr>
          <p:nvPr/>
        </p:nvSpPr>
        <p:spPr bwMode="auto">
          <a:xfrm>
            <a:off x="3419475" y="5157788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sağlık ekibi</a:t>
            </a:r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1116013" y="2636838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öğretmenler</a:t>
            </a:r>
          </a:p>
        </p:txBody>
      </p:sp>
      <p:sp>
        <p:nvSpPr>
          <p:cNvPr id="205838" name="Text Box 14"/>
          <p:cNvSpPr txBox="1">
            <a:spLocks noChangeArrowheads="1"/>
          </p:cNvSpPr>
          <p:nvPr/>
        </p:nvSpPr>
        <p:spPr bwMode="auto">
          <a:xfrm>
            <a:off x="3124200" y="19050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psikologlar</a:t>
            </a:r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5867400" y="1916113"/>
            <a:ext cx="251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tr-TR" altLang="tr-TR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sosyal çalışmacılar</a:t>
            </a:r>
          </a:p>
        </p:txBody>
      </p:sp>
      <p:sp>
        <p:nvSpPr>
          <p:cNvPr id="205840" name="Rectangle 16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696200" cy="768350"/>
          </a:xfrm>
        </p:spPr>
        <p:txBody>
          <a:bodyPr/>
          <a:lstStyle/>
          <a:p>
            <a:r>
              <a:rPr lang="tr-TR" altLang="tr-TR" sz="4000" b="1">
                <a:latin typeface="Comic Sans MS" pitchFamily="66" charset="0"/>
              </a:rPr>
              <a:t>Duyarlılık Çemberi</a:t>
            </a:r>
          </a:p>
        </p:txBody>
      </p:sp>
    </p:spTree>
    <p:extLst>
      <p:ext uri="{BB962C8B-B14F-4D97-AF65-F5344CB8AC3E}">
        <p14:creationId xmlns:p14="http://schemas.microsoft.com/office/powerpoint/2010/main" val="340618415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0" grpId="0" autoUpdateAnimBg="0"/>
      <p:bldP spid="205831" grpId="0" autoUpdateAnimBg="0"/>
      <p:bldP spid="205832" grpId="0" autoUpdateAnimBg="0"/>
      <p:bldP spid="205833" grpId="0" autoUpdateAnimBg="0"/>
      <p:bldP spid="205834" grpId="0" autoUpdateAnimBg="0"/>
      <p:bldP spid="205835" grpId="0" autoUpdateAnimBg="0"/>
      <p:bldP spid="205836" grpId="0" autoUpdateAnimBg="0"/>
      <p:bldP spid="205837" grpId="0" autoUpdateAnimBg="0"/>
      <p:bldP spid="205838" grpId="0" autoUpdateAnimBg="0"/>
      <p:bldP spid="2058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Oval 2"/>
          <p:cNvSpPr>
            <a:spLocks noChangeArrowheads="1"/>
          </p:cNvSpPr>
          <p:nvPr/>
        </p:nvSpPr>
        <p:spPr bwMode="auto">
          <a:xfrm>
            <a:off x="755650" y="1268413"/>
            <a:ext cx="8001000" cy="5105400"/>
          </a:xfrm>
          <a:prstGeom prst="ellipse">
            <a:avLst/>
          </a:prstGeom>
          <a:solidFill>
            <a:srgbClr val="FFCC99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875" name="Oval 3"/>
          <p:cNvSpPr>
            <a:spLocks noChangeArrowheads="1"/>
          </p:cNvSpPr>
          <p:nvPr/>
        </p:nvSpPr>
        <p:spPr bwMode="auto">
          <a:xfrm>
            <a:off x="1447800" y="1905000"/>
            <a:ext cx="6553200" cy="4191000"/>
          </a:xfrm>
          <a:prstGeom prst="ellipse">
            <a:avLst/>
          </a:prstGeom>
          <a:solidFill>
            <a:srgbClr val="FFFF99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876" name="Oval 4"/>
          <p:cNvSpPr>
            <a:spLocks noChangeArrowheads="1"/>
          </p:cNvSpPr>
          <p:nvPr/>
        </p:nvSpPr>
        <p:spPr bwMode="auto">
          <a:xfrm>
            <a:off x="2895600" y="2819400"/>
            <a:ext cx="4267200" cy="2895600"/>
          </a:xfrm>
          <a:prstGeom prst="ellipse">
            <a:avLst/>
          </a:prstGeom>
          <a:solidFill>
            <a:srgbClr val="00FFFF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877" name="Oval 5"/>
          <p:cNvSpPr>
            <a:spLocks noChangeArrowheads="1"/>
          </p:cNvSpPr>
          <p:nvPr/>
        </p:nvSpPr>
        <p:spPr bwMode="auto">
          <a:xfrm>
            <a:off x="3886200" y="3733800"/>
            <a:ext cx="2057400" cy="1295400"/>
          </a:xfrm>
          <a:prstGeom prst="ellipse">
            <a:avLst/>
          </a:prstGeom>
          <a:solidFill>
            <a:srgbClr val="FFCC99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4067175" y="3933825"/>
            <a:ext cx="187325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GEÇMİŞTE BİR FELAKETİN KURBANI OLANLAR</a:t>
            </a:r>
          </a:p>
        </p:txBody>
      </p:sp>
      <p:sp>
        <p:nvSpPr>
          <p:cNvPr id="207879" name="Text Box 7"/>
          <p:cNvSpPr txBox="1">
            <a:spLocks noChangeArrowheads="1"/>
          </p:cNvSpPr>
          <p:nvPr/>
        </p:nvSpPr>
        <p:spPr bwMode="auto">
          <a:xfrm>
            <a:off x="3708400" y="2997200"/>
            <a:ext cx="2057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AİLE PROBLEM</a:t>
            </a:r>
            <a:r>
              <a:rPr lang="tr-TR" altLang="tr-TR" sz="1600" b="1">
                <a:latin typeface="Comic Sans MS" pitchFamily="66" charset="0"/>
              </a:rPr>
              <a:t>LER</a:t>
            </a:r>
            <a:r>
              <a:rPr lang="en-US" altLang="tr-TR" sz="1600" b="1">
                <a:latin typeface="Comic Sans MS" pitchFamily="66" charset="0"/>
              </a:rPr>
              <a:t>İ OLANLAR</a:t>
            </a:r>
          </a:p>
        </p:txBody>
      </p:sp>
      <p:sp>
        <p:nvSpPr>
          <p:cNvPr id="207880" name="Text Box 8"/>
          <p:cNvSpPr txBox="1">
            <a:spLocks noChangeArrowheads="1"/>
          </p:cNvSpPr>
          <p:nvPr/>
        </p:nvSpPr>
        <p:spPr bwMode="auto">
          <a:xfrm>
            <a:off x="4500563" y="2205038"/>
            <a:ext cx="2362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YAKIN GEÇMİŞTE KAYIP YAŞAYANLAR</a:t>
            </a:r>
          </a:p>
        </p:txBody>
      </p:sp>
      <p:sp>
        <p:nvSpPr>
          <p:cNvPr id="207881" name="Text Box 9"/>
          <p:cNvSpPr txBox="1">
            <a:spLocks noChangeArrowheads="1"/>
          </p:cNvSpPr>
          <p:nvPr/>
        </p:nvSpPr>
        <p:spPr bwMode="auto">
          <a:xfrm>
            <a:off x="3657600" y="1447800"/>
            <a:ext cx="3657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HASTALIĞI OLANLAR</a:t>
            </a:r>
          </a:p>
        </p:txBody>
      </p:sp>
      <p:sp>
        <p:nvSpPr>
          <p:cNvPr id="207882" name="Text Box 10"/>
          <p:cNvSpPr txBox="1">
            <a:spLocks noChangeArrowheads="1"/>
          </p:cNvSpPr>
          <p:nvPr/>
        </p:nvSpPr>
        <p:spPr bwMode="auto">
          <a:xfrm>
            <a:off x="2051050" y="2636838"/>
            <a:ext cx="3200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SOSYAL </a:t>
            </a:r>
            <a:r>
              <a:rPr lang="tr-TR" altLang="tr-TR" sz="1600" b="1">
                <a:latin typeface="Comic Sans MS" pitchFamily="66" charset="0"/>
              </a:rPr>
              <a:t>DESTEĞİ</a:t>
            </a:r>
            <a:r>
              <a:rPr lang="en-US" altLang="tr-TR" sz="1600" b="1">
                <a:latin typeface="Comic Sans MS" pitchFamily="66" charset="0"/>
              </a:rPr>
              <a:t> OLMAYANLAR</a:t>
            </a:r>
          </a:p>
        </p:txBody>
      </p:sp>
      <p:sp>
        <p:nvSpPr>
          <p:cNvPr id="207883" name="Text Box 11"/>
          <p:cNvSpPr txBox="1">
            <a:spLocks noChangeArrowheads="1"/>
          </p:cNvSpPr>
          <p:nvPr/>
        </p:nvSpPr>
        <p:spPr bwMode="auto">
          <a:xfrm>
            <a:off x="5867400" y="3429000"/>
            <a:ext cx="2438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altLang="tr-TR" sz="1600" b="1">
                <a:latin typeface="Comic Sans MS" pitchFamily="66" charset="0"/>
              </a:rPr>
              <a:t>PSİKOSOSYAL PROBLEM</a:t>
            </a:r>
            <a:r>
              <a:rPr lang="tr-TR" altLang="tr-TR" sz="1600" b="1">
                <a:latin typeface="Comic Sans MS" pitchFamily="66" charset="0"/>
              </a:rPr>
              <a:t>LER</a:t>
            </a:r>
            <a:r>
              <a:rPr lang="en-US" altLang="tr-TR" sz="1600" b="1">
                <a:latin typeface="Comic Sans MS" pitchFamily="66" charset="0"/>
              </a:rPr>
              <a:t>İ OLANLAR</a:t>
            </a:r>
          </a:p>
        </p:txBody>
      </p:sp>
      <p:sp>
        <p:nvSpPr>
          <p:cNvPr id="207884" name="Rectangle 1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696200" cy="782637"/>
          </a:xfrm>
        </p:spPr>
        <p:txBody>
          <a:bodyPr/>
          <a:lstStyle/>
          <a:p>
            <a:r>
              <a:rPr lang="tr-TR" altLang="tr-TR" sz="4000" b="1">
                <a:latin typeface="Comic Sans MS" pitchFamily="66" charset="0"/>
              </a:rPr>
              <a:t>Risk altındaki popülasyon</a:t>
            </a:r>
          </a:p>
        </p:txBody>
      </p:sp>
    </p:spTree>
    <p:extLst>
      <p:ext uri="{BB962C8B-B14F-4D97-AF65-F5344CB8AC3E}">
        <p14:creationId xmlns:p14="http://schemas.microsoft.com/office/powerpoint/2010/main" val="418080280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8" grpId="0" autoUpdateAnimBg="0"/>
      <p:bldP spid="207879" grpId="0" autoUpdateAnimBg="0"/>
      <p:bldP spid="207880" grpId="0" autoUpdateAnimBg="0"/>
      <p:bldP spid="207881" grpId="0" autoUpdateAnimBg="0"/>
      <p:bldP spid="207882" grpId="0" autoUpdateAnimBg="0"/>
      <p:bldP spid="2078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2F2280-F618-4425-8D2A-8A02A555E266}" type="slidenum">
              <a:rPr lang="tr-TR"/>
              <a:pPr>
                <a:defRPr/>
              </a:pPr>
              <a:t>3</a:t>
            </a:fld>
            <a:endParaRPr lang="tr-TR"/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u="sng" smtClean="0"/>
              <a:t>Travmatik Olayların Nitelikleri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031163" cy="4572000"/>
          </a:xfrm>
        </p:spPr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Başlangıçları anidir</a:t>
            </a:r>
          </a:p>
          <a:p>
            <a:pPr eaLnBrk="1" hangingPunct="1">
              <a:defRPr/>
            </a:pPr>
            <a:r>
              <a:rPr lang="tr-TR" dirty="0" smtClean="0"/>
              <a:t>Beklenmedik olaylardır</a:t>
            </a:r>
          </a:p>
          <a:p>
            <a:pPr eaLnBrk="1" hangingPunct="1">
              <a:defRPr/>
            </a:pPr>
            <a:r>
              <a:rPr lang="tr-TR" dirty="0" smtClean="0"/>
              <a:t>Acil durum niteliği taşır</a:t>
            </a:r>
          </a:p>
          <a:p>
            <a:pPr eaLnBrk="1" hangingPunct="1">
              <a:defRPr/>
            </a:pPr>
            <a:r>
              <a:rPr lang="tr-TR" dirty="0" smtClean="0"/>
              <a:t>Çok sayıda insanı aynı anda etkileyebilir</a:t>
            </a:r>
          </a:p>
          <a:p>
            <a:pPr eaLnBrk="1" hangingPunct="1">
              <a:defRPr/>
            </a:pPr>
            <a:endParaRPr lang="tr-TR" sz="2400" dirty="0" smtClean="0"/>
          </a:p>
          <a:p>
            <a:pPr eaLnBrk="1" hangingPunct="1">
              <a:defRPr/>
            </a:pPr>
            <a:r>
              <a:rPr lang="tr-TR" sz="2400" dirty="0" smtClean="0">
                <a:solidFill>
                  <a:srgbClr val="FF0000"/>
                </a:solidFill>
                <a:effectLst/>
              </a:rPr>
              <a:t>Tehlikeli olduğu kadar daha iyi bir işlevsel yaşam için fırsat sayılabilir</a:t>
            </a:r>
          </a:p>
        </p:txBody>
      </p:sp>
    </p:spTree>
    <p:extLst>
      <p:ext uri="{BB962C8B-B14F-4D97-AF65-F5344CB8AC3E}">
        <p14:creationId xmlns:p14="http://schemas.microsoft.com/office/powerpoint/2010/main" val="26129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772C2-7AA8-44E5-9560-B1DC71EF914A}" type="slidenum">
              <a:rPr lang="tr-TR"/>
              <a:pPr>
                <a:defRPr/>
              </a:pPr>
              <a:t>4</a:t>
            </a:fld>
            <a:endParaRPr lang="tr-TR"/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457200"/>
            <a:ext cx="8550275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u="sng" dirty="0" smtClean="0">
                <a:effectLst/>
              </a:rPr>
              <a:t>Bir Bireyin</a:t>
            </a:r>
            <a:r>
              <a:rPr lang="tr-TR" u="sng" dirty="0" smtClean="0"/>
              <a:t>,</a:t>
            </a:r>
            <a:r>
              <a:rPr lang="tr-TR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daha önce travmaya uğramış,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travmaya neden olmuş,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ya da şiddet içeren bir olaya tanık olmuş olması fark etmeden,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her yeni ya da tekrarlayıcı travma, o birey için aynı ciddiyet derecesine sahiptir.</a:t>
            </a:r>
          </a:p>
        </p:txBody>
      </p:sp>
    </p:spTree>
    <p:extLst>
      <p:ext uri="{BB962C8B-B14F-4D97-AF65-F5344CB8AC3E}">
        <p14:creationId xmlns:p14="http://schemas.microsoft.com/office/powerpoint/2010/main" val="31942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493D7-D812-45C5-9D7E-AD1114488702}" type="slidenum">
              <a:rPr lang="tr-TR"/>
              <a:pPr>
                <a:defRPr/>
              </a:pPr>
              <a:t>5</a:t>
            </a:fld>
            <a:endParaRPr lang="tr-TR"/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28600"/>
            <a:ext cx="8477250" cy="914400"/>
          </a:xfrm>
        </p:spPr>
        <p:txBody>
          <a:bodyPr/>
          <a:lstStyle/>
          <a:p>
            <a:pPr eaLnBrk="1" hangingPunct="1">
              <a:defRPr/>
            </a:pPr>
            <a:r>
              <a:rPr lang="tr-TR" u="sng" smtClean="0"/>
              <a:t>Savaş ya da Kaç Tepkisi         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73163" y="1219200"/>
            <a:ext cx="7772400" cy="4876800"/>
          </a:xfrm>
        </p:spPr>
        <p:txBody>
          <a:bodyPr/>
          <a:lstStyle/>
          <a:p>
            <a:pPr eaLnBrk="1" hangingPunct="1">
              <a:defRPr/>
            </a:pPr>
            <a:endParaRPr lang="tr-TR" smtClean="0"/>
          </a:p>
          <a:p>
            <a:pPr eaLnBrk="1" hangingPunct="1">
              <a:defRPr/>
            </a:pPr>
            <a:endParaRPr lang="tr-TR" smtClean="0"/>
          </a:p>
        </p:txBody>
      </p:sp>
      <p:graphicFrame>
        <p:nvGraphicFramePr>
          <p:cNvPr id="34980" name="Group 164"/>
          <p:cNvGraphicFramePr>
            <a:graphicFrameLocks noGrp="1"/>
          </p:cNvGraphicFramePr>
          <p:nvPr/>
        </p:nvGraphicFramePr>
        <p:xfrm>
          <a:off x="395288" y="1628775"/>
          <a:ext cx="8447087" cy="4572001"/>
        </p:xfrm>
        <a:graphic>
          <a:graphicData uri="http://schemas.openxmlformats.org/drawingml/2006/table">
            <a:tbl>
              <a:tblPr/>
              <a:tblGrid>
                <a:gridCol w="4224337"/>
                <a:gridCol w="4222750"/>
              </a:tblGrid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FİZİKSEL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DAVRANIŞSAL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0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Enerji ve oksijen kullanımının beyne yönlendirilmesi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Uyanıklık, seçici dikkat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Kalp hızı artışı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Heyecan / Kaygı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6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Kan basıncı artışı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İştah ve üreme duygusunda azalma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Solunumun hızlanması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Arial" charset="0"/>
                        </a:rPr>
                        <a:t>Tehlikeyi anımsama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5" name="Text Box 165"/>
          <p:cNvSpPr txBox="1">
            <a:spLocks noChangeArrowheads="1"/>
          </p:cNvSpPr>
          <p:nvPr/>
        </p:nvSpPr>
        <p:spPr bwMode="auto">
          <a:xfrm>
            <a:off x="468313" y="6237288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accent1"/>
                </a:solidFill>
              </a:rPr>
              <a:t>Tehlike ile mücadele için gerekli uyuma yönelik değişiklikler</a:t>
            </a:r>
          </a:p>
        </p:txBody>
      </p:sp>
    </p:spTree>
    <p:extLst>
      <p:ext uri="{BB962C8B-B14F-4D97-AF65-F5344CB8AC3E}">
        <p14:creationId xmlns:p14="http://schemas.microsoft.com/office/powerpoint/2010/main" val="17756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56028B-5A44-4EA2-896F-E3F66361362C}" type="slidenum">
              <a:rPr lang="tr-TR"/>
              <a:pPr>
                <a:defRPr/>
              </a:pPr>
              <a:t>6</a:t>
            </a:fld>
            <a:endParaRPr lang="tr-TR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1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u="sng" dirty="0" smtClean="0"/>
              <a:t>PSİKOLOJİK TRAVMA 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524000"/>
            <a:ext cx="8497887" cy="5073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b="1" u="sng" dirty="0" smtClean="0"/>
              <a:t>Merkezi Sinir Sistemi = Bilgi Depolamak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/>
                </a:solidFill>
                <a:effectLst/>
              </a:rPr>
              <a:t>Korteks (beyin kabuğu) : bilişsel bellek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err="1" smtClean="0">
                <a:solidFill>
                  <a:schemeClr val="folHlink"/>
                </a:solidFill>
                <a:effectLst/>
              </a:rPr>
              <a:t>Limbik</a:t>
            </a:r>
            <a:r>
              <a:rPr lang="tr-TR" sz="2800" dirty="0" smtClean="0">
                <a:solidFill>
                  <a:schemeClr val="folHlink"/>
                </a:solidFill>
                <a:effectLst/>
              </a:rPr>
              <a:t> sistem : duygusal veriler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accent1"/>
                </a:solidFill>
                <a:effectLst/>
              </a:rPr>
              <a:t>Motor bellek (yazmak, bisiklete binmek, beden pozisyonu) : orta beyin ve beyincik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>
                <a:solidFill>
                  <a:schemeClr val="folHlink"/>
                </a:solidFill>
                <a:effectLst/>
              </a:rPr>
              <a:t>Beyin sapı : heyecansal bellek (kaygı, uyarılmışlık)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>
              <a:solidFill>
                <a:schemeClr val="folHlink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5867400" y="3886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5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E0788-FB7F-4DD5-8970-DE632DB844CC}" type="slidenum">
              <a:rPr lang="tr-TR"/>
              <a:pPr>
                <a:defRPr/>
              </a:pPr>
              <a:t>7</a:t>
            </a:fld>
            <a:endParaRPr lang="tr-TR"/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3962400" y="21336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1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u="sng" smtClean="0"/>
              <a:t>TRAVMA YANITI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4213" y="1524000"/>
            <a:ext cx="826135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TERÖR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KORKU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ALARM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UYANIKLIK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2800" smtClean="0"/>
              <a:t>SAKİN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3124200" y="1524000"/>
            <a:ext cx="0" cy="4267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3124200" y="5791200"/>
            <a:ext cx="54864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  <p:sp>
        <p:nvSpPr>
          <p:cNvPr id="23560" name="Text Box 13"/>
          <p:cNvSpPr txBox="1">
            <a:spLocks noChangeArrowheads="1"/>
          </p:cNvSpPr>
          <p:nvPr/>
        </p:nvSpPr>
        <p:spPr bwMode="auto">
          <a:xfrm>
            <a:off x="5867400" y="38862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tr-TR" altLang="tr-TR" sz="2400">
              <a:latin typeface="Times New Roman" charset="0"/>
            </a:endParaRPr>
          </a:p>
        </p:txBody>
      </p:sp>
      <p:sp>
        <p:nvSpPr>
          <p:cNvPr id="23561" name="Freeform 24"/>
          <p:cNvSpPr>
            <a:spLocks/>
          </p:cNvSpPr>
          <p:nvPr/>
        </p:nvSpPr>
        <p:spPr bwMode="auto">
          <a:xfrm>
            <a:off x="3203575" y="1844675"/>
            <a:ext cx="5256213" cy="3889375"/>
          </a:xfrm>
          <a:custGeom>
            <a:avLst/>
            <a:gdLst>
              <a:gd name="T0" fmla="*/ 0 w 1088"/>
              <a:gd name="T1" fmla="*/ 2147483647 h 636"/>
              <a:gd name="T2" fmla="*/ 2147483647 w 1088"/>
              <a:gd name="T3" fmla="*/ 0 h 636"/>
              <a:gd name="T4" fmla="*/ 2147483647 w 1088"/>
              <a:gd name="T5" fmla="*/ 2147483647 h 636"/>
              <a:gd name="T6" fmla="*/ 0 60000 65536"/>
              <a:gd name="T7" fmla="*/ 0 60000 65536"/>
              <a:gd name="T8" fmla="*/ 0 60000 65536"/>
              <a:gd name="T9" fmla="*/ 0 w 1088"/>
              <a:gd name="T10" fmla="*/ 0 h 636"/>
              <a:gd name="T11" fmla="*/ 1088 w 108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8" h="636">
                <a:moveTo>
                  <a:pt x="0" y="636"/>
                </a:moveTo>
                <a:cubicBezTo>
                  <a:pt x="181" y="318"/>
                  <a:pt x="363" y="0"/>
                  <a:pt x="544" y="0"/>
                </a:cubicBezTo>
                <a:cubicBezTo>
                  <a:pt x="725" y="0"/>
                  <a:pt x="906" y="318"/>
                  <a:pt x="1088" y="636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2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Ekran Gösterisi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Duyarlılık Çemberi</vt:lpstr>
      <vt:lpstr>Risk altındaki popülasyon</vt:lpstr>
      <vt:lpstr>Travmatik Olayların Nitelikleri</vt:lpstr>
      <vt:lpstr>PowerPoint Sunusu</vt:lpstr>
      <vt:lpstr>Savaş ya da Kaç Tepkisi         </vt:lpstr>
      <vt:lpstr>PSİKOLOJİK TRAVMA </vt:lpstr>
      <vt:lpstr>TRAVMA YANITI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Duyarlılık Çemberi</dc:title>
  <dc:creator>Senol DEMIRHAN</dc:creator>
  <cp:lastModifiedBy>Senol DEMIRHAN</cp:lastModifiedBy>
  <cp:revision>1</cp:revision>
  <dcterms:created xsi:type="dcterms:W3CDTF">2017-10-20T12:49:20Z</dcterms:created>
  <dcterms:modified xsi:type="dcterms:W3CDTF">2017-10-20T12:51:40Z</dcterms:modified>
</cp:coreProperties>
</file>