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3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D776AD-845F-4431-A7CA-5865DD0A799F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A0B29-90EC-409D-BBF3-24CF7F3CEE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9118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tr-TR"/>
              <a:t>Türk Psikologlar Derneği İstanbul Şubesi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tr-TR"/>
              <a:t>Travma ve İnsan Hakları Komisyonu</a:t>
            </a:r>
          </a:p>
        </p:txBody>
      </p:sp>
      <p:sp>
        <p:nvSpPr>
          <p:cNvPr id="2068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Çemberin en dışında ise toplum bulunmaktadır..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7E2CE-D162-463C-B9E9-1E93396AA480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3FA7-A7C3-4291-9950-A2BFF0E0E8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7638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7E2CE-D162-463C-B9E9-1E93396AA480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3FA7-A7C3-4291-9950-A2BFF0E0E8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8989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7E2CE-D162-463C-B9E9-1E93396AA480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3FA7-A7C3-4291-9950-A2BFF0E0E8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2453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7E2CE-D162-463C-B9E9-1E93396AA480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3FA7-A7C3-4291-9950-A2BFF0E0E8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4563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7E2CE-D162-463C-B9E9-1E93396AA480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3FA7-A7C3-4291-9950-A2BFF0E0E8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1016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7E2CE-D162-463C-B9E9-1E93396AA480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3FA7-A7C3-4291-9950-A2BFF0E0E8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2872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7E2CE-D162-463C-B9E9-1E93396AA480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3FA7-A7C3-4291-9950-A2BFF0E0E8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4673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7E2CE-D162-463C-B9E9-1E93396AA480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3FA7-A7C3-4291-9950-A2BFF0E0E8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49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7E2CE-D162-463C-B9E9-1E93396AA480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3FA7-A7C3-4291-9950-A2BFF0E0E8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9925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7E2CE-D162-463C-B9E9-1E93396AA480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3FA7-A7C3-4291-9950-A2BFF0E0E8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5395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7E2CE-D162-463C-B9E9-1E93396AA480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3FA7-A7C3-4291-9950-A2BFF0E0E8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4014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7E2CE-D162-463C-B9E9-1E93396AA480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33FA7-A7C3-4291-9950-A2BFF0E0E8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9358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Oval 2"/>
          <p:cNvSpPr>
            <a:spLocks noChangeArrowheads="1"/>
          </p:cNvSpPr>
          <p:nvPr/>
        </p:nvSpPr>
        <p:spPr bwMode="auto">
          <a:xfrm>
            <a:off x="762000" y="1676400"/>
            <a:ext cx="7467600" cy="4495800"/>
          </a:xfrm>
          <a:prstGeom prst="ellipse">
            <a:avLst/>
          </a:prstGeom>
          <a:solidFill>
            <a:srgbClr val="FFFF99"/>
          </a:solidFill>
          <a:ln w="9525">
            <a:solidFill>
              <a:srgbClr val="000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05827" name="Oval 3"/>
          <p:cNvSpPr>
            <a:spLocks noChangeArrowheads="1"/>
          </p:cNvSpPr>
          <p:nvPr/>
        </p:nvSpPr>
        <p:spPr bwMode="auto">
          <a:xfrm>
            <a:off x="1828800" y="2514600"/>
            <a:ext cx="5715000" cy="33528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05828" name="Oval 4"/>
          <p:cNvSpPr>
            <a:spLocks noChangeArrowheads="1"/>
          </p:cNvSpPr>
          <p:nvPr/>
        </p:nvSpPr>
        <p:spPr bwMode="auto">
          <a:xfrm>
            <a:off x="3505200" y="3200400"/>
            <a:ext cx="3200400" cy="1981200"/>
          </a:xfrm>
          <a:prstGeom prst="ellipse">
            <a:avLst/>
          </a:prstGeom>
          <a:solidFill>
            <a:srgbClr val="FFFF99">
              <a:alpha val="50000"/>
            </a:srgbClr>
          </a:solidFill>
          <a:ln w="9525">
            <a:solidFill>
              <a:srgbClr val="000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05829" name="Oval 5"/>
          <p:cNvSpPr>
            <a:spLocks noChangeArrowheads="1"/>
          </p:cNvSpPr>
          <p:nvPr/>
        </p:nvSpPr>
        <p:spPr bwMode="auto">
          <a:xfrm>
            <a:off x="4572000" y="3733800"/>
            <a:ext cx="1981200" cy="762000"/>
          </a:xfrm>
          <a:prstGeom prst="ellipse">
            <a:avLst/>
          </a:prstGeom>
          <a:solidFill>
            <a:srgbClr val="FFFF99"/>
          </a:solidFill>
          <a:ln w="9525">
            <a:solidFill>
              <a:srgbClr val="000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05830" name="Text Box 6"/>
          <p:cNvSpPr txBox="1">
            <a:spLocks noChangeArrowheads="1"/>
          </p:cNvSpPr>
          <p:nvPr/>
        </p:nvSpPr>
        <p:spPr bwMode="auto">
          <a:xfrm>
            <a:off x="5148263" y="3716338"/>
            <a:ext cx="15113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tr-TR" altLang="tr-TR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zarar görenler</a:t>
            </a:r>
          </a:p>
        </p:txBody>
      </p:sp>
      <p:sp>
        <p:nvSpPr>
          <p:cNvPr id="205831" name="Text Box 7"/>
          <p:cNvSpPr txBox="1">
            <a:spLocks noChangeArrowheads="1"/>
          </p:cNvSpPr>
          <p:nvPr/>
        </p:nvSpPr>
        <p:spPr bwMode="auto">
          <a:xfrm>
            <a:off x="3851275" y="3284538"/>
            <a:ext cx="14398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tr-TR" altLang="tr-TR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tanık olanlar</a:t>
            </a:r>
          </a:p>
        </p:txBody>
      </p:sp>
      <p:sp>
        <p:nvSpPr>
          <p:cNvPr id="205832" name="Text Box 8"/>
          <p:cNvSpPr txBox="1">
            <a:spLocks noChangeArrowheads="1"/>
          </p:cNvSpPr>
          <p:nvPr/>
        </p:nvSpPr>
        <p:spPr bwMode="auto">
          <a:xfrm>
            <a:off x="4140200" y="4365625"/>
            <a:ext cx="2438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tr-TR" altLang="tr-TR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kıl payı kurtulanlar</a:t>
            </a:r>
          </a:p>
        </p:txBody>
      </p:sp>
      <p:sp>
        <p:nvSpPr>
          <p:cNvPr id="205833" name="Text Box 9"/>
          <p:cNvSpPr txBox="1">
            <a:spLocks noChangeArrowheads="1"/>
          </p:cNvSpPr>
          <p:nvPr/>
        </p:nvSpPr>
        <p:spPr bwMode="auto">
          <a:xfrm>
            <a:off x="3635375" y="2636838"/>
            <a:ext cx="274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tr-TR" altLang="tr-TR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aile yakınları</a:t>
            </a:r>
          </a:p>
        </p:txBody>
      </p:sp>
      <p:sp>
        <p:nvSpPr>
          <p:cNvPr id="205834" name="Text Box 10"/>
          <p:cNvSpPr txBox="1">
            <a:spLocks noChangeArrowheads="1"/>
          </p:cNvSpPr>
          <p:nvPr/>
        </p:nvSpPr>
        <p:spPr bwMode="auto">
          <a:xfrm>
            <a:off x="1908175" y="3500438"/>
            <a:ext cx="1871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tr-TR" altLang="tr-TR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arkadaşlar</a:t>
            </a:r>
          </a:p>
        </p:txBody>
      </p:sp>
      <p:sp>
        <p:nvSpPr>
          <p:cNvPr id="205835" name="Text Box 11"/>
          <p:cNvSpPr txBox="1">
            <a:spLocks noChangeArrowheads="1"/>
          </p:cNvSpPr>
          <p:nvPr/>
        </p:nvSpPr>
        <p:spPr bwMode="auto">
          <a:xfrm>
            <a:off x="2209800" y="45720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tr-TR" altLang="tr-TR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polis</a:t>
            </a:r>
          </a:p>
        </p:txBody>
      </p:sp>
      <p:sp>
        <p:nvSpPr>
          <p:cNvPr id="205836" name="Text Box 12"/>
          <p:cNvSpPr txBox="1">
            <a:spLocks noChangeArrowheads="1"/>
          </p:cNvSpPr>
          <p:nvPr/>
        </p:nvSpPr>
        <p:spPr bwMode="auto">
          <a:xfrm>
            <a:off x="3419475" y="5157788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tr-TR" altLang="tr-TR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sağlık ekibi</a:t>
            </a:r>
          </a:p>
        </p:txBody>
      </p:sp>
      <p:sp>
        <p:nvSpPr>
          <p:cNvPr id="205837" name="Text Box 13"/>
          <p:cNvSpPr txBox="1">
            <a:spLocks noChangeArrowheads="1"/>
          </p:cNvSpPr>
          <p:nvPr/>
        </p:nvSpPr>
        <p:spPr bwMode="auto">
          <a:xfrm>
            <a:off x="1116013" y="2636838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öğretmenler</a:t>
            </a:r>
          </a:p>
        </p:txBody>
      </p:sp>
      <p:sp>
        <p:nvSpPr>
          <p:cNvPr id="205838" name="Text Box 14"/>
          <p:cNvSpPr txBox="1">
            <a:spLocks noChangeArrowheads="1"/>
          </p:cNvSpPr>
          <p:nvPr/>
        </p:nvSpPr>
        <p:spPr bwMode="auto">
          <a:xfrm>
            <a:off x="3124200" y="1905000"/>
            <a:ext cx="281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tr-TR" altLang="tr-TR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psikologlar</a:t>
            </a:r>
          </a:p>
        </p:txBody>
      </p:sp>
      <p:sp>
        <p:nvSpPr>
          <p:cNvPr id="205839" name="Text Box 15"/>
          <p:cNvSpPr txBox="1">
            <a:spLocks noChangeArrowheads="1"/>
          </p:cNvSpPr>
          <p:nvPr/>
        </p:nvSpPr>
        <p:spPr bwMode="auto">
          <a:xfrm>
            <a:off x="5867400" y="1916113"/>
            <a:ext cx="2514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tr-TR" altLang="tr-TR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sosyal çalışmacılar</a:t>
            </a:r>
          </a:p>
        </p:txBody>
      </p:sp>
      <p:sp>
        <p:nvSpPr>
          <p:cNvPr id="205840" name="Rectangle 16"/>
          <p:cNvSpPr>
            <a:spLocks noGrp="1" noChangeArrowheads="1"/>
          </p:cNvSpPr>
          <p:nvPr>
            <p:ph type="title"/>
          </p:nvPr>
        </p:nvSpPr>
        <p:spPr>
          <a:xfrm>
            <a:off x="755650" y="549275"/>
            <a:ext cx="7696200" cy="768350"/>
          </a:xfrm>
        </p:spPr>
        <p:txBody>
          <a:bodyPr/>
          <a:lstStyle/>
          <a:p>
            <a:r>
              <a:rPr lang="tr-TR" altLang="tr-TR" sz="4000" b="1">
                <a:latin typeface="Comic Sans MS" pitchFamily="66" charset="0"/>
              </a:rPr>
              <a:t>Duyarlılık Çemberi</a:t>
            </a:r>
          </a:p>
        </p:txBody>
      </p:sp>
    </p:spTree>
    <p:extLst>
      <p:ext uri="{BB962C8B-B14F-4D97-AF65-F5344CB8AC3E}">
        <p14:creationId xmlns:p14="http://schemas.microsoft.com/office/powerpoint/2010/main" val="3406184152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05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05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30" grpId="0" autoUpdateAnimBg="0"/>
      <p:bldP spid="205831" grpId="0" autoUpdateAnimBg="0"/>
      <p:bldP spid="205832" grpId="0" autoUpdateAnimBg="0"/>
      <p:bldP spid="205833" grpId="0" autoUpdateAnimBg="0"/>
      <p:bldP spid="205834" grpId="0" autoUpdateAnimBg="0"/>
      <p:bldP spid="205835" grpId="0" autoUpdateAnimBg="0"/>
      <p:bldP spid="205836" grpId="0" autoUpdateAnimBg="0"/>
      <p:bldP spid="205837" grpId="0" autoUpdateAnimBg="0"/>
      <p:bldP spid="205838" grpId="0" autoUpdateAnimBg="0"/>
      <p:bldP spid="205839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Oval 2"/>
          <p:cNvSpPr>
            <a:spLocks noChangeArrowheads="1"/>
          </p:cNvSpPr>
          <p:nvPr/>
        </p:nvSpPr>
        <p:spPr bwMode="auto">
          <a:xfrm>
            <a:off x="755650" y="1268413"/>
            <a:ext cx="8001000" cy="5105400"/>
          </a:xfrm>
          <a:prstGeom prst="ellipse">
            <a:avLst/>
          </a:prstGeom>
          <a:solidFill>
            <a:srgbClr val="FFCC99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07875" name="Oval 3"/>
          <p:cNvSpPr>
            <a:spLocks noChangeArrowheads="1"/>
          </p:cNvSpPr>
          <p:nvPr/>
        </p:nvSpPr>
        <p:spPr bwMode="auto">
          <a:xfrm>
            <a:off x="1447800" y="1905000"/>
            <a:ext cx="6553200" cy="4191000"/>
          </a:xfrm>
          <a:prstGeom prst="ellipse">
            <a:avLst/>
          </a:prstGeom>
          <a:solidFill>
            <a:srgbClr val="FFFF99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07876" name="Oval 4"/>
          <p:cNvSpPr>
            <a:spLocks noChangeArrowheads="1"/>
          </p:cNvSpPr>
          <p:nvPr/>
        </p:nvSpPr>
        <p:spPr bwMode="auto">
          <a:xfrm>
            <a:off x="2895600" y="2819400"/>
            <a:ext cx="4267200" cy="2895600"/>
          </a:xfrm>
          <a:prstGeom prst="ellipse">
            <a:avLst/>
          </a:prstGeom>
          <a:solidFill>
            <a:srgbClr val="00FFFF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07877" name="Oval 5"/>
          <p:cNvSpPr>
            <a:spLocks noChangeArrowheads="1"/>
          </p:cNvSpPr>
          <p:nvPr/>
        </p:nvSpPr>
        <p:spPr bwMode="auto">
          <a:xfrm>
            <a:off x="3886200" y="3733800"/>
            <a:ext cx="2057400" cy="1295400"/>
          </a:xfrm>
          <a:prstGeom prst="ellipse">
            <a:avLst/>
          </a:prstGeom>
          <a:solidFill>
            <a:srgbClr val="FFCC99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07878" name="Text Box 6"/>
          <p:cNvSpPr txBox="1">
            <a:spLocks noChangeArrowheads="1"/>
          </p:cNvSpPr>
          <p:nvPr/>
        </p:nvSpPr>
        <p:spPr bwMode="auto">
          <a:xfrm>
            <a:off x="4067175" y="3933825"/>
            <a:ext cx="187325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US" altLang="tr-TR" sz="1600" b="1">
                <a:latin typeface="Comic Sans MS" pitchFamily="66" charset="0"/>
              </a:rPr>
              <a:t>GEÇMİŞTE BİR FELAKETİN KURBANI OLANLAR</a:t>
            </a:r>
          </a:p>
        </p:txBody>
      </p:sp>
      <p:sp>
        <p:nvSpPr>
          <p:cNvPr id="207879" name="Text Box 7"/>
          <p:cNvSpPr txBox="1">
            <a:spLocks noChangeArrowheads="1"/>
          </p:cNvSpPr>
          <p:nvPr/>
        </p:nvSpPr>
        <p:spPr bwMode="auto">
          <a:xfrm>
            <a:off x="3708400" y="2997200"/>
            <a:ext cx="20574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US" altLang="tr-TR" sz="1600" b="1">
                <a:latin typeface="Comic Sans MS" pitchFamily="66" charset="0"/>
              </a:rPr>
              <a:t>AİLE PROBLEM</a:t>
            </a:r>
            <a:r>
              <a:rPr lang="tr-TR" altLang="tr-TR" sz="1600" b="1">
                <a:latin typeface="Comic Sans MS" pitchFamily="66" charset="0"/>
              </a:rPr>
              <a:t>LER</a:t>
            </a:r>
            <a:r>
              <a:rPr lang="en-US" altLang="tr-TR" sz="1600" b="1">
                <a:latin typeface="Comic Sans MS" pitchFamily="66" charset="0"/>
              </a:rPr>
              <a:t>İ OLANLAR</a:t>
            </a:r>
          </a:p>
        </p:txBody>
      </p:sp>
      <p:sp>
        <p:nvSpPr>
          <p:cNvPr id="207880" name="Text Box 8"/>
          <p:cNvSpPr txBox="1">
            <a:spLocks noChangeArrowheads="1"/>
          </p:cNvSpPr>
          <p:nvPr/>
        </p:nvSpPr>
        <p:spPr bwMode="auto">
          <a:xfrm>
            <a:off x="4500563" y="2205038"/>
            <a:ext cx="23622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US" altLang="tr-TR" sz="1600" b="1">
                <a:latin typeface="Comic Sans MS" pitchFamily="66" charset="0"/>
              </a:rPr>
              <a:t>YAKIN GEÇMİŞTE KAYIP YAŞAYANLAR</a:t>
            </a:r>
          </a:p>
        </p:txBody>
      </p:sp>
      <p:sp>
        <p:nvSpPr>
          <p:cNvPr id="207881" name="Text Box 9"/>
          <p:cNvSpPr txBox="1">
            <a:spLocks noChangeArrowheads="1"/>
          </p:cNvSpPr>
          <p:nvPr/>
        </p:nvSpPr>
        <p:spPr bwMode="auto">
          <a:xfrm>
            <a:off x="3657600" y="1447800"/>
            <a:ext cx="3657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US" altLang="tr-TR" sz="1600" b="1">
                <a:latin typeface="Comic Sans MS" pitchFamily="66" charset="0"/>
              </a:rPr>
              <a:t>HASTALIĞI OLANLAR</a:t>
            </a:r>
          </a:p>
        </p:txBody>
      </p:sp>
      <p:sp>
        <p:nvSpPr>
          <p:cNvPr id="207882" name="Text Box 10"/>
          <p:cNvSpPr txBox="1">
            <a:spLocks noChangeArrowheads="1"/>
          </p:cNvSpPr>
          <p:nvPr/>
        </p:nvSpPr>
        <p:spPr bwMode="auto">
          <a:xfrm>
            <a:off x="2051050" y="2636838"/>
            <a:ext cx="3200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US" altLang="tr-TR" sz="1600" b="1">
                <a:latin typeface="Comic Sans MS" pitchFamily="66" charset="0"/>
              </a:rPr>
              <a:t>SOSYAL </a:t>
            </a:r>
            <a:r>
              <a:rPr lang="tr-TR" altLang="tr-TR" sz="1600" b="1">
                <a:latin typeface="Comic Sans MS" pitchFamily="66" charset="0"/>
              </a:rPr>
              <a:t>DESTEĞİ</a:t>
            </a:r>
            <a:r>
              <a:rPr lang="en-US" altLang="tr-TR" sz="1600" b="1">
                <a:latin typeface="Comic Sans MS" pitchFamily="66" charset="0"/>
              </a:rPr>
              <a:t> OLMAYANLAR</a:t>
            </a:r>
          </a:p>
        </p:txBody>
      </p:sp>
      <p:sp>
        <p:nvSpPr>
          <p:cNvPr id="207883" name="Text Box 11"/>
          <p:cNvSpPr txBox="1">
            <a:spLocks noChangeArrowheads="1"/>
          </p:cNvSpPr>
          <p:nvPr/>
        </p:nvSpPr>
        <p:spPr bwMode="auto">
          <a:xfrm>
            <a:off x="5867400" y="3429000"/>
            <a:ext cx="24384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US" altLang="tr-TR" sz="1600" b="1">
                <a:latin typeface="Comic Sans MS" pitchFamily="66" charset="0"/>
              </a:rPr>
              <a:t>PSİKOSOSYAL PROBLEM</a:t>
            </a:r>
            <a:r>
              <a:rPr lang="tr-TR" altLang="tr-TR" sz="1600" b="1">
                <a:latin typeface="Comic Sans MS" pitchFamily="66" charset="0"/>
              </a:rPr>
              <a:t>LER</a:t>
            </a:r>
            <a:r>
              <a:rPr lang="en-US" altLang="tr-TR" sz="1600" b="1">
                <a:latin typeface="Comic Sans MS" pitchFamily="66" charset="0"/>
              </a:rPr>
              <a:t>İ OLANLAR</a:t>
            </a:r>
          </a:p>
        </p:txBody>
      </p:sp>
      <p:sp>
        <p:nvSpPr>
          <p:cNvPr id="207884" name="Rectangle 12"/>
          <p:cNvSpPr>
            <a:spLocks noGrp="1" noChangeArrowheads="1"/>
          </p:cNvSpPr>
          <p:nvPr>
            <p:ph type="title"/>
          </p:nvPr>
        </p:nvSpPr>
        <p:spPr>
          <a:xfrm>
            <a:off x="827088" y="404813"/>
            <a:ext cx="7696200" cy="782637"/>
          </a:xfrm>
        </p:spPr>
        <p:txBody>
          <a:bodyPr/>
          <a:lstStyle/>
          <a:p>
            <a:r>
              <a:rPr lang="tr-TR" altLang="tr-TR" sz="4000" b="1">
                <a:latin typeface="Comic Sans MS" pitchFamily="66" charset="0"/>
              </a:rPr>
              <a:t>Risk altındaki popülasyon</a:t>
            </a:r>
          </a:p>
        </p:txBody>
      </p:sp>
    </p:spTree>
    <p:extLst>
      <p:ext uri="{BB962C8B-B14F-4D97-AF65-F5344CB8AC3E}">
        <p14:creationId xmlns:p14="http://schemas.microsoft.com/office/powerpoint/2010/main" val="4180802804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7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7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7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7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7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7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7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7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8" grpId="0" autoUpdateAnimBg="0"/>
      <p:bldP spid="207879" grpId="0" autoUpdateAnimBg="0"/>
      <p:bldP spid="207880" grpId="0" autoUpdateAnimBg="0"/>
      <p:bldP spid="207881" grpId="0" autoUpdateAnimBg="0"/>
      <p:bldP spid="207882" grpId="0" autoUpdateAnimBg="0"/>
      <p:bldP spid="207883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2F2280-F618-4425-8D2A-8A02A555E266}" type="slidenum">
              <a:rPr lang="tr-TR"/>
              <a:pPr>
                <a:defRPr/>
              </a:pPr>
              <a:t>3</a:t>
            </a:fld>
            <a:endParaRPr lang="tr-TR"/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3962400" y="21336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tr-TR" altLang="tr-TR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u="sng" smtClean="0"/>
              <a:t>Travmatik Olayların Nitelikleri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14400" y="1524000"/>
            <a:ext cx="8031163" cy="4572000"/>
          </a:xfrm>
        </p:spPr>
        <p:txBody>
          <a:bodyPr/>
          <a:lstStyle/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r>
              <a:rPr lang="tr-TR" dirty="0" smtClean="0"/>
              <a:t>Başlangıçları anidir</a:t>
            </a:r>
          </a:p>
          <a:p>
            <a:pPr eaLnBrk="1" hangingPunct="1">
              <a:defRPr/>
            </a:pPr>
            <a:r>
              <a:rPr lang="tr-TR" dirty="0" smtClean="0"/>
              <a:t>Beklenmedik olaylardır</a:t>
            </a:r>
          </a:p>
          <a:p>
            <a:pPr eaLnBrk="1" hangingPunct="1">
              <a:defRPr/>
            </a:pPr>
            <a:r>
              <a:rPr lang="tr-TR" dirty="0" smtClean="0"/>
              <a:t>Acil durum niteliği taşır</a:t>
            </a:r>
          </a:p>
          <a:p>
            <a:pPr eaLnBrk="1" hangingPunct="1">
              <a:defRPr/>
            </a:pPr>
            <a:r>
              <a:rPr lang="tr-TR" dirty="0" smtClean="0"/>
              <a:t>Çok sayıda insanı aynı anda etkileyebilir</a:t>
            </a:r>
          </a:p>
          <a:p>
            <a:pPr eaLnBrk="1" hangingPunct="1">
              <a:defRPr/>
            </a:pPr>
            <a:endParaRPr lang="tr-TR" sz="2400" dirty="0" smtClean="0"/>
          </a:p>
          <a:p>
            <a:pPr eaLnBrk="1" hangingPunct="1">
              <a:defRPr/>
            </a:pPr>
            <a:r>
              <a:rPr lang="tr-TR" sz="2400" dirty="0" smtClean="0">
                <a:solidFill>
                  <a:srgbClr val="FF0000"/>
                </a:solidFill>
                <a:effectLst/>
              </a:rPr>
              <a:t>Tehlikeli olduğu kadar daha iyi bir işlevsel yaşam için fırsat sayılabilir</a:t>
            </a:r>
          </a:p>
        </p:txBody>
      </p:sp>
    </p:spTree>
    <p:extLst>
      <p:ext uri="{BB962C8B-B14F-4D97-AF65-F5344CB8AC3E}">
        <p14:creationId xmlns:p14="http://schemas.microsoft.com/office/powerpoint/2010/main" val="261295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B772C2-7AA8-44E5-9560-B1DC71EF914A}" type="slidenum">
              <a:rPr lang="tr-TR"/>
              <a:pPr>
                <a:defRPr/>
              </a:pPr>
              <a:t>4</a:t>
            </a:fld>
            <a:endParaRPr lang="tr-TR"/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3962400" y="21336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tr-TR" altLang="tr-TR" sz="2400">
              <a:latin typeface="Times New Roman" charset="0"/>
            </a:endParaRP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5288" y="457200"/>
            <a:ext cx="8550275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dirty="0" smtClean="0"/>
              <a:t>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dirty="0" smtClean="0"/>
              <a:t>	</a:t>
            </a:r>
            <a:r>
              <a:rPr lang="tr-TR" u="sng" dirty="0" smtClean="0">
                <a:effectLst/>
              </a:rPr>
              <a:t>Bir Bireyin</a:t>
            </a:r>
            <a:r>
              <a:rPr lang="tr-TR" u="sng" dirty="0" smtClean="0"/>
              <a:t>,</a:t>
            </a:r>
            <a:r>
              <a:rPr lang="tr-TR" dirty="0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tr-TR" dirty="0" smtClean="0"/>
              <a:t>daha önce travmaya uğramış,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dirty="0" smtClean="0"/>
              <a:t>travmaya neden olmuş,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dirty="0" smtClean="0"/>
              <a:t>ya da şiddet içeren bir olaya tanık olmuş olması fark etmeden,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dirty="0" smtClean="0"/>
              <a:t>	</a:t>
            </a:r>
            <a:r>
              <a:rPr lang="tr-TR" dirty="0" smtClean="0">
                <a:solidFill>
                  <a:srgbClr val="FF0000"/>
                </a:solidFill>
              </a:rPr>
              <a:t>her yeni ya da tekrarlayıcı travma, o birey için aynı ciddiyet derecesine sahiptir.</a:t>
            </a:r>
          </a:p>
        </p:txBody>
      </p:sp>
    </p:spTree>
    <p:extLst>
      <p:ext uri="{BB962C8B-B14F-4D97-AF65-F5344CB8AC3E}">
        <p14:creationId xmlns:p14="http://schemas.microsoft.com/office/powerpoint/2010/main" val="319420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D493D7-D812-45C5-9D7E-AD1114488702}" type="slidenum">
              <a:rPr lang="tr-TR"/>
              <a:pPr>
                <a:defRPr/>
              </a:pPr>
              <a:t>5</a:t>
            </a:fld>
            <a:endParaRPr lang="tr-TR"/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3962400" y="21336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tr-TR" altLang="tr-TR" sz="2400">
              <a:latin typeface="Times New Roman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xfrm>
            <a:off x="468313" y="228600"/>
            <a:ext cx="8477250" cy="914400"/>
          </a:xfrm>
        </p:spPr>
        <p:txBody>
          <a:bodyPr/>
          <a:lstStyle/>
          <a:p>
            <a:pPr eaLnBrk="1" hangingPunct="1">
              <a:defRPr/>
            </a:pPr>
            <a:r>
              <a:rPr lang="tr-TR" u="sng" smtClean="0"/>
              <a:t>Savaş ya da Kaç Tepkisi         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173163" y="1219200"/>
            <a:ext cx="7772400" cy="4876800"/>
          </a:xfrm>
        </p:spPr>
        <p:txBody>
          <a:bodyPr/>
          <a:lstStyle/>
          <a:p>
            <a:pPr eaLnBrk="1" hangingPunct="1">
              <a:defRPr/>
            </a:pPr>
            <a:endParaRPr lang="tr-TR" smtClean="0"/>
          </a:p>
          <a:p>
            <a:pPr eaLnBrk="1" hangingPunct="1">
              <a:defRPr/>
            </a:pPr>
            <a:endParaRPr lang="tr-TR" smtClean="0"/>
          </a:p>
        </p:txBody>
      </p:sp>
      <p:graphicFrame>
        <p:nvGraphicFramePr>
          <p:cNvPr id="34980" name="Group 164"/>
          <p:cNvGraphicFramePr>
            <a:graphicFrameLocks noGrp="1"/>
          </p:cNvGraphicFramePr>
          <p:nvPr/>
        </p:nvGraphicFramePr>
        <p:xfrm>
          <a:off x="395288" y="1628775"/>
          <a:ext cx="8447087" cy="4572001"/>
        </p:xfrm>
        <a:graphic>
          <a:graphicData uri="http://schemas.openxmlformats.org/drawingml/2006/table">
            <a:tbl>
              <a:tblPr/>
              <a:tblGrid>
                <a:gridCol w="4224337"/>
                <a:gridCol w="4222750"/>
              </a:tblGrid>
              <a:tr h="611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FİZİKSEL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DAVRANIŞSAL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208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Enerji ve oksijen kullanımının beyne yönlendirilmesi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Uyanıklık, seçici dikkat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2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Kalp hızı artışı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Heyecan / Kaygı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16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Kan basıncı artışı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İştah ve üreme duygusunda azalma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1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Solunumun hızlanması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Tehlikeyi anımsama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525" name="Text Box 165"/>
          <p:cNvSpPr txBox="1">
            <a:spLocks noChangeArrowheads="1"/>
          </p:cNvSpPr>
          <p:nvPr/>
        </p:nvSpPr>
        <p:spPr bwMode="auto">
          <a:xfrm>
            <a:off x="468313" y="6237288"/>
            <a:ext cx="8208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altLang="tr-TR" sz="2400">
                <a:solidFill>
                  <a:schemeClr val="accent1"/>
                </a:solidFill>
              </a:rPr>
              <a:t>Tehlike ile mücadele için gerekli uyuma yönelik değişiklikler</a:t>
            </a:r>
          </a:p>
        </p:txBody>
      </p:sp>
    </p:spTree>
    <p:extLst>
      <p:ext uri="{BB962C8B-B14F-4D97-AF65-F5344CB8AC3E}">
        <p14:creationId xmlns:p14="http://schemas.microsoft.com/office/powerpoint/2010/main" val="177560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56028B-5A44-4EA2-896F-E3F66361362C}" type="slidenum">
              <a:rPr lang="tr-TR"/>
              <a:pPr>
                <a:defRPr/>
              </a:pPr>
              <a:t>6</a:t>
            </a:fld>
            <a:endParaRPr lang="tr-TR"/>
          </a:p>
        </p:txBody>
      </p:sp>
      <p:sp>
        <p:nvSpPr>
          <p:cNvPr id="22531" name="Text Box 2"/>
          <p:cNvSpPr txBox="1">
            <a:spLocks noChangeArrowheads="1"/>
          </p:cNvSpPr>
          <p:nvPr/>
        </p:nvSpPr>
        <p:spPr bwMode="auto">
          <a:xfrm>
            <a:off x="3962400" y="21336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tr-TR" altLang="tr-TR" sz="2400">
              <a:latin typeface="Times New Roman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318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u="sng" dirty="0" smtClean="0"/>
              <a:t>PSİKOLOJİK TRAVMA </a:t>
            </a: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5288" y="1524000"/>
            <a:ext cx="8497887" cy="5073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tr-TR" b="1" u="sng" dirty="0" smtClean="0"/>
              <a:t>Merkezi Sinir Sistemi = Bilgi Depolamak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b="1" u="sng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dirty="0" smtClean="0">
                <a:solidFill>
                  <a:schemeClr val="accent1"/>
                </a:solidFill>
                <a:effectLst/>
              </a:rPr>
              <a:t>Korteks (beyin kabuğu) : bilişsel bellek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sz="2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dirty="0" err="1" smtClean="0">
                <a:solidFill>
                  <a:schemeClr val="folHlink"/>
                </a:solidFill>
                <a:effectLst/>
              </a:rPr>
              <a:t>Limbik</a:t>
            </a:r>
            <a:r>
              <a:rPr lang="tr-TR" sz="2800" dirty="0" smtClean="0">
                <a:solidFill>
                  <a:schemeClr val="folHlink"/>
                </a:solidFill>
                <a:effectLst/>
              </a:rPr>
              <a:t> sistem : duygusal veriler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sz="2800" dirty="0" smtClean="0">
              <a:solidFill>
                <a:schemeClr val="folHlink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dirty="0" smtClean="0">
                <a:solidFill>
                  <a:schemeClr val="accent1"/>
                </a:solidFill>
                <a:effectLst/>
              </a:rPr>
              <a:t>Motor bellek (yazmak, bisiklete binmek, beden pozisyonu) : orta beyin ve beyincik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sz="2800" dirty="0" smtClean="0">
              <a:solidFill>
                <a:schemeClr val="accent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dirty="0" smtClean="0">
                <a:solidFill>
                  <a:schemeClr val="folHlink"/>
                </a:solidFill>
                <a:effectLst/>
              </a:rPr>
              <a:t>Beyin sapı : heyecansal bellek (kaygı, uyarılmışlık)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sz="2800" dirty="0" smtClean="0">
              <a:solidFill>
                <a:schemeClr val="folHlink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sz="2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sz="2800" dirty="0" smtClean="0"/>
          </a:p>
        </p:txBody>
      </p:sp>
      <p:sp>
        <p:nvSpPr>
          <p:cNvPr id="22534" name="Text Box 7"/>
          <p:cNvSpPr txBox="1">
            <a:spLocks noChangeArrowheads="1"/>
          </p:cNvSpPr>
          <p:nvPr/>
        </p:nvSpPr>
        <p:spPr bwMode="auto">
          <a:xfrm>
            <a:off x="5867400" y="38862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tr-TR" altLang="tr-TR" sz="240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55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E0788-FB7F-4DD5-8970-DE632DB844CC}" type="slidenum">
              <a:rPr lang="tr-TR"/>
              <a:pPr>
                <a:defRPr/>
              </a:pPr>
              <a:t>7</a:t>
            </a:fld>
            <a:endParaRPr lang="tr-TR"/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3962400" y="21336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tr-TR" altLang="tr-TR" sz="2400">
              <a:latin typeface="Times New Roman" charset="0"/>
            </a:endParaRP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318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u="sng" smtClean="0"/>
              <a:t>TRAVMA YANITI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4213" y="1524000"/>
            <a:ext cx="826135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800" smtClean="0"/>
              <a:t>TERÖR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800" smtClean="0"/>
              <a:t>KORKU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800" smtClean="0"/>
              <a:t>ALARM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800" smtClean="0"/>
              <a:t>UYANIKLIK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800" smtClean="0"/>
              <a:t>SAKİN</a:t>
            </a:r>
          </a:p>
        </p:txBody>
      </p:sp>
      <p:sp>
        <p:nvSpPr>
          <p:cNvPr id="23558" name="Line 5"/>
          <p:cNvSpPr>
            <a:spLocks noChangeShapeType="1"/>
          </p:cNvSpPr>
          <p:nvPr/>
        </p:nvSpPr>
        <p:spPr bwMode="auto">
          <a:xfrm>
            <a:off x="3124200" y="1524000"/>
            <a:ext cx="0" cy="42672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23559" name="Line 6"/>
          <p:cNvSpPr>
            <a:spLocks noChangeShapeType="1"/>
          </p:cNvSpPr>
          <p:nvPr/>
        </p:nvSpPr>
        <p:spPr bwMode="auto">
          <a:xfrm>
            <a:off x="3124200" y="5791200"/>
            <a:ext cx="5486400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23560" name="Text Box 13"/>
          <p:cNvSpPr txBox="1">
            <a:spLocks noChangeArrowheads="1"/>
          </p:cNvSpPr>
          <p:nvPr/>
        </p:nvSpPr>
        <p:spPr bwMode="auto">
          <a:xfrm>
            <a:off x="5867400" y="38862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tr-TR" altLang="tr-TR" sz="2400">
              <a:latin typeface="Times New Roman" charset="0"/>
            </a:endParaRPr>
          </a:p>
        </p:txBody>
      </p:sp>
      <p:sp>
        <p:nvSpPr>
          <p:cNvPr id="23561" name="Freeform 24"/>
          <p:cNvSpPr>
            <a:spLocks/>
          </p:cNvSpPr>
          <p:nvPr/>
        </p:nvSpPr>
        <p:spPr bwMode="auto">
          <a:xfrm>
            <a:off x="3203575" y="1844675"/>
            <a:ext cx="5256213" cy="3889375"/>
          </a:xfrm>
          <a:custGeom>
            <a:avLst/>
            <a:gdLst>
              <a:gd name="T0" fmla="*/ 0 w 1088"/>
              <a:gd name="T1" fmla="*/ 2147483647 h 636"/>
              <a:gd name="T2" fmla="*/ 2147483647 w 1088"/>
              <a:gd name="T3" fmla="*/ 0 h 636"/>
              <a:gd name="T4" fmla="*/ 2147483647 w 1088"/>
              <a:gd name="T5" fmla="*/ 2147483647 h 636"/>
              <a:gd name="T6" fmla="*/ 0 60000 65536"/>
              <a:gd name="T7" fmla="*/ 0 60000 65536"/>
              <a:gd name="T8" fmla="*/ 0 60000 65536"/>
              <a:gd name="T9" fmla="*/ 0 w 1088"/>
              <a:gd name="T10" fmla="*/ 0 h 636"/>
              <a:gd name="T11" fmla="*/ 1088 w 1088"/>
              <a:gd name="T12" fmla="*/ 636 h 6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88" h="636">
                <a:moveTo>
                  <a:pt x="0" y="636"/>
                </a:moveTo>
                <a:cubicBezTo>
                  <a:pt x="181" y="318"/>
                  <a:pt x="363" y="0"/>
                  <a:pt x="544" y="0"/>
                </a:cubicBezTo>
                <a:cubicBezTo>
                  <a:pt x="725" y="0"/>
                  <a:pt x="906" y="318"/>
                  <a:pt x="1088" y="636"/>
                </a:cubicBezTo>
              </a:path>
            </a:pathLst>
          </a:cu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5284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193</Words>
  <Application>Microsoft Office PowerPoint</Application>
  <PresentationFormat>Ekran Gösterisi (4:3)</PresentationFormat>
  <Paragraphs>75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Duyarlılık Çemberi</vt:lpstr>
      <vt:lpstr>Risk altındaki popülasyon</vt:lpstr>
      <vt:lpstr>Travmatik Olayların Nitelikleri</vt:lpstr>
      <vt:lpstr>PowerPoint Sunusu</vt:lpstr>
      <vt:lpstr>Savaş ya da Kaç Tepkisi         </vt:lpstr>
      <vt:lpstr>PSİKOLOJİK TRAVMA </vt:lpstr>
      <vt:lpstr>TRAVMA YANITI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Duyarlılık Çemberi</dc:title>
  <dc:creator>Senol DEMIRHAN</dc:creator>
  <cp:lastModifiedBy>Senol DEMIRHAN</cp:lastModifiedBy>
  <cp:revision>1</cp:revision>
  <dcterms:created xsi:type="dcterms:W3CDTF">2017-10-20T12:49:20Z</dcterms:created>
  <dcterms:modified xsi:type="dcterms:W3CDTF">2017-10-20T12:51:40Z</dcterms:modified>
</cp:coreProperties>
</file>