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256" r:id="rId2"/>
    <p:sldId id="257" r:id="rId3"/>
    <p:sldId id="762" r:id="rId4"/>
    <p:sldId id="496" r:id="rId5"/>
    <p:sldId id="763" r:id="rId6"/>
    <p:sldId id="497" r:id="rId7"/>
    <p:sldId id="498"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0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302176B-0E47-46AC-8F43-DAB4B8A37D06}" type="slidenum">
              <a:rPr lang="tr-TR" smtClean="0"/>
              <a:pPr/>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28.11.19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28.11.19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23720DD-5B6D-40BF-8493-A6B52D484E6B}" type="datetimeFigureOut">
              <a:rPr lang="tr-TR" smtClean="0"/>
              <a:pPr/>
              <a:t>28.11.19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28.11.19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r>
              <a:rPr lang="tr-TR" dirty="0" smtClean="0">
                <a:solidFill>
                  <a:schemeClr val="tx1"/>
                </a:solidFill>
                <a:latin typeface="Arial" pitchFamily="34" charset="0"/>
                <a:cs typeface="Arial" pitchFamily="34" charset="0"/>
              </a:rPr>
              <a:t>PROF. Dr. Canan ASLAN</a:t>
            </a:r>
            <a:endParaRPr lang="tr-TR" dirty="0">
              <a:solidFill>
                <a:schemeClr val="tx1"/>
              </a:solidFill>
              <a:latin typeface="Arial" pitchFamily="34" charset="0"/>
              <a:cs typeface="Arial" pitchFamily="34" charset="0"/>
            </a:endParaRPr>
          </a:p>
        </p:txBody>
      </p:sp>
      <p:sp>
        <p:nvSpPr>
          <p:cNvPr id="2" name="Başlık 1"/>
          <p:cNvSpPr>
            <a:spLocks noGrp="1"/>
          </p:cNvSpPr>
          <p:nvPr>
            <p:ph type="ctrTitle"/>
          </p:nvPr>
        </p:nvSpPr>
        <p:spPr>
          <a:xfrm>
            <a:off x="1043608" y="764704"/>
            <a:ext cx="6768752" cy="1723256"/>
          </a:xfrm>
        </p:spPr>
        <p:txBody>
          <a:bodyPr>
            <a:normAutofit fontScale="90000"/>
          </a:bodyPr>
          <a:lstStyle/>
          <a:p>
            <a:r>
              <a:rPr lang="tr-TR" sz="5400" dirty="0" smtClean="0">
                <a:latin typeface="Algerian" pitchFamily="82" charset="0"/>
                <a:cs typeface="Arial" pitchFamily="34" charset="0"/>
              </a:rPr>
              <a:t>ÇOCUK EDEBİYATI VE DUYARLIK EĞİTİMİ</a:t>
            </a:r>
            <a:endParaRPr lang="tr-TR" sz="5400" dirty="0">
              <a:latin typeface="Algerian" pitchFamily="82" charset="0"/>
              <a:cs typeface="Arial" pitchFamily="34" charset="0"/>
            </a:endParaRPr>
          </a:p>
        </p:txBody>
      </p:sp>
    </p:spTree>
    <p:extLst>
      <p:ext uri="{BB962C8B-B14F-4D97-AF65-F5344CB8AC3E}">
        <p14:creationId xmlns:p14="http://schemas.microsoft.com/office/powerpoint/2010/main" val="191821079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71600" y="548680"/>
            <a:ext cx="7344816" cy="868958"/>
          </a:xfrm>
        </p:spPr>
        <p:txBody>
          <a:bodyPr>
            <a:noAutofit/>
          </a:bodyPr>
          <a:lstStyle/>
          <a:p>
            <a:r>
              <a:rPr lang="tr-TR" b="1" dirty="0" smtClean="0">
                <a:latin typeface="Algerian" pitchFamily="82" charset="0"/>
                <a:cs typeface="Arial" pitchFamily="34" charset="0"/>
              </a:rPr>
              <a:t/>
            </a:r>
            <a:br>
              <a:rPr lang="tr-TR" b="1" dirty="0" smtClean="0">
                <a:latin typeface="Algerian" pitchFamily="82" charset="0"/>
                <a:cs typeface="Arial" pitchFamily="34" charset="0"/>
              </a:rPr>
            </a:br>
            <a:r>
              <a:rPr lang="tr-TR" b="1" dirty="0" smtClean="0">
                <a:latin typeface="Algerian" pitchFamily="82" charset="0"/>
                <a:cs typeface="Arial" pitchFamily="34" charset="0"/>
              </a:rPr>
              <a:t>DUYARLIK NEDİR?</a:t>
            </a:r>
            <a:r>
              <a:rPr lang="tr-TR" dirty="0">
                <a:latin typeface="Algerian" pitchFamily="82" charset="0"/>
                <a:cs typeface="Arial" pitchFamily="34" charset="0"/>
              </a:rPr>
              <a:t/>
            </a:r>
            <a:br>
              <a:rPr lang="tr-TR" dirty="0">
                <a:latin typeface="Algerian" pitchFamily="82" charset="0"/>
                <a:cs typeface="Arial" pitchFamily="34" charset="0"/>
              </a:rPr>
            </a:br>
            <a:endParaRPr lang="tr-TR" dirty="0">
              <a:latin typeface="Algerian" pitchFamily="82" charset="0"/>
              <a:cs typeface="Arial" pitchFamily="34" charset="0"/>
            </a:endParaRPr>
          </a:p>
        </p:txBody>
      </p:sp>
      <p:sp>
        <p:nvSpPr>
          <p:cNvPr id="3" name="İçerik Yer Tutucusu 2"/>
          <p:cNvSpPr>
            <a:spLocks noGrp="1"/>
          </p:cNvSpPr>
          <p:nvPr>
            <p:ph idx="1"/>
          </p:nvPr>
        </p:nvSpPr>
        <p:spPr>
          <a:xfrm>
            <a:off x="539552" y="1844824"/>
            <a:ext cx="8136904" cy="4824536"/>
          </a:xfrm>
        </p:spPr>
        <p:txBody>
          <a:bodyPr>
            <a:normAutofit/>
          </a:bodyPr>
          <a:lstStyle/>
          <a:p>
            <a:pPr algn="just"/>
            <a:r>
              <a:rPr lang="tr-TR" dirty="0">
                <a:latin typeface="Arial" pitchFamily="34" charset="0"/>
                <a:cs typeface="Arial" pitchFamily="34" charset="0"/>
              </a:rPr>
              <a:t>Duyarlık sözcüğü (</a:t>
            </a:r>
            <a:r>
              <a:rPr lang="tr-TR" dirty="0" err="1">
                <a:latin typeface="Arial" pitchFamily="34" charset="0"/>
                <a:cs typeface="Arial" pitchFamily="34" charset="0"/>
              </a:rPr>
              <a:t>esk</a:t>
            </a:r>
            <a:r>
              <a:rPr lang="tr-TR" dirty="0">
                <a:latin typeface="Arial" pitchFamily="34" charset="0"/>
                <a:cs typeface="Arial" pitchFamily="34" charset="0"/>
              </a:rPr>
              <a:t>. hassasiyet; Fr. “</a:t>
            </a:r>
            <a:r>
              <a:rPr lang="tr-TR" dirty="0" err="1">
                <a:latin typeface="Arial" pitchFamily="34" charset="0"/>
                <a:cs typeface="Arial" pitchFamily="34" charset="0"/>
              </a:rPr>
              <a:t>sensibilité</a:t>
            </a:r>
            <a:r>
              <a:rPr lang="tr-TR" dirty="0">
                <a:latin typeface="Arial" pitchFamily="34" charset="0"/>
                <a:cs typeface="Arial" pitchFamily="34" charset="0"/>
              </a:rPr>
              <a:t>”, “</a:t>
            </a:r>
            <a:r>
              <a:rPr lang="tr-TR" dirty="0" err="1">
                <a:latin typeface="Arial" pitchFamily="34" charset="0"/>
                <a:cs typeface="Arial" pitchFamily="34" charset="0"/>
              </a:rPr>
              <a:t>sensitivité</a:t>
            </a:r>
            <a:r>
              <a:rPr lang="tr-TR" dirty="0">
                <a:latin typeface="Arial" pitchFamily="34" charset="0"/>
                <a:cs typeface="Arial" pitchFamily="34" charset="0"/>
              </a:rPr>
              <a:t>”; Alm. “</a:t>
            </a:r>
            <a:r>
              <a:rPr lang="tr-TR" dirty="0" err="1">
                <a:latin typeface="Arial" pitchFamily="34" charset="0"/>
                <a:cs typeface="Arial" pitchFamily="34" charset="0"/>
              </a:rPr>
              <a:t>empfindlichkeit</a:t>
            </a:r>
            <a:r>
              <a:rPr lang="tr-TR" dirty="0">
                <a:latin typeface="Arial" pitchFamily="34" charset="0"/>
                <a:cs typeface="Arial" pitchFamily="34" charset="0"/>
              </a:rPr>
              <a:t>”, “</a:t>
            </a:r>
            <a:r>
              <a:rPr lang="tr-TR" dirty="0" err="1">
                <a:latin typeface="Arial" pitchFamily="34" charset="0"/>
                <a:cs typeface="Arial" pitchFamily="34" charset="0"/>
              </a:rPr>
              <a:t>sensibilität</a:t>
            </a:r>
            <a:r>
              <a:rPr lang="tr-TR" dirty="0">
                <a:latin typeface="Arial" pitchFamily="34" charset="0"/>
                <a:cs typeface="Arial" pitchFamily="34" charset="0"/>
              </a:rPr>
              <a:t>”, “</a:t>
            </a:r>
            <a:r>
              <a:rPr lang="tr-TR" dirty="0" err="1">
                <a:latin typeface="Arial" pitchFamily="34" charset="0"/>
                <a:cs typeface="Arial" pitchFamily="34" charset="0"/>
              </a:rPr>
              <a:t>sinnlichkeit</a:t>
            </a:r>
            <a:r>
              <a:rPr lang="tr-TR" dirty="0">
                <a:latin typeface="Arial" pitchFamily="34" charset="0"/>
                <a:cs typeface="Arial" pitchFamily="34" charset="0"/>
              </a:rPr>
              <a:t>”; İng. “</a:t>
            </a:r>
            <a:r>
              <a:rPr lang="tr-TR" dirty="0" err="1">
                <a:latin typeface="Arial" pitchFamily="34" charset="0"/>
                <a:cs typeface="Arial" pitchFamily="34" charset="0"/>
              </a:rPr>
              <a:t>sensibility</a:t>
            </a:r>
            <a:r>
              <a:rPr lang="tr-TR" dirty="0">
                <a:latin typeface="Arial" pitchFamily="34" charset="0"/>
                <a:cs typeface="Arial" pitchFamily="34" charset="0"/>
              </a:rPr>
              <a:t>”, “</a:t>
            </a:r>
            <a:r>
              <a:rPr lang="tr-TR" dirty="0" err="1">
                <a:latin typeface="Arial" pitchFamily="34" charset="0"/>
                <a:cs typeface="Arial" pitchFamily="34" charset="0"/>
              </a:rPr>
              <a:t>sensitivity</a:t>
            </a:r>
            <a:r>
              <a:rPr lang="tr-TR" dirty="0">
                <a:latin typeface="Arial" pitchFamily="34" charset="0"/>
                <a:cs typeface="Arial" pitchFamily="34" charset="0"/>
              </a:rPr>
              <a:t>”), sözlüklerde farklı biçimlerde tanımlanmaktadır. </a:t>
            </a:r>
            <a:endParaRPr lang="tr-TR" dirty="0" smtClean="0">
              <a:latin typeface="Arial" pitchFamily="34" charset="0"/>
              <a:cs typeface="Arial" pitchFamily="34" charset="0"/>
            </a:endParaRPr>
          </a:p>
          <a:p>
            <a:pPr algn="just"/>
            <a:endParaRPr lang="tr-TR" dirty="0" smtClean="0"/>
          </a:p>
          <a:p>
            <a:pPr algn="just"/>
            <a:endParaRPr lang="tr-TR" dirty="0"/>
          </a:p>
          <a:p>
            <a:endParaRPr lang="tr-TR" dirty="0" smtClean="0"/>
          </a:p>
          <a:p>
            <a:pPr algn="just"/>
            <a:endParaRPr lang="tr-TR" dirty="0"/>
          </a:p>
          <a:p>
            <a:endParaRPr lang="tr-TR" dirty="0"/>
          </a:p>
        </p:txBody>
      </p:sp>
    </p:spTree>
    <p:extLst>
      <p:ext uri="{BB962C8B-B14F-4D97-AF65-F5344CB8AC3E}">
        <p14:creationId xmlns:p14="http://schemas.microsoft.com/office/powerpoint/2010/main" val="147995730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latin typeface="Algerian" pitchFamily="82" charset="0"/>
                <a:cs typeface="Arial" pitchFamily="34" charset="0"/>
              </a:rPr>
              <a:t/>
            </a:r>
            <a:br>
              <a:rPr lang="tr-TR" b="1" dirty="0">
                <a:latin typeface="Algerian" pitchFamily="82" charset="0"/>
                <a:cs typeface="Arial" pitchFamily="34" charset="0"/>
              </a:rPr>
            </a:br>
            <a:r>
              <a:rPr lang="tr-TR" b="1" dirty="0">
                <a:latin typeface="Algerian" pitchFamily="82" charset="0"/>
                <a:cs typeface="Arial" pitchFamily="34" charset="0"/>
              </a:rPr>
              <a:t>DUYARLIK NEDİR?</a:t>
            </a:r>
            <a:r>
              <a:rPr lang="tr-TR" dirty="0">
                <a:latin typeface="Algerian" pitchFamily="82" charset="0"/>
                <a:cs typeface="Arial" pitchFamily="34" charset="0"/>
              </a:rPr>
              <a:t/>
            </a:r>
            <a:br>
              <a:rPr lang="tr-TR" dirty="0">
                <a:latin typeface="Algerian" pitchFamily="82" charset="0"/>
                <a:cs typeface="Arial" pitchFamily="34" charset="0"/>
              </a:rPr>
            </a:br>
            <a:endParaRPr lang="tr-TR" dirty="0"/>
          </a:p>
        </p:txBody>
      </p:sp>
      <p:sp>
        <p:nvSpPr>
          <p:cNvPr id="3" name="İçerik Yer Tutucusu 2"/>
          <p:cNvSpPr>
            <a:spLocks noGrp="1"/>
          </p:cNvSpPr>
          <p:nvPr>
            <p:ph idx="1"/>
          </p:nvPr>
        </p:nvSpPr>
        <p:spPr/>
        <p:txBody>
          <a:bodyPr/>
          <a:lstStyle/>
          <a:p>
            <a:pPr lvl="0" algn="just">
              <a:buClr>
                <a:srgbClr val="93A299"/>
              </a:buClr>
            </a:pPr>
            <a:r>
              <a:rPr lang="tr-TR" sz="2200" dirty="0">
                <a:solidFill>
                  <a:srgbClr val="564B3C"/>
                </a:solidFill>
                <a:latin typeface="Arial" pitchFamily="34" charset="0"/>
                <a:cs typeface="Arial" pitchFamily="34" charset="0"/>
              </a:rPr>
              <a:t>TDK’nin hazırladığı Türkçe Sözlük (1988:414) duyarlık sözcüğünü, “Duyum ve duyguları algılayabilme yeteneği, hassasiyet”, “Zayıf bir etkiye karşı tepki gösterebilme yeteneği”; TDK Büyük Türkçe Sözlük (2019), “Duyarlı olma durumu, duygunluk, duyarlık, hassaslık”, “Duyu alabilme ve uyartılara cevap verebilme yeteneği” olarak tanımlamaktadır. </a:t>
            </a:r>
          </a:p>
          <a:p>
            <a:pPr lvl="0" algn="just">
              <a:buClr>
                <a:srgbClr val="93A299"/>
              </a:buClr>
            </a:pPr>
            <a:endParaRPr lang="tr-TR" sz="2200" dirty="0" smtClean="0">
              <a:solidFill>
                <a:srgbClr val="564B3C"/>
              </a:solidFill>
              <a:latin typeface="Arial" pitchFamily="34" charset="0"/>
              <a:cs typeface="Arial" pitchFamily="34" charset="0"/>
            </a:endParaRPr>
          </a:p>
          <a:p>
            <a:pPr lvl="0" algn="just">
              <a:buClr>
                <a:srgbClr val="93A299"/>
              </a:buClr>
            </a:pPr>
            <a:r>
              <a:rPr lang="tr-TR" sz="2200" dirty="0" err="1" smtClean="0">
                <a:solidFill>
                  <a:srgbClr val="564B3C"/>
                </a:solidFill>
                <a:latin typeface="Arial" pitchFamily="34" charset="0"/>
                <a:cs typeface="Arial" pitchFamily="34" charset="0"/>
              </a:rPr>
              <a:t>Püsküllüoğlu</a:t>
            </a:r>
            <a:r>
              <a:rPr lang="tr-TR" sz="2200" dirty="0" smtClean="0">
                <a:solidFill>
                  <a:srgbClr val="564B3C"/>
                </a:solidFill>
                <a:latin typeface="Arial" pitchFamily="34" charset="0"/>
                <a:cs typeface="Arial" pitchFamily="34" charset="0"/>
              </a:rPr>
              <a:t> </a:t>
            </a:r>
            <a:r>
              <a:rPr lang="tr-TR" sz="2200" dirty="0">
                <a:solidFill>
                  <a:srgbClr val="564B3C"/>
                </a:solidFill>
                <a:latin typeface="Arial" pitchFamily="34" charset="0"/>
                <a:cs typeface="Arial" pitchFamily="34" charset="0"/>
              </a:rPr>
              <a:t>(2005: 307-308)’</a:t>
            </a:r>
            <a:r>
              <a:rPr lang="tr-TR" sz="2200" dirty="0" err="1">
                <a:solidFill>
                  <a:srgbClr val="564B3C"/>
                </a:solidFill>
                <a:latin typeface="Arial" pitchFamily="34" charset="0"/>
                <a:cs typeface="Arial" pitchFamily="34" charset="0"/>
              </a:rPr>
              <a:t>na</a:t>
            </a:r>
            <a:r>
              <a:rPr lang="tr-TR" sz="2200" dirty="0">
                <a:solidFill>
                  <a:srgbClr val="564B3C"/>
                </a:solidFill>
                <a:latin typeface="Arial" pitchFamily="34" charset="0"/>
                <a:cs typeface="Arial" pitchFamily="34" charset="0"/>
              </a:rPr>
              <a:t> göre duyarlık, “Duyar olma durumu, duyum ve duyguları algılayabilme, duyumsayabilme </a:t>
            </a:r>
            <a:r>
              <a:rPr lang="tr-TR" sz="2200" dirty="0" err="1">
                <a:solidFill>
                  <a:srgbClr val="564B3C"/>
                </a:solidFill>
                <a:latin typeface="Arial" pitchFamily="34" charset="0"/>
                <a:cs typeface="Arial" pitchFamily="34" charset="0"/>
              </a:rPr>
              <a:t>yeteneği”dir</a:t>
            </a:r>
            <a:r>
              <a:rPr lang="tr-TR" sz="2200" dirty="0">
                <a:solidFill>
                  <a:srgbClr val="564B3C"/>
                </a:solidFill>
                <a:latin typeface="Arial" pitchFamily="34" charset="0"/>
                <a:cs typeface="Arial" pitchFamily="34" charset="0"/>
              </a:rPr>
              <a:t>. </a:t>
            </a:r>
            <a:endParaRPr lang="tr-TR" sz="2200" dirty="0">
              <a:solidFill>
                <a:srgbClr val="564B3C"/>
              </a:solidFill>
            </a:endParaRPr>
          </a:p>
          <a:p>
            <a:endParaRPr lang="tr-TR" dirty="0"/>
          </a:p>
        </p:txBody>
      </p:sp>
    </p:spTree>
    <p:extLst>
      <p:ext uri="{BB962C8B-B14F-4D97-AF65-F5344CB8AC3E}">
        <p14:creationId xmlns:p14="http://schemas.microsoft.com/office/powerpoint/2010/main" val="3684536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Algerian" pitchFamily="82" charset="0"/>
                <a:cs typeface="Arial" pitchFamily="34" charset="0"/>
              </a:rPr>
              <a:t>DUYARLIK NEDİR?</a:t>
            </a:r>
            <a:endParaRPr lang="tr-TR" dirty="0"/>
          </a:p>
        </p:txBody>
      </p:sp>
      <p:sp>
        <p:nvSpPr>
          <p:cNvPr id="3" name="İçerik Yer Tutucusu 2"/>
          <p:cNvSpPr>
            <a:spLocks noGrp="1"/>
          </p:cNvSpPr>
          <p:nvPr>
            <p:ph idx="1"/>
          </p:nvPr>
        </p:nvSpPr>
        <p:spPr/>
        <p:txBody>
          <a:bodyPr>
            <a:normAutofit lnSpcReduction="10000"/>
          </a:bodyPr>
          <a:lstStyle/>
          <a:p>
            <a:pPr algn="just"/>
            <a:r>
              <a:rPr lang="tr-TR" dirty="0"/>
              <a:t>TÜBA Türkçe Bilim Terimleri Sözlüğü (2011:369)’</a:t>
            </a:r>
            <a:r>
              <a:rPr lang="tr-TR" dirty="0" err="1"/>
              <a:t>nde</a:t>
            </a:r>
            <a:r>
              <a:rPr lang="tr-TR" dirty="0"/>
              <a:t> bu sözcük, “1. </a:t>
            </a:r>
            <a:r>
              <a:rPr lang="tr-TR" dirty="0" err="1"/>
              <a:t>çocg</a:t>
            </a:r>
            <a:r>
              <a:rPr lang="tr-TR" dirty="0"/>
              <a:t>. </a:t>
            </a:r>
            <a:r>
              <a:rPr lang="tr-TR" dirty="0" err="1"/>
              <a:t>ruhb</a:t>
            </a:r>
            <a:r>
              <a:rPr lang="tr-TR" dirty="0"/>
              <a:t>. 1. Uyarıcılardan, özellikle de güçsüz uyarıcılardan kolayca etkilenme ya da uyarıyı ayırt etme yetisi. 2. Başkalarının duygularını özellikle belirgin olmadığı zamanlarda sezme yetisi. 3. Olumsuz etkilere kolayca kapılma, kolayca yaralanma. 4. Bir testin, belli bir özelliği saptama konusundaki doğruluk derecesi, 2. fel. İnsan aklının, duyu verilerini alma yetisi, 3. </a:t>
            </a:r>
            <a:r>
              <a:rPr lang="tr-TR" dirty="0" err="1"/>
              <a:t>yazb</a:t>
            </a:r>
            <a:r>
              <a:rPr lang="tr-TR" dirty="0"/>
              <a:t>. Bir yazar ya da şairin, güzellikleri ve başkalarının duygularını algılayabilmesi ve bu özelliğini yapıtlarında yansıtabilmesi” biçimlerinde tanımlanmıştır. </a:t>
            </a:r>
            <a:endParaRPr lang="tr-TR" dirty="0" smtClean="0"/>
          </a:p>
          <a:p>
            <a:endParaRPr lang="tr-TR" dirty="0"/>
          </a:p>
        </p:txBody>
      </p:sp>
    </p:spTree>
    <p:extLst>
      <p:ext uri="{BB962C8B-B14F-4D97-AF65-F5344CB8AC3E}">
        <p14:creationId xmlns:p14="http://schemas.microsoft.com/office/powerpoint/2010/main" val="794344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93A299">
                    <a:lumMod val="75000"/>
                  </a:srgbClr>
                </a:solidFill>
                <a:latin typeface="Algerian" pitchFamily="82" charset="0"/>
                <a:cs typeface="Arial" pitchFamily="34" charset="0"/>
              </a:rPr>
              <a:t>DUYARLIK NEDİR?</a:t>
            </a:r>
            <a:endParaRPr lang="tr-TR" dirty="0"/>
          </a:p>
        </p:txBody>
      </p:sp>
      <p:sp>
        <p:nvSpPr>
          <p:cNvPr id="3" name="İçerik Yer Tutucusu 2"/>
          <p:cNvSpPr>
            <a:spLocks noGrp="1"/>
          </p:cNvSpPr>
          <p:nvPr>
            <p:ph idx="1"/>
          </p:nvPr>
        </p:nvSpPr>
        <p:spPr/>
        <p:txBody>
          <a:bodyPr/>
          <a:lstStyle/>
          <a:p>
            <a:pPr lvl="0" algn="just">
              <a:buClr>
                <a:srgbClr val="93A299"/>
              </a:buClr>
            </a:pPr>
            <a:r>
              <a:rPr lang="tr-TR" sz="2000" dirty="0">
                <a:solidFill>
                  <a:srgbClr val="564B3C"/>
                </a:solidFill>
              </a:rPr>
              <a:t>Göğüş (1998: 48), bir anlatım terimi olarak duyarlık sözcüğünü, “1. Güzelliği, insanların neşe ve üzüntüsünü, her çeşit duyguyu anlayabilme yeteneği. 2. Yazın sanatında kişilerin iç yaşamına girilmiş, neşe, sıkıntı ve sorunlarıyla anlatılmış olması” biçiminde tanımlamıştır. </a:t>
            </a:r>
          </a:p>
          <a:p>
            <a:endParaRPr lang="tr-TR" dirty="0"/>
          </a:p>
        </p:txBody>
      </p:sp>
    </p:spTree>
    <p:extLst>
      <p:ext uri="{BB962C8B-B14F-4D97-AF65-F5344CB8AC3E}">
        <p14:creationId xmlns:p14="http://schemas.microsoft.com/office/powerpoint/2010/main" val="2226931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lgerian" pitchFamily="82" charset="0"/>
                <a:cs typeface="Arial" pitchFamily="34" charset="0"/>
              </a:rPr>
              <a:t>DUYARLI </a:t>
            </a:r>
            <a:r>
              <a:rPr lang="tr-TR" b="1" dirty="0">
                <a:latin typeface="Algerian" pitchFamily="82" charset="0"/>
                <a:cs typeface="Arial" pitchFamily="34" charset="0"/>
              </a:rPr>
              <a:t>NEDİR?</a:t>
            </a:r>
            <a:endParaRPr lang="tr-TR" dirty="0"/>
          </a:p>
        </p:txBody>
      </p:sp>
      <p:sp>
        <p:nvSpPr>
          <p:cNvPr id="3" name="İçerik Yer Tutucusu 2"/>
          <p:cNvSpPr>
            <a:spLocks noGrp="1"/>
          </p:cNvSpPr>
          <p:nvPr>
            <p:ph idx="1"/>
          </p:nvPr>
        </p:nvSpPr>
        <p:spPr/>
        <p:txBody>
          <a:bodyPr/>
          <a:lstStyle/>
          <a:p>
            <a:pPr algn="just"/>
            <a:r>
              <a:rPr lang="tr-TR" dirty="0"/>
              <a:t>Aynı kökten türeyen “duyarlı” sözcüğü de sözlüklerde “duyarlık” sözcüğüyle bağlantılı olarak tanımlanmaktadır. </a:t>
            </a:r>
          </a:p>
          <a:p>
            <a:pPr algn="just"/>
            <a:r>
              <a:rPr lang="tr-TR" dirty="0" err="1"/>
              <a:t>Kavcar</a:t>
            </a:r>
            <a:r>
              <a:rPr lang="tr-TR" dirty="0"/>
              <a:t> vd. (2005: 167) “duyarlı” sözcüğünü, “1. Kendi dışında olanları sezip değerlendirebilen; görmezden gelmeyen; 2. Dış etkilerden çabuk etkilenen”; </a:t>
            </a:r>
            <a:r>
              <a:rPr lang="tr-TR" dirty="0" err="1"/>
              <a:t>Püsküllüoğlu</a:t>
            </a:r>
            <a:r>
              <a:rPr lang="tr-TR" dirty="0"/>
              <a:t> (2005: 307-308) ise “Dış etkilere karşı duyarlığı olan” biçiminde tanımlamışlardır. </a:t>
            </a:r>
          </a:p>
          <a:p>
            <a:endParaRPr lang="tr-TR" dirty="0"/>
          </a:p>
        </p:txBody>
      </p:sp>
    </p:spTree>
    <p:extLst>
      <p:ext uri="{BB962C8B-B14F-4D97-AF65-F5344CB8AC3E}">
        <p14:creationId xmlns:p14="http://schemas.microsoft.com/office/powerpoint/2010/main" val="2467763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Algerian" pitchFamily="82" charset="0"/>
                <a:cs typeface="Arial" pitchFamily="34" charset="0"/>
              </a:rPr>
              <a:t>DUYARLIK NEDİR?</a:t>
            </a:r>
            <a:endParaRPr lang="tr-TR" dirty="0"/>
          </a:p>
        </p:txBody>
      </p:sp>
      <p:sp>
        <p:nvSpPr>
          <p:cNvPr id="3" name="İçerik Yer Tutucusu 2"/>
          <p:cNvSpPr>
            <a:spLocks noGrp="1"/>
          </p:cNvSpPr>
          <p:nvPr>
            <p:ph idx="1"/>
          </p:nvPr>
        </p:nvSpPr>
        <p:spPr/>
        <p:txBody>
          <a:bodyPr>
            <a:normAutofit/>
          </a:bodyPr>
          <a:lstStyle/>
          <a:p>
            <a:pPr algn="just"/>
            <a:endParaRPr lang="tr-TR" dirty="0" smtClean="0"/>
          </a:p>
          <a:p>
            <a:pPr algn="just"/>
            <a:r>
              <a:rPr lang="tr-TR" dirty="0" smtClean="0"/>
              <a:t>“Duyarlık</a:t>
            </a:r>
            <a:r>
              <a:rPr lang="tr-TR" dirty="0"/>
              <a:t>” sözcüğü, “Yalnızca kendi yaşamıyla ilgilenmeyip başkalarının yaşadıkları sorunların ve duyguların da farkında olma, başkalarına yapılan haksızlıklara ve kötülüklere kayıtsız kalmama, usunu ve yüreğini işe koşarak bunları sorgulama, </a:t>
            </a:r>
            <a:r>
              <a:rPr lang="tr-TR" dirty="0" err="1"/>
              <a:t>eşduyumsal</a:t>
            </a:r>
            <a:r>
              <a:rPr lang="tr-TR" dirty="0"/>
              <a:t> (</a:t>
            </a:r>
            <a:r>
              <a:rPr lang="tr-TR" dirty="0" err="1"/>
              <a:t>empatik</a:t>
            </a:r>
            <a:r>
              <a:rPr lang="tr-TR" dirty="0"/>
              <a:t>) bir ilişkiye girerek bunlara karşı çıkma; insana ve doğaya bilinçle, sağduyuyla, anlayışla, sevgiyle, hoşgörüyle yaklaşma </a:t>
            </a:r>
            <a:r>
              <a:rPr lang="tr-TR" dirty="0" err="1" smtClean="0"/>
              <a:t>yeteneği”dir</a:t>
            </a:r>
            <a:r>
              <a:rPr lang="tr-TR" dirty="0" smtClean="0"/>
              <a:t> </a:t>
            </a:r>
            <a:r>
              <a:rPr lang="tr-TR" dirty="0"/>
              <a:t>(Aslan, 2013b). </a:t>
            </a:r>
            <a:endParaRPr lang="tr-TR" dirty="0" smtClean="0"/>
          </a:p>
        </p:txBody>
      </p:sp>
    </p:spTree>
    <p:extLst>
      <p:ext uri="{BB962C8B-B14F-4D97-AF65-F5344CB8AC3E}">
        <p14:creationId xmlns:p14="http://schemas.microsoft.com/office/powerpoint/2010/main" val="941309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2934</TotalTime>
  <Words>458</Words>
  <Application>Microsoft Macintosh PowerPoint</Application>
  <PresentationFormat>On-screen Show (4:3)</PresentationFormat>
  <Paragraphs>21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Eczacı</vt:lpstr>
      <vt:lpstr>ÇOCUK EDEBİYATI VE DUYARLIK EĞİTİMİ</vt:lpstr>
      <vt:lpstr> DUYARLIK NEDİR? </vt:lpstr>
      <vt:lpstr> DUYARLIK NEDİR? </vt:lpstr>
      <vt:lpstr>DUYARLIK NEDİR?</vt:lpstr>
      <vt:lpstr>DUYARLIK NEDİR?</vt:lpstr>
      <vt:lpstr>DUYARLI NEDİR?</vt:lpstr>
      <vt:lpstr>DUYARLIK NEDİR?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Duyarlık Eğitimi</dc:title>
  <dc:creator>Canan</dc:creator>
  <cp:lastModifiedBy>a a</cp:lastModifiedBy>
  <cp:revision>150</cp:revision>
  <dcterms:created xsi:type="dcterms:W3CDTF">2013-04-08T11:12:00Z</dcterms:created>
  <dcterms:modified xsi:type="dcterms:W3CDTF">2019-11-28T19:08:57Z</dcterms:modified>
</cp:coreProperties>
</file>