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7" r:id="rId3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14C4F-F507-47C6-B870-E18D906004C9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1D2B6-1909-4717-95F1-E08DD4F1D8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890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38DB7-7E86-473A-9AFB-6D28417B8948}" type="datetime1">
              <a:rPr lang="tr-TR" altLang="tr-TR" smtClean="0"/>
              <a:pPr>
                <a:spcBef>
                  <a:spcPct val="0"/>
                </a:spcBef>
              </a:pPr>
              <a:t>31.01.2020</a:t>
            </a:fld>
            <a:endParaRPr lang="tr-TR" altLang="tr-TR" smtClean="0"/>
          </a:p>
        </p:txBody>
      </p:sp>
      <p:sp>
        <p:nvSpPr>
          <p:cNvPr id="1802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FC0A16-6761-424C-BC00-A1E923193F48}" type="slidenum">
              <a:rPr lang="tr-TR" altLang="tr-TR" smtClean="0"/>
              <a:pPr>
                <a:spcBef>
                  <a:spcPct val="0"/>
                </a:spcBef>
              </a:pPr>
              <a:t>11</a:t>
            </a:fld>
            <a:endParaRPr lang="tr-TR" altLang="tr-TR" smtClean="0"/>
          </a:p>
        </p:txBody>
      </p:sp>
      <p:sp>
        <p:nvSpPr>
          <p:cNvPr id="180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tr-TR" altLang="tr-T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0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C5A9DB-A7C6-413F-88D3-31F6537C01EF}" type="datetime1">
              <a:rPr lang="tr-TR" altLang="tr-TR" smtClean="0"/>
              <a:pPr>
                <a:spcBef>
                  <a:spcPct val="0"/>
                </a:spcBef>
              </a:pPr>
              <a:t>31.01.2020</a:t>
            </a:fld>
            <a:endParaRPr lang="tr-TR" altLang="tr-TR" smtClean="0"/>
          </a:p>
        </p:txBody>
      </p:sp>
      <p:sp>
        <p:nvSpPr>
          <p:cNvPr id="1822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19FBA0-6E38-49F7-A2D6-AC7CF37F1F19}" type="slidenum">
              <a:rPr lang="tr-TR" altLang="tr-TR" smtClean="0"/>
              <a:pPr>
                <a:spcBef>
                  <a:spcPct val="0"/>
                </a:spcBef>
              </a:pPr>
              <a:t>12</a:t>
            </a:fld>
            <a:endParaRPr lang="tr-TR" altLang="tr-TR" smtClean="0"/>
          </a:p>
        </p:txBody>
      </p:sp>
      <p:sp>
        <p:nvSpPr>
          <p:cNvPr id="182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tr-TR" altLang="tr-T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755CB3-3A7E-4B61-A55D-F310291C9021}" type="datetime1">
              <a:rPr lang="tr-TR" altLang="tr-TR" smtClean="0"/>
              <a:pPr>
                <a:spcBef>
                  <a:spcPct val="0"/>
                </a:spcBef>
              </a:pPr>
              <a:t>31.01.2020</a:t>
            </a:fld>
            <a:endParaRPr lang="tr-TR" altLang="tr-TR" smtClean="0"/>
          </a:p>
        </p:txBody>
      </p:sp>
      <p:sp>
        <p:nvSpPr>
          <p:cNvPr id="189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AB64B2-9D1B-4558-88FD-051513050CF2}" type="slidenum">
              <a:rPr lang="tr-TR" altLang="tr-TR" smtClean="0"/>
              <a:pPr>
                <a:spcBef>
                  <a:spcPct val="0"/>
                </a:spcBef>
              </a:pPr>
              <a:t>17</a:t>
            </a:fld>
            <a:endParaRPr lang="tr-TR" altLang="tr-TR" smtClean="0"/>
          </a:p>
        </p:txBody>
      </p:sp>
      <p:sp>
        <p:nvSpPr>
          <p:cNvPr id="189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tr-TR" altLang="tr-T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8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829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423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305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A0D5-4F1F-4AAE-A052-4C186609BC8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82389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ECB82-414B-4ED3-B526-E800856F58D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3132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238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96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754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672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663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278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068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293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81F84-3EDE-4362-8EB4-B1A7673390BB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534AE-980A-43E1-9812-6CADBEE0CC8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444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03450"/>
            <a:ext cx="8229600" cy="2089150"/>
          </a:xfrm>
          <a:solidFill>
            <a:srgbClr val="FAFCA2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tr-TR" altLang="tr-TR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tr-TR" altLang="tr-T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BÖLÜM</a:t>
            </a:r>
            <a:br>
              <a:rPr lang="tr-TR" altLang="tr-T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altLang="tr-T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altLang="tr-T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altLang="tr-TR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DAMLA SULAMA YÖNTEMİ</a:t>
            </a:r>
            <a:endParaRPr lang="tr-TR" altLang="tr-TR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3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1026" descr="r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2946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20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68575" y="93663"/>
          <a:ext cx="7056438" cy="659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 File" r:id="rId4" imgW="603003" imgH="542163" progId="ImageExpertImage">
                  <p:embed/>
                </p:oleObj>
              </mc:Choice>
              <mc:Fallback>
                <p:oleObj name="Image File" r:id="rId4" imgW="603003" imgH="542163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575" y="93663"/>
                        <a:ext cx="7056438" cy="659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192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884364" y="82551"/>
          <a:ext cx="8243887" cy="681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Image File" r:id="rId4" imgW="956521" imgH="761400" progId="ImageExpertImage">
                  <p:embed/>
                </p:oleObj>
              </mc:Choice>
              <mc:Fallback>
                <p:oleObj name="Image File" r:id="rId4" imgW="956521" imgH="761400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4" y="82551"/>
                        <a:ext cx="8243887" cy="681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103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Image0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76962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425417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006600"/>
                </a:solidFill>
              </a:rPr>
              <a:t>Boru hatları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BFFAD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TR" b="1" smtClean="0">
                <a:solidFill>
                  <a:srgbClr val="CC3300"/>
                </a:solidFill>
              </a:rPr>
              <a:t>Ana boru hattı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b="1" smtClean="0"/>
              <a:t>	6 atm işletme basınçlı sert PVC (gömülü) yada PE (yüzeyde) borular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b="1" smtClean="0">
                <a:solidFill>
                  <a:srgbClr val="CC3300"/>
                </a:solidFill>
              </a:rPr>
              <a:t>Manifold boru hatları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b="1" smtClean="0"/>
              <a:t>	6 atm işletme basınçlı sert PVC (gömülü) yada PE (yüzeyde) borular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b="1" smtClean="0">
                <a:solidFill>
                  <a:srgbClr val="CC3300"/>
                </a:solidFill>
              </a:rPr>
              <a:t>Lateral boru hatları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r-TR" altLang="tr-TR" b="1" smtClean="0"/>
              <a:t>	4 atm işletme basınçlı PE damla sulama boruları</a:t>
            </a:r>
          </a:p>
        </p:txBody>
      </p:sp>
    </p:spTree>
    <p:extLst>
      <p:ext uri="{BB962C8B-B14F-4D97-AF65-F5344CB8AC3E}">
        <p14:creationId xmlns:p14="http://schemas.microsoft.com/office/powerpoint/2010/main" val="162814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59316" y="44449"/>
            <a:ext cx="9351484" cy="145332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006600"/>
                </a:solidFill>
              </a:rPr>
              <a:t>Damlatıcılar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9316" y="1497777"/>
            <a:ext cx="9351484" cy="5360224"/>
          </a:xfrm>
          <a:solidFill>
            <a:srgbClr val="FBFFAD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b="1" dirty="0" err="1" smtClean="0">
                <a:solidFill>
                  <a:schemeClr val="accent2"/>
                </a:solidFill>
              </a:rPr>
              <a:t>Lateral</a:t>
            </a:r>
            <a:r>
              <a:rPr lang="tr-TR" altLang="tr-TR" b="1" dirty="0" smtClean="0">
                <a:solidFill>
                  <a:schemeClr val="accent2"/>
                </a:solidFill>
              </a:rPr>
              <a:t> boyuna </a:t>
            </a:r>
            <a:r>
              <a:rPr lang="tr-TR" altLang="tr-TR" b="1" dirty="0" err="1" smtClean="0">
                <a:solidFill>
                  <a:schemeClr val="accent2"/>
                </a:solidFill>
              </a:rPr>
              <a:t>geçik</a:t>
            </a:r>
            <a:r>
              <a:rPr lang="tr-TR" altLang="tr-TR" b="1" dirty="0" smtClean="0">
                <a:solidFill>
                  <a:schemeClr val="accent2"/>
                </a:solidFill>
              </a:rPr>
              <a:t> (in-</a:t>
            </a:r>
            <a:r>
              <a:rPr lang="tr-TR" altLang="tr-TR" b="1" dirty="0" err="1" smtClean="0">
                <a:solidFill>
                  <a:schemeClr val="accent2"/>
                </a:solidFill>
              </a:rPr>
              <a:t>line</a:t>
            </a:r>
            <a:r>
              <a:rPr lang="tr-TR" altLang="tr-TR" b="1" dirty="0" smtClean="0">
                <a:solidFill>
                  <a:schemeClr val="accent2"/>
                </a:solidFill>
              </a:rPr>
              <a:t>) yada </a:t>
            </a:r>
            <a:r>
              <a:rPr lang="tr-TR" altLang="tr-TR" b="1" dirty="0" err="1" smtClean="0">
                <a:solidFill>
                  <a:schemeClr val="accent2"/>
                </a:solidFill>
              </a:rPr>
              <a:t>lateral</a:t>
            </a:r>
            <a:r>
              <a:rPr lang="tr-TR" altLang="tr-TR" b="1" dirty="0" smtClean="0">
                <a:solidFill>
                  <a:schemeClr val="accent2"/>
                </a:solidFill>
              </a:rPr>
              <a:t> üzerine </a:t>
            </a:r>
            <a:r>
              <a:rPr lang="tr-TR" altLang="tr-TR" b="1" dirty="0" err="1" smtClean="0">
                <a:solidFill>
                  <a:schemeClr val="accent2"/>
                </a:solidFill>
              </a:rPr>
              <a:t>geçik</a:t>
            </a:r>
            <a:r>
              <a:rPr lang="tr-TR" altLang="tr-TR" b="1" dirty="0" smtClean="0">
                <a:solidFill>
                  <a:schemeClr val="accent2"/>
                </a:solidFill>
              </a:rPr>
              <a:t> (on-</a:t>
            </a:r>
            <a:r>
              <a:rPr lang="tr-TR" altLang="tr-TR" b="1" dirty="0" err="1" smtClean="0">
                <a:solidFill>
                  <a:schemeClr val="accent2"/>
                </a:solidFill>
              </a:rPr>
              <a:t>line</a:t>
            </a:r>
            <a:r>
              <a:rPr lang="tr-TR" altLang="tr-TR" b="1" dirty="0" smtClean="0">
                <a:solidFill>
                  <a:schemeClr val="accent2"/>
                </a:solidFill>
              </a:rPr>
              <a:t>) tipte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b="1" dirty="0" smtClean="0">
                <a:solidFill>
                  <a:schemeClr val="hlink"/>
                </a:solidFill>
              </a:rPr>
              <a:t>Labirent yada </a:t>
            </a:r>
            <a:r>
              <a:rPr lang="tr-TR" altLang="tr-TR" b="1" dirty="0" err="1" smtClean="0">
                <a:solidFill>
                  <a:schemeClr val="hlink"/>
                </a:solidFill>
              </a:rPr>
              <a:t>zig-zag</a:t>
            </a:r>
            <a:r>
              <a:rPr lang="tr-TR" altLang="tr-TR" b="1" dirty="0" smtClean="0">
                <a:solidFill>
                  <a:schemeClr val="hlink"/>
                </a:solidFill>
              </a:rPr>
              <a:t> biçiminde uzun akış yollu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b="1" dirty="0" smtClean="0">
                <a:solidFill>
                  <a:srgbClr val="CC3300"/>
                </a:solidFill>
              </a:rPr>
              <a:t>İşletme basıncı :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Lateral</a:t>
            </a:r>
            <a:r>
              <a:rPr lang="tr-TR" altLang="tr-TR" b="1" dirty="0" smtClean="0"/>
              <a:t> boru hattı içerisinde damlatıcı girişinde istenen basınç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b="1" dirty="0" smtClean="0"/>
              <a:t>	- h</a:t>
            </a:r>
            <a:r>
              <a:rPr lang="tr-TR" altLang="tr-TR" b="1" baseline="-25000" dirty="0" smtClean="0"/>
              <a:t>0</a:t>
            </a:r>
            <a:r>
              <a:rPr lang="tr-TR" altLang="tr-TR" b="1" dirty="0" smtClean="0"/>
              <a:t> = 1-2 </a:t>
            </a:r>
            <a:r>
              <a:rPr lang="tr-TR" altLang="tr-TR" b="1" dirty="0" err="1" smtClean="0"/>
              <a:t>atm</a:t>
            </a:r>
            <a:endParaRPr lang="tr-TR" altLang="tr-TR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b="1" dirty="0" smtClean="0"/>
              <a:t>	- Gerekli basınç pompa birimi ile sağlanıyorsa;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b="1" dirty="0" smtClean="0"/>
              <a:t>		. h</a:t>
            </a:r>
            <a:r>
              <a:rPr lang="tr-TR" altLang="tr-TR" b="1" baseline="-25000" dirty="0" smtClean="0"/>
              <a:t>0</a:t>
            </a:r>
            <a:r>
              <a:rPr lang="tr-TR" altLang="tr-TR" b="1" dirty="0" smtClean="0"/>
              <a:t> = 1 </a:t>
            </a:r>
            <a:r>
              <a:rPr lang="tr-TR" altLang="tr-TR" b="1" dirty="0" err="1" smtClean="0"/>
              <a:t>atm</a:t>
            </a:r>
            <a:r>
              <a:rPr lang="tr-TR" altLang="tr-TR" b="1" dirty="0" smtClean="0"/>
              <a:t> alınır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b="1" dirty="0" smtClean="0">
                <a:cs typeface="Arial" panose="020B0604020202020204" pitchFamily="34" charset="0"/>
              </a:rPr>
              <a:t>•	</a:t>
            </a:r>
            <a:r>
              <a:rPr lang="tr-TR" altLang="tr-TR" b="1" dirty="0" smtClean="0">
                <a:solidFill>
                  <a:srgbClr val="996633"/>
                </a:solidFill>
                <a:cs typeface="Arial" panose="020B0604020202020204" pitchFamily="34" charset="0"/>
              </a:rPr>
              <a:t>Çok yüksek eğim, dalgalı topografya yada uzun </a:t>
            </a:r>
            <a:r>
              <a:rPr lang="tr-TR" altLang="tr-TR" b="1" dirty="0" err="1" smtClean="0">
                <a:solidFill>
                  <a:srgbClr val="996633"/>
                </a:solidFill>
                <a:cs typeface="Arial" panose="020B0604020202020204" pitchFamily="34" charset="0"/>
              </a:rPr>
              <a:t>lateral</a:t>
            </a:r>
            <a:r>
              <a:rPr lang="tr-TR" altLang="tr-TR" b="1" dirty="0" smtClean="0">
                <a:solidFill>
                  <a:srgbClr val="996633"/>
                </a:solidFill>
                <a:cs typeface="Arial" panose="020B0604020202020204" pitchFamily="34" charset="0"/>
              </a:rPr>
              <a:t> boru hatlarında </a:t>
            </a:r>
            <a:r>
              <a:rPr lang="tr-TR" altLang="tr-TR" b="1" dirty="0" smtClean="0">
                <a:solidFill>
                  <a:srgbClr val="CC3300"/>
                </a:solidFill>
                <a:cs typeface="Arial" panose="020B0604020202020204" pitchFamily="34" charset="0"/>
              </a:rPr>
              <a:t>kendinden basınç regülatörlü damlatıcılar</a:t>
            </a:r>
            <a:r>
              <a:rPr lang="tr-TR" altLang="tr-TR" b="1" dirty="0" smtClean="0">
                <a:solidFill>
                  <a:srgbClr val="996633"/>
                </a:solidFill>
                <a:cs typeface="Arial" panose="020B0604020202020204" pitchFamily="34" charset="0"/>
              </a:rPr>
              <a:t> kullanılır</a:t>
            </a:r>
          </a:p>
        </p:txBody>
      </p:sp>
    </p:spTree>
    <p:extLst>
      <p:ext uri="{BB962C8B-B14F-4D97-AF65-F5344CB8AC3E}">
        <p14:creationId xmlns:p14="http://schemas.microsoft.com/office/powerpoint/2010/main" val="4393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Image0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87389"/>
            <a:ext cx="9144000" cy="5178425"/>
          </a:xfrm>
          <a:noFill/>
        </p:spPr>
      </p:pic>
    </p:spTree>
    <p:extLst>
      <p:ext uri="{BB962C8B-B14F-4D97-AF65-F5344CB8AC3E}">
        <p14:creationId xmlns:p14="http://schemas.microsoft.com/office/powerpoint/2010/main" val="35771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41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524000" y="776288"/>
          <a:ext cx="9144000" cy="551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Image File" r:id="rId4" imgW="761400" imgH="383762" progId="ImageExpertImage">
                  <p:embed/>
                </p:oleObj>
              </mc:Choice>
              <mc:Fallback>
                <p:oleObj name="Image File" r:id="rId4" imgW="761400" imgH="383762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776288"/>
                        <a:ext cx="9144000" cy="551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65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Image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71438"/>
            <a:ext cx="8305800" cy="6718300"/>
          </a:xfrm>
          <a:noFill/>
        </p:spPr>
      </p:pic>
    </p:spTree>
    <p:extLst>
      <p:ext uri="{BB962C8B-B14F-4D97-AF65-F5344CB8AC3E}">
        <p14:creationId xmlns:p14="http://schemas.microsoft.com/office/powerpoint/2010/main" val="11128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Image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52388"/>
            <a:ext cx="8763000" cy="6742112"/>
          </a:xfrm>
          <a:noFill/>
        </p:spPr>
      </p:pic>
    </p:spTree>
    <p:extLst>
      <p:ext uri="{BB962C8B-B14F-4D97-AF65-F5344CB8AC3E}">
        <p14:creationId xmlns:p14="http://schemas.microsoft.com/office/powerpoint/2010/main" val="1058377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006600"/>
                </a:solidFill>
              </a:rPr>
              <a:t>Damla sulama yöntemi</a:t>
            </a:r>
          </a:p>
        </p:txBody>
      </p:sp>
      <p:pic>
        <p:nvPicPr>
          <p:cNvPr id="167939" name="Picture 4" descr="Image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484314"/>
            <a:ext cx="3236912" cy="3309937"/>
          </a:xfrm>
          <a:noFill/>
        </p:spPr>
      </p:pic>
      <p:pic>
        <p:nvPicPr>
          <p:cNvPr id="167940" name="Picture 6" descr="Image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4894263"/>
            <a:ext cx="3419475" cy="1847850"/>
          </a:xfrm>
          <a:noFill/>
        </p:spPr>
      </p:pic>
      <p:pic>
        <p:nvPicPr>
          <p:cNvPr id="167941" name="Picture 8" descr="34Netafim Sayfa 9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1484313"/>
            <a:ext cx="5651500" cy="3795712"/>
          </a:xfrm>
          <a:noFill/>
        </p:spPr>
      </p:pic>
    </p:spTree>
    <p:extLst>
      <p:ext uri="{BB962C8B-B14F-4D97-AF65-F5344CB8AC3E}">
        <p14:creationId xmlns:p14="http://schemas.microsoft.com/office/powerpoint/2010/main" val="2603404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Image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65088"/>
            <a:ext cx="7086600" cy="6786562"/>
          </a:xfrm>
          <a:noFill/>
        </p:spPr>
      </p:pic>
    </p:spTree>
    <p:extLst>
      <p:ext uri="{BB962C8B-B14F-4D97-AF65-F5344CB8AC3E}">
        <p14:creationId xmlns:p14="http://schemas.microsoft.com/office/powerpoint/2010/main" val="41103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026" descr="Image1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1" y="0"/>
            <a:ext cx="6557963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7561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62" name="Object 1024"/>
          <p:cNvGraphicFramePr>
            <a:graphicFrameLocks noGrp="1" noChangeAspect="1"/>
          </p:cNvGraphicFramePr>
          <p:nvPr>
            <p:ph/>
          </p:nvPr>
        </p:nvGraphicFramePr>
        <p:xfrm>
          <a:off x="1524000" y="1854201"/>
          <a:ext cx="9144000" cy="284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Bit Eşlem Resmi" r:id="rId3" imgW="4839375" imgH="1504762" progId="Paint.Picture">
                  <p:embed/>
                </p:oleObj>
              </mc:Choice>
              <mc:Fallback>
                <p:oleObj name="Bit Eşlem Resmi" r:id="rId3" imgW="4839375" imgH="15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54201"/>
                        <a:ext cx="9144000" cy="284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5625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33375"/>
            <a:ext cx="7772400" cy="120015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tr-TR" altLang="tr-TR" b="1" smtClean="0">
                <a:solidFill>
                  <a:srgbClr val="006600"/>
                </a:solidFill>
              </a:rPr>
              <a:t>Damla sulamada ıslatma desenleri</a:t>
            </a:r>
          </a:p>
        </p:txBody>
      </p:sp>
      <p:grpSp>
        <p:nvGrpSpPr>
          <p:cNvPr id="195587" name="Group 233"/>
          <p:cNvGrpSpPr>
            <a:grpSpLocks/>
          </p:cNvGrpSpPr>
          <p:nvPr/>
        </p:nvGrpSpPr>
        <p:grpSpPr bwMode="auto">
          <a:xfrm>
            <a:off x="2043114" y="1738313"/>
            <a:ext cx="7869237" cy="4589462"/>
            <a:chOff x="192" y="1095"/>
            <a:chExt cx="4957" cy="2891"/>
          </a:xfrm>
        </p:grpSpPr>
        <p:sp>
          <p:nvSpPr>
            <p:cNvPr id="195588" name="Text Box 6"/>
            <p:cNvSpPr txBox="1">
              <a:spLocks noChangeArrowheads="1"/>
            </p:cNvSpPr>
            <p:nvPr/>
          </p:nvSpPr>
          <p:spPr bwMode="auto">
            <a:xfrm>
              <a:off x="192" y="1221"/>
              <a:ext cx="879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Damlatıcı</a:t>
              </a:r>
            </a:p>
          </p:txBody>
        </p:sp>
        <p:sp>
          <p:nvSpPr>
            <p:cNvPr id="195589" name="Text Box 8"/>
            <p:cNvSpPr txBox="1">
              <a:spLocks noChangeArrowheads="1"/>
            </p:cNvSpPr>
            <p:nvPr/>
          </p:nvSpPr>
          <p:spPr bwMode="auto">
            <a:xfrm>
              <a:off x="606" y="3565"/>
              <a:ext cx="127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800">
                  <a:solidFill>
                    <a:srgbClr val="CC3300"/>
                  </a:solidFill>
                  <a:latin typeface="Times New Roman" panose="02020603050405020304" pitchFamily="18" charset="0"/>
                </a:rPr>
                <a:t>Islatma alanı</a:t>
              </a:r>
            </a:p>
          </p:txBody>
        </p:sp>
        <p:grpSp>
          <p:nvGrpSpPr>
            <p:cNvPr id="195590" name="Group 89"/>
            <p:cNvGrpSpPr>
              <a:grpSpLocks/>
            </p:cNvGrpSpPr>
            <p:nvPr/>
          </p:nvGrpSpPr>
          <p:grpSpPr bwMode="auto">
            <a:xfrm>
              <a:off x="685" y="3113"/>
              <a:ext cx="1152" cy="362"/>
              <a:chOff x="704" y="2857"/>
              <a:chExt cx="1152" cy="362"/>
            </a:xfrm>
          </p:grpSpPr>
          <p:sp>
            <p:nvSpPr>
              <p:cNvPr id="195669" name="Line 9"/>
              <p:cNvSpPr>
                <a:spLocks noChangeShapeType="1"/>
              </p:cNvSpPr>
              <p:nvPr/>
            </p:nvSpPr>
            <p:spPr bwMode="auto">
              <a:xfrm>
                <a:off x="704" y="3128"/>
                <a:ext cx="1152" cy="0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5670" name="Line 10"/>
              <p:cNvSpPr>
                <a:spLocks noChangeShapeType="1"/>
              </p:cNvSpPr>
              <p:nvPr/>
            </p:nvSpPr>
            <p:spPr bwMode="auto">
              <a:xfrm>
                <a:off x="704" y="3022"/>
                <a:ext cx="0" cy="182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5671" name="Line 11"/>
              <p:cNvSpPr>
                <a:spLocks noChangeShapeType="1"/>
              </p:cNvSpPr>
              <p:nvPr/>
            </p:nvSpPr>
            <p:spPr bwMode="auto">
              <a:xfrm>
                <a:off x="1856" y="3037"/>
                <a:ext cx="0" cy="182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5672" name="Text Box 12"/>
              <p:cNvSpPr txBox="1">
                <a:spLocks noChangeArrowheads="1"/>
              </p:cNvSpPr>
              <p:nvPr/>
            </p:nvSpPr>
            <p:spPr bwMode="auto">
              <a:xfrm>
                <a:off x="1201" y="2857"/>
                <a:ext cx="232" cy="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tr-TR" altLang="tr-TR" sz="2000">
                    <a:latin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195591" name="AutoShape 76"/>
            <p:cNvSpPr>
              <a:spLocks noChangeArrowheads="1"/>
            </p:cNvSpPr>
            <p:nvPr/>
          </p:nvSpPr>
          <p:spPr bwMode="auto">
            <a:xfrm>
              <a:off x="3833" y="1570"/>
              <a:ext cx="91" cy="91"/>
            </a:xfrm>
            <a:prstGeom prst="flowChartConnector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grpSp>
          <p:nvGrpSpPr>
            <p:cNvPr id="195592" name="Group 94"/>
            <p:cNvGrpSpPr>
              <a:grpSpLocks/>
            </p:cNvGrpSpPr>
            <p:nvPr/>
          </p:nvGrpSpPr>
          <p:grpSpPr bwMode="auto">
            <a:xfrm>
              <a:off x="3152" y="3223"/>
              <a:ext cx="1408" cy="298"/>
              <a:chOff x="3136" y="2966"/>
              <a:chExt cx="1408" cy="298"/>
            </a:xfrm>
          </p:grpSpPr>
          <p:sp>
            <p:nvSpPr>
              <p:cNvPr id="195665" name="Line 82"/>
              <p:cNvSpPr>
                <a:spLocks noChangeShapeType="1"/>
              </p:cNvSpPr>
              <p:nvPr/>
            </p:nvSpPr>
            <p:spPr bwMode="auto">
              <a:xfrm>
                <a:off x="3136" y="3156"/>
                <a:ext cx="0" cy="108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5666" name="Line 83"/>
              <p:cNvSpPr>
                <a:spLocks noChangeShapeType="1"/>
              </p:cNvSpPr>
              <p:nvPr/>
            </p:nvSpPr>
            <p:spPr bwMode="auto">
              <a:xfrm>
                <a:off x="4544" y="3156"/>
                <a:ext cx="0" cy="108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5667" name="Text Box 84"/>
              <p:cNvSpPr txBox="1">
                <a:spLocks noChangeArrowheads="1"/>
              </p:cNvSpPr>
              <p:nvPr/>
            </p:nvSpPr>
            <p:spPr bwMode="auto">
              <a:xfrm>
                <a:off x="3761" y="2966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tr-TR" altLang="tr-TR" sz="2000">
                    <a:latin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195668" name="Line 85"/>
              <p:cNvSpPr>
                <a:spLocks noChangeShapeType="1"/>
              </p:cNvSpPr>
              <p:nvPr/>
            </p:nvSpPr>
            <p:spPr bwMode="auto">
              <a:xfrm>
                <a:off x="3136" y="3216"/>
                <a:ext cx="1408" cy="0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95593" name="Text Box 86"/>
            <p:cNvSpPr txBox="1">
              <a:spLocks noChangeArrowheads="1"/>
            </p:cNvSpPr>
            <p:nvPr/>
          </p:nvSpPr>
          <p:spPr bwMode="auto">
            <a:xfrm>
              <a:off x="4310" y="1205"/>
              <a:ext cx="73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Tuz</a:t>
              </a:r>
            </a:p>
            <a:p>
              <a:pPr algn="ctr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birikimi</a:t>
              </a:r>
            </a:p>
          </p:txBody>
        </p:sp>
        <p:sp>
          <p:nvSpPr>
            <p:cNvPr id="195594" name="Text Box 88"/>
            <p:cNvSpPr txBox="1">
              <a:spLocks noChangeArrowheads="1"/>
            </p:cNvSpPr>
            <p:nvPr/>
          </p:nvSpPr>
          <p:spPr bwMode="auto">
            <a:xfrm>
              <a:off x="2791" y="3656"/>
              <a:ext cx="217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800">
                  <a:solidFill>
                    <a:srgbClr val="CC3300"/>
                  </a:solidFill>
                  <a:latin typeface="Times New Roman" panose="02020603050405020304" pitchFamily="18" charset="0"/>
                </a:rPr>
                <a:t>Toprakta nem dağılımı</a:t>
              </a:r>
            </a:p>
          </p:txBody>
        </p:sp>
        <p:sp>
          <p:nvSpPr>
            <p:cNvPr id="195595" name="Rectangle 90"/>
            <p:cNvSpPr>
              <a:spLocks noChangeArrowheads="1"/>
            </p:cNvSpPr>
            <p:nvPr/>
          </p:nvSpPr>
          <p:spPr bwMode="auto">
            <a:xfrm>
              <a:off x="385" y="1616"/>
              <a:ext cx="1724" cy="1497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5596" name="AutoShape 91"/>
            <p:cNvSpPr>
              <a:spLocks noChangeArrowheads="1"/>
            </p:cNvSpPr>
            <p:nvPr/>
          </p:nvSpPr>
          <p:spPr bwMode="auto">
            <a:xfrm>
              <a:off x="685" y="1795"/>
              <a:ext cx="1152" cy="1091"/>
            </a:xfrm>
            <a:prstGeom prst="flowChartConnector">
              <a:avLst/>
            </a:prstGeom>
            <a:solidFill>
              <a:srgbClr val="B7F6FD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5597" name="AutoShape 92"/>
            <p:cNvSpPr>
              <a:spLocks noChangeArrowheads="1"/>
            </p:cNvSpPr>
            <p:nvPr/>
          </p:nvSpPr>
          <p:spPr bwMode="auto">
            <a:xfrm>
              <a:off x="1210" y="2266"/>
              <a:ext cx="128" cy="121"/>
            </a:xfrm>
            <a:prstGeom prst="flowChartConnector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5598" name="Line 93"/>
            <p:cNvSpPr>
              <a:spLocks noChangeShapeType="1"/>
            </p:cNvSpPr>
            <p:nvPr/>
          </p:nvSpPr>
          <p:spPr bwMode="auto">
            <a:xfrm>
              <a:off x="657" y="1480"/>
              <a:ext cx="547" cy="81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599" name="Rectangle 97"/>
            <p:cNvSpPr>
              <a:spLocks noChangeArrowheads="1"/>
            </p:cNvSpPr>
            <p:nvPr/>
          </p:nvSpPr>
          <p:spPr bwMode="auto">
            <a:xfrm>
              <a:off x="2608" y="1661"/>
              <a:ext cx="2495" cy="1497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grpSp>
          <p:nvGrpSpPr>
            <p:cNvPr id="195600" name="Group 156"/>
            <p:cNvGrpSpPr>
              <a:grpSpLocks/>
            </p:cNvGrpSpPr>
            <p:nvPr/>
          </p:nvGrpSpPr>
          <p:grpSpPr bwMode="auto">
            <a:xfrm>
              <a:off x="3152" y="1095"/>
              <a:ext cx="1408" cy="1776"/>
              <a:chOff x="2640" y="1824"/>
              <a:chExt cx="1056" cy="1584"/>
            </a:xfrm>
          </p:grpSpPr>
          <p:sp>
            <p:nvSpPr>
              <p:cNvPr id="195663" name="AutoShape 157"/>
              <p:cNvSpPr>
                <a:spLocks noChangeArrowheads="1"/>
              </p:cNvSpPr>
              <p:nvPr/>
            </p:nvSpPr>
            <p:spPr bwMode="auto">
              <a:xfrm>
                <a:off x="2640" y="1824"/>
                <a:ext cx="1056" cy="1584"/>
              </a:xfrm>
              <a:custGeom>
                <a:avLst/>
                <a:gdLst>
                  <a:gd name="T0" fmla="*/ 0 w 21600"/>
                  <a:gd name="T1" fmla="*/ 1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1600 w 21600"/>
                  <a:gd name="T13" fmla="*/ 10800 h 21600"/>
                  <a:gd name="T14" fmla="*/ 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50" y="10800"/>
                    </a:moveTo>
                    <a:cubicBezTo>
                      <a:pt x="11250" y="11048"/>
                      <a:pt x="11048" y="11250"/>
                      <a:pt x="10800" y="11250"/>
                    </a:cubicBezTo>
                    <a:cubicBezTo>
                      <a:pt x="10551" y="11250"/>
                      <a:pt x="10350" y="11048"/>
                      <a:pt x="10350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lnTo>
                      <a:pt x="11250" y="10800"/>
                    </a:lnTo>
                    <a:close/>
                  </a:path>
                </a:pathLst>
              </a:custGeom>
              <a:solidFill>
                <a:srgbClr val="DCFBFE"/>
              </a:solidFill>
              <a:ln w="12700" cap="sq">
                <a:solidFill>
                  <a:srgbClr val="B7F6F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5664" name="AutoShape 158"/>
              <p:cNvSpPr>
                <a:spLocks noChangeArrowheads="1"/>
              </p:cNvSpPr>
              <p:nvPr/>
            </p:nvSpPr>
            <p:spPr bwMode="auto">
              <a:xfrm rot="10800000">
                <a:off x="2640" y="2328"/>
                <a:ext cx="105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1600 w 21600"/>
                  <a:gd name="T13" fmla="*/ 10800 h 21600"/>
                  <a:gd name="T14" fmla="*/ 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50" y="10800"/>
                    </a:moveTo>
                    <a:cubicBezTo>
                      <a:pt x="11250" y="11048"/>
                      <a:pt x="11048" y="11250"/>
                      <a:pt x="10800" y="11250"/>
                    </a:cubicBezTo>
                    <a:cubicBezTo>
                      <a:pt x="10551" y="11250"/>
                      <a:pt x="10350" y="11048"/>
                      <a:pt x="10350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lnTo>
                      <a:pt x="11250" y="10800"/>
                    </a:lnTo>
                    <a:close/>
                  </a:path>
                </a:pathLst>
              </a:custGeom>
              <a:solidFill>
                <a:srgbClr val="DCFBFE"/>
              </a:solidFill>
              <a:ln w="12700" cap="sq">
                <a:solidFill>
                  <a:srgbClr val="B7F6F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5601" name="Group 159"/>
            <p:cNvGrpSpPr>
              <a:grpSpLocks/>
            </p:cNvGrpSpPr>
            <p:nvPr/>
          </p:nvGrpSpPr>
          <p:grpSpPr bwMode="auto">
            <a:xfrm>
              <a:off x="2608" y="1662"/>
              <a:ext cx="2541" cy="44"/>
              <a:chOff x="1680" y="2172"/>
              <a:chExt cx="2352" cy="60"/>
            </a:xfrm>
          </p:grpSpPr>
          <p:sp>
            <p:nvSpPr>
              <p:cNvPr id="195606" name="Line 160"/>
              <p:cNvSpPr>
                <a:spLocks noChangeShapeType="1"/>
              </p:cNvSpPr>
              <p:nvPr/>
            </p:nvSpPr>
            <p:spPr bwMode="auto">
              <a:xfrm>
                <a:off x="1728" y="2172"/>
                <a:ext cx="2304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grpSp>
            <p:nvGrpSpPr>
              <p:cNvPr id="195607" name="Group 161"/>
              <p:cNvGrpSpPr>
                <a:grpSpLocks/>
              </p:cNvGrpSpPr>
              <p:nvPr/>
            </p:nvGrpSpPr>
            <p:grpSpPr bwMode="auto">
              <a:xfrm>
                <a:off x="1680" y="2172"/>
                <a:ext cx="336" cy="48"/>
                <a:chOff x="1488" y="3792"/>
                <a:chExt cx="336" cy="48"/>
              </a:xfrm>
            </p:grpSpPr>
            <p:sp>
              <p:nvSpPr>
                <p:cNvPr id="195656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1488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57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1536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58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1584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grpSp>
              <p:nvGrpSpPr>
                <p:cNvPr id="195659" name="Group 165"/>
                <p:cNvGrpSpPr>
                  <a:grpSpLocks/>
                </p:cNvGrpSpPr>
                <p:nvPr/>
              </p:nvGrpSpPr>
              <p:grpSpPr bwMode="auto">
                <a:xfrm>
                  <a:off x="1680" y="3792"/>
                  <a:ext cx="144" cy="48"/>
                  <a:chOff x="2352" y="4032"/>
                  <a:chExt cx="144" cy="48"/>
                </a:xfrm>
              </p:grpSpPr>
              <p:sp>
                <p:nvSpPr>
                  <p:cNvPr id="195660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61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62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95608" name="Group 169"/>
              <p:cNvGrpSpPr>
                <a:grpSpLocks/>
              </p:cNvGrpSpPr>
              <p:nvPr/>
            </p:nvGrpSpPr>
            <p:grpSpPr bwMode="auto">
              <a:xfrm>
                <a:off x="2016" y="2172"/>
                <a:ext cx="336" cy="48"/>
                <a:chOff x="1488" y="3792"/>
                <a:chExt cx="336" cy="48"/>
              </a:xfrm>
            </p:grpSpPr>
            <p:sp>
              <p:nvSpPr>
                <p:cNvPr id="195649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1488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50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1536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51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1584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grpSp>
              <p:nvGrpSpPr>
                <p:cNvPr id="195652" name="Group 173"/>
                <p:cNvGrpSpPr>
                  <a:grpSpLocks/>
                </p:cNvGrpSpPr>
                <p:nvPr/>
              </p:nvGrpSpPr>
              <p:grpSpPr bwMode="auto">
                <a:xfrm>
                  <a:off x="1680" y="3792"/>
                  <a:ext cx="144" cy="48"/>
                  <a:chOff x="2352" y="4032"/>
                  <a:chExt cx="144" cy="48"/>
                </a:xfrm>
              </p:grpSpPr>
              <p:sp>
                <p:nvSpPr>
                  <p:cNvPr id="195653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54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55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95609" name="Group 177"/>
              <p:cNvGrpSpPr>
                <a:grpSpLocks/>
              </p:cNvGrpSpPr>
              <p:nvPr/>
            </p:nvGrpSpPr>
            <p:grpSpPr bwMode="auto">
              <a:xfrm>
                <a:off x="2352" y="2184"/>
                <a:ext cx="336" cy="48"/>
                <a:chOff x="1488" y="3792"/>
                <a:chExt cx="336" cy="48"/>
              </a:xfrm>
            </p:grpSpPr>
            <p:sp>
              <p:nvSpPr>
                <p:cNvPr id="195642" name="Line 178"/>
                <p:cNvSpPr>
                  <a:spLocks noChangeShapeType="1"/>
                </p:cNvSpPr>
                <p:nvPr/>
              </p:nvSpPr>
              <p:spPr bwMode="auto">
                <a:xfrm flipH="1">
                  <a:off x="1488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43" name="Line 179"/>
                <p:cNvSpPr>
                  <a:spLocks noChangeShapeType="1"/>
                </p:cNvSpPr>
                <p:nvPr/>
              </p:nvSpPr>
              <p:spPr bwMode="auto">
                <a:xfrm flipH="1">
                  <a:off x="1536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44" name="Line 180"/>
                <p:cNvSpPr>
                  <a:spLocks noChangeShapeType="1"/>
                </p:cNvSpPr>
                <p:nvPr/>
              </p:nvSpPr>
              <p:spPr bwMode="auto">
                <a:xfrm flipH="1">
                  <a:off x="1584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grpSp>
              <p:nvGrpSpPr>
                <p:cNvPr id="195645" name="Group 181"/>
                <p:cNvGrpSpPr>
                  <a:grpSpLocks/>
                </p:cNvGrpSpPr>
                <p:nvPr/>
              </p:nvGrpSpPr>
              <p:grpSpPr bwMode="auto">
                <a:xfrm>
                  <a:off x="1680" y="3792"/>
                  <a:ext cx="144" cy="48"/>
                  <a:chOff x="2352" y="4032"/>
                  <a:chExt cx="144" cy="48"/>
                </a:xfrm>
              </p:grpSpPr>
              <p:sp>
                <p:nvSpPr>
                  <p:cNvPr id="195646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47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48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95610" name="Group 185"/>
              <p:cNvGrpSpPr>
                <a:grpSpLocks/>
              </p:cNvGrpSpPr>
              <p:nvPr/>
            </p:nvGrpSpPr>
            <p:grpSpPr bwMode="auto">
              <a:xfrm>
                <a:off x="2688" y="2184"/>
                <a:ext cx="336" cy="48"/>
                <a:chOff x="1488" y="3792"/>
                <a:chExt cx="336" cy="48"/>
              </a:xfrm>
            </p:grpSpPr>
            <p:sp>
              <p:nvSpPr>
                <p:cNvPr id="195635" name="Line 186"/>
                <p:cNvSpPr>
                  <a:spLocks noChangeShapeType="1"/>
                </p:cNvSpPr>
                <p:nvPr/>
              </p:nvSpPr>
              <p:spPr bwMode="auto">
                <a:xfrm flipH="1">
                  <a:off x="1488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36" name="Line 187"/>
                <p:cNvSpPr>
                  <a:spLocks noChangeShapeType="1"/>
                </p:cNvSpPr>
                <p:nvPr/>
              </p:nvSpPr>
              <p:spPr bwMode="auto">
                <a:xfrm flipH="1">
                  <a:off x="1536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37" name="Line 188"/>
                <p:cNvSpPr>
                  <a:spLocks noChangeShapeType="1"/>
                </p:cNvSpPr>
                <p:nvPr/>
              </p:nvSpPr>
              <p:spPr bwMode="auto">
                <a:xfrm flipH="1">
                  <a:off x="1584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grpSp>
              <p:nvGrpSpPr>
                <p:cNvPr id="195638" name="Group 189"/>
                <p:cNvGrpSpPr>
                  <a:grpSpLocks/>
                </p:cNvGrpSpPr>
                <p:nvPr/>
              </p:nvGrpSpPr>
              <p:grpSpPr bwMode="auto">
                <a:xfrm>
                  <a:off x="1680" y="3792"/>
                  <a:ext cx="144" cy="48"/>
                  <a:chOff x="2352" y="4032"/>
                  <a:chExt cx="144" cy="48"/>
                </a:xfrm>
              </p:grpSpPr>
              <p:sp>
                <p:nvSpPr>
                  <p:cNvPr id="195639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40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41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95611" name="Group 193"/>
              <p:cNvGrpSpPr>
                <a:grpSpLocks/>
              </p:cNvGrpSpPr>
              <p:nvPr/>
            </p:nvGrpSpPr>
            <p:grpSpPr bwMode="auto">
              <a:xfrm>
                <a:off x="3024" y="2172"/>
                <a:ext cx="336" cy="48"/>
                <a:chOff x="1488" y="3792"/>
                <a:chExt cx="336" cy="48"/>
              </a:xfrm>
            </p:grpSpPr>
            <p:sp>
              <p:nvSpPr>
                <p:cNvPr id="195628" name="Line 194"/>
                <p:cNvSpPr>
                  <a:spLocks noChangeShapeType="1"/>
                </p:cNvSpPr>
                <p:nvPr/>
              </p:nvSpPr>
              <p:spPr bwMode="auto">
                <a:xfrm flipH="1">
                  <a:off x="1488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29" name="Line 195"/>
                <p:cNvSpPr>
                  <a:spLocks noChangeShapeType="1"/>
                </p:cNvSpPr>
                <p:nvPr/>
              </p:nvSpPr>
              <p:spPr bwMode="auto">
                <a:xfrm flipH="1">
                  <a:off x="1536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30" name="Line 196"/>
                <p:cNvSpPr>
                  <a:spLocks noChangeShapeType="1"/>
                </p:cNvSpPr>
                <p:nvPr/>
              </p:nvSpPr>
              <p:spPr bwMode="auto">
                <a:xfrm flipH="1">
                  <a:off x="1584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grpSp>
              <p:nvGrpSpPr>
                <p:cNvPr id="195631" name="Group 197"/>
                <p:cNvGrpSpPr>
                  <a:grpSpLocks/>
                </p:cNvGrpSpPr>
                <p:nvPr/>
              </p:nvGrpSpPr>
              <p:grpSpPr bwMode="auto">
                <a:xfrm>
                  <a:off x="1680" y="3792"/>
                  <a:ext cx="144" cy="48"/>
                  <a:chOff x="2352" y="4032"/>
                  <a:chExt cx="144" cy="48"/>
                </a:xfrm>
              </p:grpSpPr>
              <p:sp>
                <p:nvSpPr>
                  <p:cNvPr id="195632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33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34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95612" name="Group 201"/>
              <p:cNvGrpSpPr>
                <a:grpSpLocks/>
              </p:cNvGrpSpPr>
              <p:nvPr/>
            </p:nvGrpSpPr>
            <p:grpSpPr bwMode="auto">
              <a:xfrm>
                <a:off x="3360" y="2172"/>
                <a:ext cx="336" cy="48"/>
                <a:chOff x="1488" y="3792"/>
                <a:chExt cx="336" cy="48"/>
              </a:xfrm>
            </p:grpSpPr>
            <p:sp>
              <p:nvSpPr>
                <p:cNvPr id="195621" name="Line 202"/>
                <p:cNvSpPr>
                  <a:spLocks noChangeShapeType="1"/>
                </p:cNvSpPr>
                <p:nvPr/>
              </p:nvSpPr>
              <p:spPr bwMode="auto">
                <a:xfrm flipH="1">
                  <a:off x="1488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22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1536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23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1584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grpSp>
              <p:nvGrpSpPr>
                <p:cNvPr id="195624" name="Group 205"/>
                <p:cNvGrpSpPr>
                  <a:grpSpLocks/>
                </p:cNvGrpSpPr>
                <p:nvPr/>
              </p:nvGrpSpPr>
              <p:grpSpPr bwMode="auto">
                <a:xfrm>
                  <a:off x="1680" y="3792"/>
                  <a:ext cx="144" cy="48"/>
                  <a:chOff x="2352" y="4032"/>
                  <a:chExt cx="144" cy="48"/>
                </a:xfrm>
              </p:grpSpPr>
              <p:sp>
                <p:nvSpPr>
                  <p:cNvPr id="195625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26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27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</p:grpSp>
          </p:grpSp>
          <p:grpSp>
            <p:nvGrpSpPr>
              <p:cNvPr id="195613" name="Group 209"/>
              <p:cNvGrpSpPr>
                <a:grpSpLocks/>
              </p:cNvGrpSpPr>
              <p:nvPr/>
            </p:nvGrpSpPr>
            <p:grpSpPr bwMode="auto">
              <a:xfrm>
                <a:off x="3696" y="2172"/>
                <a:ext cx="336" cy="48"/>
                <a:chOff x="1488" y="3792"/>
                <a:chExt cx="336" cy="48"/>
              </a:xfrm>
            </p:grpSpPr>
            <p:sp>
              <p:nvSpPr>
                <p:cNvPr id="195614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1488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15" name="Line 211"/>
                <p:cNvSpPr>
                  <a:spLocks noChangeShapeType="1"/>
                </p:cNvSpPr>
                <p:nvPr/>
              </p:nvSpPr>
              <p:spPr bwMode="auto">
                <a:xfrm flipH="1">
                  <a:off x="1536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195616" name="Line 212"/>
                <p:cNvSpPr>
                  <a:spLocks noChangeShapeType="1"/>
                </p:cNvSpPr>
                <p:nvPr/>
              </p:nvSpPr>
              <p:spPr bwMode="auto">
                <a:xfrm flipH="1">
                  <a:off x="1584" y="3792"/>
                  <a:ext cx="48" cy="48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grpSp>
              <p:nvGrpSpPr>
                <p:cNvPr id="195617" name="Group 213"/>
                <p:cNvGrpSpPr>
                  <a:grpSpLocks/>
                </p:cNvGrpSpPr>
                <p:nvPr/>
              </p:nvGrpSpPr>
              <p:grpSpPr bwMode="auto">
                <a:xfrm>
                  <a:off x="1680" y="3792"/>
                  <a:ext cx="144" cy="48"/>
                  <a:chOff x="2352" y="4032"/>
                  <a:chExt cx="144" cy="48"/>
                </a:xfrm>
              </p:grpSpPr>
              <p:sp>
                <p:nvSpPr>
                  <p:cNvPr id="195618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19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  <p:sp>
                <p:nvSpPr>
                  <p:cNvPr id="195620" name="Line 216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4032"/>
                    <a:ext cx="48" cy="48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tr-TR"/>
                  </a:p>
                </p:txBody>
              </p:sp>
            </p:grpSp>
          </p:grpSp>
        </p:grpSp>
        <p:sp>
          <p:nvSpPr>
            <p:cNvPr id="195602" name="Line 229"/>
            <p:cNvSpPr>
              <a:spLocks noChangeShapeType="1"/>
            </p:cNvSpPr>
            <p:nvPr/>
          </p:nvSpPr>
          <p:spPr bwMode="auto">
            <a:xfrm rot="2124217" flipH="1">
              <a:off x="4468" y="1525"/>
              <a:ext cx="46" cy="317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5603" name="Oval 230"/>
            <p:cNvSpPr>
              <a:spLocks noChangeArrowheads="1"/>
            </p:cNvSpPr>
            <p:nvPr/>
          </p:nvSpPr>
          <p:spPr bwMode="auto">
            <a:xfrm>
              <a:off x="3380" y="1661"/>
              <a:ext cx="952" cy="1134"/>
            </a:xfrm>
            <a:prstGeom prst="ellipse">
              <a:avLst/>
            </a:prstGeom>
            <a:solidFill>
              <a:srgbClr val="AFF6FD"/>
            </a:solidFill>
            <a:ln w="12700">
              <a:solidFill>
                <a:srgbClr val="AFF6F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5604" name="Oval 231"/>
            <p:cNvSpPr>
              <a:spLocks noChangeArrowheads="1"/>
            </p:cNvSpPr>
            <p:nvPr/>
          </p:nvSpPr>
          <p:spPr bwMode="auto">
            <a:xfrm>
              <a:off x="3582" y="1671"/>
              <a:ext cx="576" cy="907"/>
            </a:xfrm>
            <a:prstGeom prst="ellipse">
              <a:avLst/>
            </a:prstGeom>
            <a:solidFill>
              <a:srgbClr val="8BCACF"/>
            </a:solidFill>
            <a:ln w="12700">
              <a:solidFill>
                <a:srgbClr val="8BCAC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5605" name="Oval 232"/>
            <p:cNvSpPr>
              <a:spLocks noChangeArrowheads="1"/>
            </p:cNvSpPr>
            <p:nvPr/>
          </p:nvSpPr>
          <p:spPr bwMode="auto">
            <a:xfrm>
              <a:off x="3741" y="1661"/>
              <a:ext cx="273" cy="57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55B2B9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</p:grpSp>
    </p:spTree>
    <p:extLst>
      <p:ext uri="{BB962C8B-B14F-4D97-AF65-F5344CB8AC3E}">
        <p14:creationId xmlns:p14="http://schemas.microsoft.com/office/powerpoint/2010/main" val="291265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10" name="Group 121"/>
          <p:cNvGrpSpPr>
            <a:grpSpLocks/>
          </p:cNvGrpSpPr>
          <p:nvPr/>
        </p:nvGrpSpPr>
        <p:grpSpPr bwMode="auto">
          <a:xfrm>
            <a:off x="2566989" y="738189"/>
            <a:ext cx="7267575" cy="5645149"/>
            <a:chOff x="703" y="663"/>
            <a:chExt cx="4578" cy="3556"/>
          </a:xfrm>
        </p:grpSpPr>
        <p:sp>
          <p:nvSpPr>
            <p:cNvPr id="196611" name="Rectangle 81"/>
            <p:cNvSpPr>
              <a:spLocks noChangeArrowheads="1"/>
            </p:cNvSpPr>
            <p:nvPr/>
          </p:nvSpPr>
          <p:spPr bwMode="auto">
            <a:xfrm>
              <a:off x="703" y="663"/>
              <a:ext cx="4491" cy="3175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6612" name="Rectangle 82"/>
            <p:cNvSpPr>
              <a:spLocks noChangeArrowheads="1"/>
            </p:cNvSpPr>
            <p:nvPr/>
          </p:nvSpPr>
          <p:spPr bwMode="auto">
            <a:xfrm>
              <a:off x="727" y="845"/>
              <a:ext cx="4439" cy="1089"/>
            </a:xfrm>
            <a:prstGeom prst="rect">
              <a:avLst/>
            </a:prstGeom>
            <a:solidFill>
              <a:srgbClr val="AFF6FD"/>
            </a:solidFill>
            <a:ln w="12700" cap="sq">
              <a:solidFill>
                <a:srgbClr val="AFF6F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6613" name="Rectangle 83"/>
            <p:cNvSpPr>
              <a:spLocks noChangeArrowheads="1"/>
            </p:cNvSpPr>
            <p:nvPr/>
          </p:nvSpPr>
          <p:spPr bwMode="auto">
            <a:xfrm>
              <a:off x="724" y="2568"/>
              <a:ext cx="4439" cy="1089"/>
            </a:xfrm>
            <a:prstGeom prst="rect">
              <a:avLst/>
            </a:prstGeom>
            <a:solidFill>
              <a:srgbClr val="AFF6FD"/>
            </a:solidFill>
            <a:ln w="12700" cap="sq">
              <a:solidFill>
                <a:srgbClr val="AFF6FD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grpSp>
          <p:nvGrpSpPr>
            <p:cNvPr id="196614" name="Group 84"/>
            <p:cNvGrpSpPr>
              <a:grpSpLocks/>
            </p:cNvGrpSpPr>
            <p:nvPr/>
          </p:nvGrpSpPr>
          <p:grpSpPr bwMode="auto">
            <a:xfrm>
              <a:off x="715" y="771"/>
              <a:ext cx="4451" cy="1208"/>
              <a:chOff x="742" y="162"/>
              <a:chExt cx="4451" cy="1208"/>
            </a:xfrm>
          </p:grpSpPr>
          <p:grpSp>
            <p:nvGrpSpPr>
              <p:cNvPr id="196635" name="Group 85"/>
              <p:cNvGrpSpPr>
                <a:grpSpLocks/>
              </p:cNvGrpSpPr>
              <p:nvPr/>
            </p:nvGrpSpPr>
            <p:grpSpPr bwMode="auto">
              <a:xfrm rot="5364998">
                <a:off x="3805" y="158"/>
                <a:ext cx="1179" cy="1187"/>
                <a:chOff x="3264" y="1872"/>
                <a:chExt cx="528" cy="480"/>
              </a:xfrm>
            </p:grpSpPr>
            <p:sp>
              <p:nvSpPr>
                <p:cNvPr id="196649" name="AutoShape 86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50" name="AutoShape 87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grpSp>
            <p:nvGrpSpPr>
              <p:cNvPr id="196636" name="Group 88"/>
              <p:cNvGrpSpPr>
                <a:grpSpLocks/>
              </p:cNvGrpSpPr>
              <p:nvPr/>
            </p:nvGrpSpPr>
            <p:grpSpPr bwMode="auto">
              <a:xfrm rot="5364998">
                <a:off x="3093" y="165"/>
                <a:ext cx="1179" cy="1187"/>
                <a:chOff x="3264" y="1872"/>
                <a:chExt cx="528" cy="480"/>
              </a:xfrm>
            </p:grpSpPr>
            <p:sp>
              <p:nvSpPr>
                <p:cNvPr id="196647" name="AutoShape 89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48" name="AutoShape 90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grpSp>
            <p:nvGrpSpPr>
              <p:cNvPr id="196637" name="Group 91"/>
              <p:cNvGrpSpPr>
                <a:grpSpLocks/>
              </p:cNvGrpSpPr>
              <p:nvPr/>
            </p:nvGrpSpPr>
            <p:grpSpPr bwMode="auto">
              <a:xfrm rot="5364998">
                <a:off x="2382" y="173"/>
                <a:ext cx="1179" cy="1187"/>
                <a:chOff x="3264" y="1872"/>
                <a:chExt cx="528" cy="480"/>
              </a:xfrm>
            </p:grpSpPr>
            <p:sp>
              <p:nvSpPr>
                <p:cNvPr id="196645" name="AutoShape 92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46" name="AutoShape 93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grpSp>
            <p:nvGrpSpPr>
              <p:cNvPr id="196638" name="Group 94"/>
              <p:cNvGrpSpPr>
                <a:grpSpLocks/>
              </p:cNvGrpSpPr>
              <p:nvPr/>
            </p:nvGrpSpPr>
            <p:grpSpPr bwMode="auto">
              <a:xfrm rot="5364998">
                <a:off x="958" y="187"/>
                <a:ext cx="1179" cy="1187"/>
                <a:chOff x="3264" y="1872"/>
                <a:chExt cx="528" cy="480"/>
              </a:xfrm>
            </p:grpSpPr>
            <p:sp>
              <p:nvSpPr>
                <p:cNvPr id="196643" name="AutoShape 95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44" name="AutoShape 96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grpSp>
            <p:nvGrpSpPr>
              <p:cNvPr id="196639" name="Group 97"/>
              <p:cNvGrpSpPr>
                <a:grpSpLocks/>
              </p:cNvGrpSpPr>
              <p:nvPr/>
            </p:nvGrpSpPr>
            <p:grpSpPr bwMode="auto">
              <a:xfrm rot="5364998">
                <a:off x="1670" y="180"/>
                <a:ext cx="1179" cy="1187"/>
                <a:chOff x="3264" y="1872"/>
                <a:chExt cx="528" cy="480"/>
              </a:xfrm>
            </p:grpSpPr>
            <p:sp>
              <p:nvSpPr>
                <p:cNvPr id="196641" name="AutoShape 98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42" name="AutoShape 99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sp>
            <p:nvSpPr>
              <p:cNvPr id="196640" name="Line 100"/>
              <p:cNvSpPr>
                <a:spLocks noChangeShapeType="1"/>
              </p:cNvSpPr>
              <p:nvPr/>
            </p:nvSpPr>
            <p:spPr bwMode="auto">
              <a:xfrm rot="5364998" flipH="1">
                <a:off x="2968" y="-1427"/>
                <a:ext cx="0" cy="4451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6615" name="Group 101"/>
            <p:cNvGrpSpPr>
              <a:grpSpLocks/>
            </p:cNvGrpSpPr>
            <p:nvPr/>
          </p:nvGrpSpPr>
          <p:grpSpPr bwMode="auto">
            <a:xfrm>
              <a:off x="724" y="2494"/>
              <a:ext cx="4451" cy="1208"/>
              <a:chOff x="742" y="162"/>
              <a:chExt cx="4451" cy="1208"/>
            </a:xfrm>
          </p:grpSpPr>
          <p:grpSp>
            <p:nvGrpSpPr>
              <p:cNvPr id="196619" name="Group 102"/>
              <p:cNvGrpSpPr>
                <a:grpSpLocks/>
              </p:cNvGrpSpPr>
              <p:nvPr/>
            </p:nvGrpSpPr>
            <p:grpSpPr bwMode="auto">
              <a:xfrm rot="5364998">
                <a:off x="3805" y="158"/>
                <a:ext cx="1179" cy="1187"/>
                <a:chOff x="3264" y="1872"/>
                <a:chExt cx="528" cy="480"/>
              </a:xfrm>
            </p:grpSpPr>
            <p:sp>
              <p:nvSpPr>
                <p:cNvPr id="196633" name="AutoShape 103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34" name="AutoShape 104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grpSp>
            <p:nvGrpSpPr>
              <p:cNvPr id="196620" name="Group 105"/>
              <p:cNvGrpSpPr>
                <a:grpSpLocks/>
              </p:cNvGrpSpPr>
              <p:nvPr/>
            </p:nvGrpSpPr>
            <p:grpSpPr bwMode="auto">
              <a:xfrm rot="5364998">
                <a:off x="3093" y="165"/>
                <a:ext cx="1179" cy="1187"/>
                <a:chOff x="3264" y="1872"/>
                <a:chExt cx="528" cy="480"/>
              </a:xfrm>
            </p:grpSpPr>
            <p:sp>
              <p:nvSpPr>
                <p:cNvPr id="196631" name="AutoShape 106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32" name="AutoShape 107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grpSp>
            <p:nvGrpSpPr>
              <p:cNvPr id="196621" name="Group 108"/>
              <p:cNvGrpSpPr>
                <a:grpSpLocks/>
              </p:cNvGrpSpPr>
              <p:nvPr/>
            </p:nvGrpSpPr>
            <p:grpSpPr bwMode="auto">
              <a:xfrm rot="5364998">
                <a:off x="2382" y="173"/>
                <a:ext cx="1179" cy="1187"/>
                <a:chOff x="3264" y="1872"/>
                <a:chExt cx="528" cy="480"/>
              </a:xfrm>
            </p:grpSpPr>
            <p:sp>
              <p:nvSpPr>
                <p:cNvPr id="196629" name="AutoShape 109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30" name="AutoShape 110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grpSp>
            <p:nvGrpSpPr>
              <p:cNvPr id="196622" name="Group 111"/>
              <p:cNvGrpSpPr>
                <a:grpSpLocks/>
              </p:cNvGrpSpPr>
              <p:nvPr/>
            </p:nvGrpSpPr>
            <p:grpSpPr bwMode="auto">
              <a:xfrm rot="5364998">
                <a:off x="958" y="187"/>
                <a:ext cx="1179" cy="1187"/>
                <a:chOff x="3264" y="1872"/>
                <a:chExt cx="528" cy="480"/>
              </a:xfrm>
            </p:grpSpPr>
            <p:sp>
              <p:nvSpPr>
                <p:cNvPr id="196627" name="AutoShape 112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28" name="AutoShape 113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grpSp>
            <p:nvGrpSpPr>
              <p:cNvPr id="196623" name="Group 114"/>
              <p:cNvGrpSpPr>
                <a:grpSpLocks/>
              </p:cNvGrpSpPr>
              <p:nvPr/>
            </p:nvGrpSpPr>
            <p:grpSpPr bwMode="auto">
              <a:xfrm rot="5364998">
                <a:off x="1670" y="180"/>
                <a:ext cx="1179" cy="1187"/>
                <a:chOff x="3264" y="1872"/>
                <a:chExt cx="528" cy="480"/>
              </a:xfrm>
            </p:grpSpPr>
            <p:sp>
              <p:nvSpPr>
                <p:cNvPr id="196625" name="AutoShape 115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528" cy="480"/>
                </a:xfrm>
                <a:prstGeom prst="flowChartConnector">
                  <a:avLst/>
                </a:prstGeom>
                <a:noFill/>
                <a:ln w="3175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96626" name="AutoShape 116"/>
                <p:cNvSpPr>
                  <a:spLocks noChangeArrowheads="1"/>
                </p:cNvSpPr>
                <p:nvPr/>
              </p:nvSpPr>
              <p:spPr bwMode="auto">
                <a:xfrm>
                  <a:off x="3492" y="2064"/>
                  <a:ext cx="96" cy="96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sp>
            <p:nvSpPr>
              <p:cNvPr id="196624" name="Line 117"/>
              <p:cNvSpPr>
                <a:spLocks noChangeShapeType="1"/>
              </p:cNvSpPr>
              <p:nvPr/>
            </p:nvSpPr>
            <p:spPr bwMode="auto">
              <a:xfrm rot="5364998" flipH="1">
                <a:off x="2968" y="-1427"/>
                <a:ext cx="0" cy="4451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96616" name="Text Box 118"/>
            <p:cNvSpPr txBox="1">
              <a:spLocks noChangeArrowheads="1"/>
            </p:cNvSpPr>
            <p:nvPr/>
          </p:nvSpPr>
          <p:spPr bwMode="auto">
            <a:xfrm>
              <a:off x="1286" y="2052"/>
              <a:ext cx="88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Kuru alan</a:t>
              </a:r>
            </a:p>
          </p:txBody>
        </p:sp>
        <p:sp>
          <p:nvSpPr>
            <p:cNvPr id="196617" name="Text Box 119"/>
            <p:cNvSpPr txBox="1">
              <a:spLocks noChangeArrowheads="1"/>
            </p:cNvSpPr>
            <p:nvPr/>
          </p:nvSpPr>
          <p:spPr bwMode="auto">
            <a:xfrm>
              <a:off x="4406" y="3928"/>
              <a:ext cx="87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Islak şerit</a:t>
              </a:r>
            </a:p>
          </p:txBody>
        </p:sp>
        <p:sp>
          <p:nvSpPr>
            <p:cNvPr id="196618" name="Line 120"/>
            <p:cNvSpPr>
              <a:spLocks noChangeShapeType="1"/>
            </p:cNvSpPr>
            <p:nvPr/>
          </p:nvSpPr>
          <p:spPr bwMode="auto">
            <a:xfrm flipH="1" flipV="1">
              <a:off x="4468" y="3475"/>
              <a:ext cx="369" cy="499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015032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42900"/>
            <a:ext cx="7772400" cy="11430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3600" b="1">
                <a:solidFill>
                  <a:srgbClr val="006600"/>
                </a:solidFill>
              </a:rPr>
              <a:t>Tarla bitkileri ve sebzelerde lateral tertip biçimleri</a:t>
            </a:r>
          </a:p>
        </p:txBody>
      </p:sp>
      <p:grpSp>
        <p:nvGrpSpPr>
          <p:cNvPr id="197635" name="Group 136"/>
          <p:cNvGrpSpPr>
            <a:grpSpLocks/>
          </p:cNvGrpSpPr>
          <p:nvPr/>
        </p:nvGrpSpPr>
        <p:grpSpPr bwMode="auto">
          <a:xfrm>
            <a:off x="2057400" y="1858963"/>
            <a:ext cx="8256588" cy="4179888"/>
            <a:chOff x="336" y="1171"/>
            <a:chExt cx="5201" cy="2633"/>
          </a:xfrm>
        </p:grpSpPr>
        <p:sp>
          <p:nvSpPr>
            <p:cNvPr id="197636" name="Text Box 3"/>
            <p:cNvSpPr txBox="1">
              <a:spLocks noChangeArrowheads="1"/>
            </p:cNvSpPr>
            <p:nvPr/>
          </p:nvSpPr>
          <p:spPr bwMode="auto">
            <a:xfrm>
              <a:off x="535" y="3474"/>
              <a:ext cx="480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800">
                  <a:solidFill>
                    <a:srgbClr val="CC3300"/>
                  </a:solidFill>
                  <a:latin typeface="Times New Roman" panose="02020603050405020304" pitchFamily="18" charset="0"/>
                </a:rPr>
                <a:t>Bitki sıra aralığı damlatıcı aralığından büyük, </a:t>
              </a:r>
              <a:r>
                <a:rPr lang="tr-TR" altLang="tr-TR" sz="2800">
                  <a:latin typeface="Times New Roman" panose="02020603050405020304" pitchFamily="18" charset="0"/>
                </a:rPr>
                <a:t>S</a:t>
              </a:r>
              <a:r>
                <a:rPr lang="tr-TR" altLang="tr-TR" sz="2800" baseline="-25000">
                  <a:latin typeface="Times New Roman" panose="02020603050405020304" pitchFamily="18" charset="0"/>
                </a:rPr>
                <a:t>s</a:t>
              </a:r>
              <a:r>
                <a:rPr lang="tr-TR" altLang="tr-TR" sz="2800">
                  <a:latin typeface="Times New Roman" panose="02020603050405020304" pitchFamily="18" charset="0"/>
                </a:rPr>
                <a:t>&gt;S</a:t>
              </a:r>
              <a:r>
                <a:rPr lang="tr-TR" altLang="tr-TR" sz="2800" baseline="-25000">
                  <a:latin typeface="Times New Roman" panose="02020603050405020304" pitchFamily="18" charset="0"/>
                </a:rPr>
                <a:t>d</a:t>
              </a:r>
              <a:endParaRPr lang="tr-TR" altLang="tr-TR" sz="2800">
                <a:latin typeface="Times New Roman" panose="02020603050405020304" pitchFamily="18" charset="0"/>
              </a:endParaRPr>
            </a:p>
          </p:txBody>
        </p:sp>
        <p:sp>
          <p:nvSpPr>
            <p:cNvPr id="197637" name="Rectangle 6"/>
            <p:cNvSpPr>
              <a:spLocks noChangeArrowheads="1"/>
            </p:cNvSpPr>
            <p:nvPr/>
          </p:nvSpPr>
          <p:spPr bwMode="auto">
            <a:xfrm>
              <a:off x="336" y="1600"/>
              <a:ext cx="4423" cy="1422"/>
            </a:xfrm>
            <a:prstGeom prst="rect">
              <a:avLst/>
            </a:prstGeom>
            <a:solidFill>
              <a:srgbClr val="DCFBFE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7638" name="Rectangle 55"/>
            <p:cNvSpPr>
              <a:spLocks noChangeArrowheads="1"/>
            </p:cNvSpPr>
            <p:nvPr/>
          </p:nvSpPr>
          <p:spPr bwMode="auto">
            <a:xfrm>
              <a:off x="337" y="2115"/>
              <a:ext cx="4415" cy="45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7639" name="Text Box 56"/>
            <p:cNvSpPr txBox="1">
              <a:spLocks noChangeArrowheads="1"/>
            </p:cNvSpPr>
            <p:nvPr/>
          </p:nvSpPr>
          <p:spPr bwMode="auto">
            <a:xfrm>
              <a:off x="2091" y="2189"/>
              <a:ext cx="88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Kuru alan</a:t>
              </a:r>
            </a:p>
          </p:txBody>
        </p:sp>
        <p:sp>
          <p:nvSpPr>
            <p:cNvPr id="197640" name="Text Box 57"/>
            <p:cNvSpPr txBox="1">
              <a:spLocks noChangeArrowheads="1"/>
            </p:cNvSpPr>
            <p:nvPr/>
          </p:nvSpPr>
          <p:spPr bwMode="auto">
            <a:xfrm>
              <a:off x="570" y="1213"/>
              <a:ext cx="87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Damlatıcı</a:t>
              </a:r>
            </a:p>
          </p:txBody>
        </p:sp>
        <p:sp>
          <p:nvSpPr>
            <p:cNvPr id="197641" name="Text Box 58"/>
            <p:cNvSpPr txBox="1">
              <a:spLocks noChangeArrowheads="1"/>
            </p:cNvSpPr>
            <p:nvPr/>
          </p:nvSpPr>
          <p:spPr bwMode="auto">
            <a:xfrm>
              <a:off x="1982" y="1206"/>
              <a:ext cx="5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Bitki</a:t>
              </a:r>
            </a:p>
          </p:txBody>
        </p:sp>
        <p:sp>
          <p:nvSpPr>
            <p:cNvPr id="197642" name="Text Box 59"/>
            <p:cNvSpPr txBox="1">
              <a:spLocks noChangeArrowheads="1"/>
            </p:cNvSpPr>
            <p:nvPr/>
          </p:nvSpPr>
          <p:spPr bwMode="auto">
            <a:xfrm>
              <a:off x="2893" y="1171"/>
              <a:ext cx="145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Lateral boru hattı</a:t>
              </a:r>
            </a:p>
          </p:txBody>
        </p:sp>
        <p:sp>
          <p:nvSpPr>
            <p:cNvPr id="197643" name="Line 61"/>
            <p:cNvSpPr>
              <a:spLocks noChangeShapeType="1"/>
            </p:cNvSpPr>
            <p:nvPr/>
          </p:nvSpPr>
          <p:spPr bwMode="auto">
            <a:xfrm>
              <a:off x="653" y="3067"/>
              <a:ext cx="4" cy="17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44" name="Line 62"/>
            <p:cNvSpPr>
              <a:spLocks noChangeShapeType="1"/>
            </p:cNvSpPr>
            <p:nvPr/>
          </p:nvSpPr>
          <p:spPr bwMode="auto">
            <a:xfrm>
              <a:off x="1156" y="3067"/>
              <a:ext cx="4" cy="182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45" name="Line 63"/>
            <p:cNvSpPr>
              <a:spLocks noChangeShapeType="1"/>
            </p:cNvSpPr>
            <p:nvPr/>
          </p:nvSpPr>
          <p:spPr bwMode="auto">
            <a:xfrm>
              <a:off x="649" y="3158"/>
              <a:ext cx="50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46" name="Line 64"/>
            <p:cNvSpPr>
              <a:spLocks noChangeShapeType="1"/>
            </p:cNvSpPr>
            <p:nvPr/>
          </p:nvSpPr>
          <p:spPr bwMode="auto">
            <a:xfrm>
              <a:off x="4904" y="1888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47" name="Line 65"/>
            <p:cNvSpPr>
              <a:spLocks noChangeShapeType="1"/>
            </p:cNvSpPr>
            <p:nvPr/>
          </p:nvSpPr>
          <p:spPr bwMode="auto">
            <a:xfrm>
              <a:off x="4904" y="2840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48" name="Line 66"/>
            <p:cNvSpPr>
              <a:spLocks noChangeShapeType="1"/>
            </p:cNvSpPr>
            <p:nvPr/>
          </p:nvSpPr>
          <p:spPr bwMode="auto">
            <a:xfrm>
              <a:off x="5012" y="1888"/>
              <a:ext cx="0" cy="952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49" name="Text Box 67"/>
            <p:cNvSpPr txBox="1">
              <a:spLocks noChangeArrowheads="1"/>
            </p:cNvSpPr>
            <p:nvPr/>
          </p:nvSpPr>
          <p:spPr bwMode="auto">
            <a:xfrm>
              <a:off x="792" y="3161"/>
              <a:ext cx="2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d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  <p:sp>
          <p:nvSpPr>
            <p:cNvPr id="197650" name="Text Box 68"/>
            <p:cNvSpPr txBox="1">
              <a:spLocks noChangeArrowheads="1"/>
            </p:cNvSpPr>
            <p:nvPr/>
          </p:nvSpPr>
          <p:spPr bwMode="auto">
            <a:xfrm>
              <a:off x="5012" y="2190"/>
              <a:ext cx="5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l</a:t>
              </a:r>
              <a:r>
                <a:rPr lang="tr-TR" altLang="tr-TR" sz="2400">
                  <a:latin typeface="Times New Roman" panose="02020603050405020304" pitchFamily="18" charset="0"/>
                </a:rPr>
                <a:t>=S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s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  <p:sp>
          <p:nvSpPr>
            <p:cNvPr id="197651" name="Line 69"/>
            <p:cNvSpPr>
              <a:spLocks noChangeShapeType="1"/>
            </p:cNvSpPr>
            <p:nvPr/>
          </p:nvSpPr>
          <p:spPr bwMode="auto">
            <a:xfrm flipV="1">
              <a:off x="667" y="1460"/>
              <a:ext cx="217" cy="382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52" name="Line 70"/>
            <p:cNvSpPr>
              <a:spLocks noChangeShapeType="1"/>
            </p:cNvSpPr>
            <p:nvPr/>
          </p:nvSpPr>
          <p:spPr bwMode="auto">
            <a:xfrm>
              <a:off x="2217" y="1455"/>
              <a:ext cx="73" cy="297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53" name="Line 71"/>
            <p:cNvSpPr>
              <a:spLocks noChangeShapeType="1"/>
            </p:cNvSpPr>
            <p:nvPr/>
          </p:nvSpPr>
          <p:spPr bwMode="auto">
            <a:xfrm>
              <a:off x="3651" y="1463"/>
              <a:ext cx="0" cy="425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197654" name="Group 87"/>
            <p:cNvGrpSpPr>
              <a:grpSpLocks/>
            </p:cNvGrpSpPr>
            <p:nvPr/>
          </p:nvGrpSpPr>
          <p:grpSpPr bwMode="auto">
            <a:xfrm>
              <a:off x="340" y="2773"/>
              <a:ext cx="4423" cy="113"/>
              <a:chOff x="407" y="1049"/>
              <a:chExt cx="4423" cy="113"/>
            </a:xfrm>
          </p:grpSpPr>
          <p:sp>
            <p:nvSpPr>
              <p:cNvPr id="197694" name="Oval 88"/>
              <p:cNvSpPr>
                <a:spLocks noChangeArrowheads="1"/>
              </p:cNvSpPr>
              <p:nvPr/>
            </p:nvSpPr>
            <p:spPr bwMode="auto">
              <a:xfrm>
                <a:off x="66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95" name="Line 89"/>
              <p:cNvSpPr>
                <a:spLocks noChangeShapeType="1"/>
              </p:cNvSpPr>
              <p:nvPr/>
            </p:nvSpPr>
            <p:spPr bwMode="auto">
              <a:xfrm>
                <a:off x="407" y="1103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96" name="Oval 90"/>
              <p:cNvSpPr>
                <a:spLocks noChangeArrowheads="1"/>
              </p:cNvSpPr>
              <p:nvPr/>
            </p:nvSpPr>
            <p:spPr bwMode="auto">
              <a:xfrm>
                <a:off x="1179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97" name="Oval 91"/>
              <p:cNvSpPr>
                <a:spLocks noChangeArrowheads="1"/>
              </p:cNvSpPr>
              <p:nvPr/>
            </p:nvSpPr>
            <p:spPr bwMode="auto">
              <a:xfrm>
                <a:off x="1724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98" name="Oval 92"/>
              <p:cNvSpPr>
                <a:spLocks noChangeArrowheads="1"/>
              </p:cNvSpPr>
              <p:nvPr/>
            </p:nvSpPr>
            <p:spPr bwMode="auto">
              <a:xfrm>
                <a:off x="2268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99" name="Oval 93"/>
              <p:cNvSpPr>
                <a:spLocks noChangeArrowheads="1"/>
              </p:cNvSpPr>
              <p:nvPr/>
            </p:nvSpPr>
            <p:spPr bwMode="auto">
              <a:xfrm>
                <a:off x="2812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700" name="Oval 94"/>
              <p:cNvSpPr>
                <a:spLocks noChangeArrowheads="1"/>
              </p:cNvSpPr>
              <p:nvPr/>
            </p:nvSpPr>
            <p:spPr bwMode="auto">
              <a:xfrm>
                <a:off x="3357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701" name="Oval 95"/>
              <p:cNvSpPr>
                <a:spLocks noChangeArrowheads="1"/>
              </p:cNvSpPr>
              <p:nvPr/>
            </p:nvSpPr>
            <p:spPr bwMode="auto">
              <a:xfrm>
                <a:off x="390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702" name="Oval 96"/>
              <p:cNvSpPr>
                <a:spLocks noChangeArrowheads="1"/>
              </p:cNvSpPr>
              <p:nvPr/>
            </p:nvSpPr>
            <p:spPr bwMode="auto">
              <a:xfrm>
                <a:off x="4445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197655" name="Group 97"/>
            <p:cNvGrpSpPr>
              <a:grpSpLocks/>
            </p:cNvGrpSpPr>
            <p:nvPr/>
          </p:nvGrpSpPr>
          <p:grpSpPr bwMode="auto">
            <a:xfrm>
              <a:off x="340" y="1820"/>
              <a:ext cx="4423" cy="113"/>
              <a:chOff x="407" y="1049"/>
              <a:chExt cx="4423" cy="113"/>
            </a:xfrm>
          </p:grpSpPr>
          <p:sp>
            <p:nvSpPr>
              <p:cNvPr id="197685" name="Oval 98"/>
              <p:cNvSpPr>
                <a:spLocks noChangeArrowheads="1"/>
              </p:cNvSpPr>
              <p:nvPr/>
            </p:nvSpPr>
            <p:spPr bwMode="auto">
              <a:xfrm>
                <a:off x="66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86" name="Line 99"/>
              <p:cNvSpPr>
                <a:spLocks noChangeShapeType="1"/>
              </p:cNvSpPr>
              <p:nvPr/>
            </p:nvSpPr>
            <p:spPr bwMode="auto">
              <a:xfrm>
                <a:off x="407" y="1103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87" name="Oval 100"/>
              <p:cNvSpPr>
                <a:spLocks noChangeArrowheads="1"/>
              </p:cNvSpPr>
              <p:nvPr/>
            </p:nvSpPr>
            <p:spPr bwMode="auto">
              <a:xfrm>
                <a:off x="1179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88" name="Oval 101"/>
              <p:cNvSpPr>
                <a:spLocks noChangeArrowheads="1"/>
              </p:cNvSpPr>
              <p:nvPr/>
            </p:nvSpPr>
            <p:spPr bwMode="auto">
              <a:xfrm>
                <a:off x="1724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89" name="Oval 102"/>
              <p:cNvSpPr>
                <a:spLocks noChangeArrowheads="1"/>
              </p:cNvSpPr>
              <p:nvPr/>
            </p:nvSpPr>
            <p:spPr bwMode="auto">
              <a:xfrm>
                <a:off x="2268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90" name="Oval 103"/>
              <p:cNvSpPr>
                <a:spLocks noChangeArrowheads="1"/>
              </p:cNvSpPr>
              <p:nvPr/>
            </p:nvSpPr>
            <p:spPr bwMode="auto">
              <a:xfrm>
                <a:off x="2812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91" name="Oval 104"/>
              <p:cNvSpPr>
                <a:spLocks noChangeArrowheads="1"/>
              </p:cNvSpPr>
              <p:nvPr/>
            </p:nvSpPr>
            <p:spPr bwMode="auto">
              <a:xfrm>
                <a:off x="3357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92" name="Oval 105"/>
              <p:cNvSpPr>
                <a:spLocks noChangeArrowheads="1"/>
              </p:cNvSpPr>
              <p:nvPr/>
            </p:nvSpPr>
            <p:spPr bwMode="auto">
              <a:xfrm>
                <a:off x="390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7693" name="Oval 106"/>
              <p:cNvSpPr>
                <a:spLocks noChangeArrowheads="1"/>
              </p:cNvSpPr>
              <p:nvPr/>
            </p:nvSpPr>
            <p:spPr bwMode="auto">
              <a:xfrm>
                <a:off x="4445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197656" name="Group 107"/>
            <p:cNvGrpSpPr>
              <a:grpSpLocks/>
            </p:cNvGrpSpPr>
            <p:nvPr/>
          </p:nvGrpSpPr>
          <p:grpSpPr bwMode="auto">
            <a:xfrm>
              <a:off x="385" y="1752"/>
              <a:ext cx="4302" cy="127"/>
              <a:chOff x="381" y="2478"/>
              <a:chExt cx="4302" cy="127"/>
            </a:xfrm>
          </p:grpSpPr>
          <p:sp>
            <p:nvSpPr>
              <p:cNvPr id="197673" name="Freeform 108"/>
              <p:cNvSpPr>
                <a:spLocks/>
              </p:cNvSpPr>
              <p:nvPr/>
            </p:nvSpPr>
            <p:spPr bwMode="auto">
              <a:xfrm>
                <a:off x="381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4" name="Freeform 109"/>
              <p:cNvSpPr>
                <a:spLocks/>
              </p:cNvSpPr>
              <p:nvPr/>
            </p:nvSpPr>
            <p:spPr bwMode="auto">
              <a:xfrm>
                <a:off x="745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5" name="Freeform 110"/>
              <p:cNvSpPr>
                <a:spLocks/>
              </p:cNvSpPr>
              <p:nvPr/>
            </p:nvSpPr>
            <p:spPr bwMode="auto">
              <a:xfrm>
                <a:off x="110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6" name="Freeform 111"/>
              <p:cNvSpPr>
                <a:spLocks/>
              </p:cNvSpPr>
              <p:nvPr/>
            </p:nvSpPr>
            <p:spPr bwMode="auto">
              <a:xfrm>
                <a:off x="1472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7" name="Freeform 112"/>
              <p:cNvSpPr>
                <a:spLocks/>
              </p:cNvSpPr>
              <p:nvPr/>
            </p:nvSpPr>
            <p:spPr bwMode="auto">
              <a:xfrm>
                <a:off x="1836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8" name="Freeform 113"/>
              <p:cNvSpPr>
                <a:spLocks/>
              </p:cNvSpPr>
              <p:nvPr/>
            </p:nvSpPr>
            <p:spPr bwMode="auto">
              <a:xfrm>
                <a:off x="219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9" name="Freeform 114"/>
              <p:cNvSpPr>
                <a:spLocks/>
              </p:cNvSpPr>
              <p:nvPr/>
            </p:nvSpPr>
            <p:spPr bwMode="auto">
              <a:xfrm>
                <a:off x="2623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80" name="Freeform 115"/>
              <p:cNvSpPr>
                <a:spLocks/>
              </p:cNvSpPr>
              <p:nvPr/>
            </p:nvSpPr>
            <p:spPr bwMode="auto">
              <a:xfrm>
                <a:off x="2987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81" name="Freeform 116"/>
              <p:cNvSpPr>
                <a:spLocks/>
              </p:cNvSpPr>
              <p:nvPr/>
            </p:nvSpPr>
            <p:spPr bwMode="auto">
              <a:xfrm>
                <a:off x="3350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82" name="Freeform 117"/>
              <p:cNvSpPr>
                <a:spLocks/>
              </p:cNvSpPr>
              <p:nvPr/>
            </p:nvSpPr>
            <p:spPr bwMode="auto">
              <a:xfrm>
                <a:off x="3714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83" name="Freeform 118"/>
              <p:cNvSpPr>
                <a:spLocks/>
              </p:cNvSpPr>
              <p:nvPr/>
            </p:nvSpPr>
            <p:spPr bwMode="auto">
              <a:xfrm>
                <a:off x="4077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84" name="Freeform 119"/>
              <p:cNvSpPr>
                <a:spLocks/>
              </p:cNvSpPr>
              <p:nvPr/>
            </p:nvSpPr>
            <p:spPr bwMode="auto">
              <a:xfrm>
                <a:off x="4441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7657" name="Group 120"/>
            <p:cNvGrpSpPr>
              <a:grpSpLocks/>
            </p:cNvGrpSpPr>
            <p:nvPr/>
          </p:nvGrpSpPr>
          <p:grpSpPr bwMode="auto">
            <a:xfrm>
              <a:off x="385" y="2704"/>
              <a:ext cx="4302" cy="127"/>
              <a:chOff x="381" y="2478"/>
              <a:chExt cx="4302" cy="127"/>
            </a:xfrm>
          </p:grpSpPr>
          <p:sp>
            <p:nvSpPr>
              <p:cNvPr id="197661" name="Freeform 121"/>
              <p:cNvSpPr>
                <a:spLocks/>
              </p:cNvSpPr>
              <p:nvPr/>
            </p:nvSpPr>
            <p:spPr bwMode="auto">
              <a:xfrm>
                <a:off x="381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62" name="Freeform 122"/>
              <p:cNvSpPr>
                <a:spLocks/>
              </p:cNvSpPr>
              <p:nvPr/>
            </p:nvSpPr>
            <p:spPr bwMode="auto">
              <a:xfrm>
                <a:off x="745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63" name="Freeform 123"/>
              <p:cNvSpPr>
                <a:spLocks/>
              </p:cNvSpPr>
              <p:nvPr/>
            </p:nvSpPr>
            <p:spPr bwMode="auto">
              <a:xfrm>
                <a:off x="110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64" name="Freeform 124"/>
              <p:cNvSpPr>
                <a:spLocks/>
              </p:cNvSpPr>
              <p:nvPr/>
            </p:nvSpPr>
            <p:spPr bwMode="auto">
              <a:xfrm>
                <a:off x="1472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65" name="Freeform 125"/>
              <p:cNvSpPr>
                <a:spLocks/>
              </p:cNvSpPr>
              <p:nvPr/>
            </p:nvSpPr>
            <p:spPr bwMode="auto">
              <a:xfrm>
                <a:off x="1836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66" name="Freeform 126"/>
              <p:cNvSpPr>
                <a:spLocks/>
              </p:cNvSpPr>
              <p:nvPr/>
            </p:nvSpPr>
            <p:spPr bwMode="auto">
              <a:xfrm>
                <a:off x="219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67" name="Freeform 127"/>
              <p:cNvSpPr>
                <a:spLocks/>
              </p:cNvSpPr>
              <p:nvPr/>
            </p:nvSpPr>
            <p:spPr bwMode="auto">
              <a:xfrm>
                <a:off x="2623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68" name="Freeform 128"/>
              <p:cNvSpPr>
                <a:spLocks/>
              </p:cNvSpPr>
              <p:nvPr/>
            </p:nvSpPr>
            <p:spPr bwMode="auto">
              <a:xfrm>
                <a:off x="2987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69" name="Freeform 129"/>
              <p:cNvSpPr>
                <a:spLocks/>
              </p:cNvSpPr>
              <p:nvPr/>
            </p:nvSpPr>
            <p:spPr bwMode="auto">
              <a:xfrm>
                <a:off x="3350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0" name="Freeform 130"/>
              <p:cNvSpPr>
                <a:spLocks/>
              </p:cNvSpPr>
              <p:nvPr/>
            </p:nvSpPr>
            <p:spPr bwMode="auto">
              <a:xfrm>
                <a:off x="3714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1" name="Freeform 131"/>
              <p:cNvSpPr>
                <a:spLocks/>
              </p:cNvSpPr>
              <p:nvPr/>
            </p:nvSpPr>
            <p:spPr bwMode="auto">
              <a:xfrm>
                <a:off x="4077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7672" name="Freeform 132"/>
              <p:cNvSpPr>
                <a:spLocks/>
              </p:cNvSpPr>
              <p:nvPr/>
            </p:nvSpPr>
            <p:spPr bwMode="auto">
              <a:xfrm>
                <a:off x="4441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97658" name="Text Box 133"/>
            <p:cNvSpPr txBox="1">
              <a:spLocks noChangeArrowheads="1"/>
            </p:cNvSpPr>
            <p:nvPr/>
          </p:nvSpPr>
          <p:spPr bwMode="auto">
            <a:xfrm>
              <a:off x="3463" y="3050"/>
              <a:ext cx="11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Islatılan alan</a:t>
              </a:r>
            </a:p>
          </p:txBody>
        </p:sp>
        <p:sp>
          <p:nvSpPr>
            <p:cNvPr id="197659" name="Line 134"/>
            <p:cNvSpPr>
              <a:spLocks noChangeShapeType="1"/>
            </p:cNvSpPr>
            <p:nvPr/>
          </p:nvSpPr>
          <p:spPr bwMode="auto">
            <a:xfrm flipH="1" flipV="1">
              <a:off x="3606" y="2886"/>
              <a:ext cx="227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7660" name="Line 135"/>
            <p:cNvSpPr>
              <a:spLocks noChangeShapeType="1"/>
            </p:cNvSpPr>
            <p:nvPr/>
          </p:nvSpPr>
          <p:spPr bwMode="auto">
            <a:xfrm>
              <a:off x="340" y="2115"/>
              <a:ext cx="0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1798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231"/>
          <p:cNvGrpSpPr>
            <a:grpSpLocks/>
          </p:cNvGrpSpPr>
          <p:nvPr/>
        </p:nvGrpSpPr>
        <p:grpSpPr bwMode="auto">
          <a:xfrm>
            <a:off x="1847850" y="619126"/>
            <a:ext cx="8763000" cy="5475288"/>
            <a:chOff x="337" y="754"/>
            <a:chExt cx="5520" cy="3449"/>
          </a:xfrm>
        </p:grpSpPr>
        <p:sp>
          <p:nvSpPr>
            <p:cNvPr id="198659" name="Text Box 28"/>
            <p:cNvSpPr txBox="1">
              <a:spLocks noChangeArrowheads="1"/>
            </p:cNvSpPr>
            <p:nvPr/>
          </p:nvSpPr>
          <p:spPr bwMode="auto">
            <a:xfrm>
              <a:off x="543" y="3873"/>
              <a:ext cx="47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800">
                  <a:solidFill>
                    <a:srgbClr val="CC3300"/>
                  </a:solidFill>
                  <a:latin typeface="Times New Roman" panose="02020603050405020304" pitchFamily="18" charset="0"/>
                </a:rPr>
                <a:t>Bitki sıra aralığı damlatıcı aralığından küçük, </a:t>
              </a:r>
              <a:r>
                <a:rPr lang="tr-TR" altLang="tr-TR" sz="2800">
                  <a:latin typeface="Times New Roman" panose="02020603050405020304" pitchFamily="18" charset="0"/>
                </a:rPr>
                <a:t>S</a:t>
              </a:r>
              <a:r>
                <a:rPr lang="tr-TR" altLang="tr-TR" sz="2800" baseline="-25000">
                  <a:latin typeface="Times New Roman" panose="02020603050405020304" pitchFamily="18" charset="0"/>
                </a:rPr>
                <a:t>s</a:t>
              </a:r>
              <a:r>
                <a:rPr lang="en-US" altLang="tr-T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r>
                <a:rPr lang="tr-TR" altLang="tr-TR" sz="2800">
                  <a:latin typeface="Times New Roman" panose="02020603050405020304" pitchFamily="18" charset="0"/>
                </a:rPr>
                <a:t>S</a:t>
              </a:r>
              <a:r>
                <a:rPr lang="tr-TR" altLang="tr-TR" sz="2800" baseline="-25000">
                  <a:latin typeface="Times New Roman" panose="02020603050405020304" pitchFamily="18" charset="0"/>
                </a:rPr>
                <a:t>d</a:t>
              </a:r>
              <a:endParaRPr lang="tr-TR" altLang="tr-TR" sz="2800">
                <a:latin typeface="Times New Roman" panose="02020603050405020304" pitchFamily="18" charset="0"/>
              </a:endParaRPr>
            </a:p>
          </p:txBody>
        </p:sp>
        <p:sp>
          <p:nvSpPr>
            <p:cNvPr id="198660" name="Rectangle 29"/>
            <p:cNvSpPr>
              <a:spLocks noChangeArrowheads="1"/>
            </p:cNvSpPr>
            <p:nvPr/>
          </p:nvSpPr>
          <p:spPr bwMode="auto">
            <a:xfrm>
              <a:off x="340" y="1207"/>
              <a:ext cx="4423" cy="2086"/>
            </a:xfrm>
            <a:prstGeom prst="rect">
              <a:avLst/>
            </a:prstGeom>
            <a:solidFill>
              <a:srgbClr val="DCFBFE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8661" name="Rectangle 30"/>
            <p:cNvSpPr>
              <a:spLocks noChangeArrowheads="1"/>
            </p:cNvSpPr>
            <p:nvPr/>
          </p:nvSpPr>
          <p:spPr bwMode="auto">
            <a:xfrm>
              <a:off x="337" y="2069"/>
              <a:ext cx="4415" cy="45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8662" name="Text Box 31"/>
            <p:cNvSpPr txBox="1">
              <a:spLocks noChangeArrowheads="1"/>
            </p:cNvSpPr>
            <p:nvPr/>
          </p:nvSpPr>
          <p:spPr bwMode="auto">
            <a:xfrm>
              <a:off x="2091" y="2143"/>
              <a:ext cx="88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Kuru alan</a:t>
              </a:r>
            </a:p>
          </p:txBody>
        </p:sp>
        <p:sp>
          <p:nvSpPr>
            <p:cNvPr id="198663" name="Text Box 32"/>
            <p:cNvSpPr txBox="1">
              <a:spLocks noChangeArrowheads="1"/>
            </p:cNvSpPr>
            <p:nvPr/>
          </p:nvSpPr>
          <p:spPr bwMode="auto">
            <a:xfrm>
              <a:off x="494" y="796"/>
              <a:ext cx="87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Damlatıcı</a:t>
              </a:r>
            </a:p>
          </p:txBody>
        </p:sp>
        <p:sp>
          <p:nvSpPr>
            <p:cNvPr id="198664" name="Text Box 33"/>
            <p:cNvSpPr txBox="1">
              <a:spLocks noChangeArrowheads="1"/>
            </p:cNvSpPr>
            <p:nvPr/>
          </p:nvSpPr>
          <p:spPr bwMode="auto">
            <a:xfrm>
              <a:off x="1982" y="789"/>
              <a:ext cx="5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Bitki</a:t>
              </a:r>
            </a:p>
          </p:txBody>
        </p:sp>
        <p:sp>
          <p:nvSpPr>
            <p:cNvPr id="198665" name="Text Box 34"/>
            <p:cNvSpPr txBox="1">
              <a:spLocks noChangeArrowheads="1"/>
            </p:cNvSpPr>
            <p:nvPr/>
          </p:nvSpPr>
          <p:spPr bwMode="auto">
            <a:xfrm>
              <a:off x="2893" y="754"/>
              <a:ext cx="145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Lateral boru hattı</a:t>
              </a:r>
            </a:p>
          </p:txBody>
        </p:sp>
        <p:sp>
          <p:nvSpPr>
            <p:cNvPr id="198666" name="Line 35"/>
            <p:cNvSpPr>
              <a:spLocks noChangeShapeType="1"/>
            </p:cNvSpPr>
            <p:nvPr/>
          </p:nvSpPr>
          <p:spPr bwMode="auto">
            <a:xfrm>
              <a:off x="521" y="3385"/>
              <a:ext cx="4" cy="17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67" name="Line 36"/>
            <p:cNvSpPr>
              <a:spLocks noChangeShapeType="1"/>
            </p:cNvSpPr>
            <p:nvPr/>
          </p:nvSpPr>
          <p:spPr bwMode="auto">
            <a:xfrm>
              <a:off x="1198" y="3385"/>
              <a:ext cx="4" cy="182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68" name="Line 37"/>
            <p:cNvSpPr>
              <a:spLocks noChangeShapeType="1"/>
            </p:cNvSpPr>
            <p:nvPr/>
          </p:nvSpPr>
          <p:spPr bwMode="auto">
            <a:xfrm>
              <a:off x="521" y="3475"/>
              <a:ext cx="681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69" name="Line 38"/>
            <p:cNvSpPr>
              <a:spLocks noChangeShapeType="1"/>
            </p:cNvSpPr>
            <p:nvPr/>
          </p:nvSpPr>
          <p:spPr bwMode="auto">
            <a:xfrm>
              <a:off x="5193" y="1661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70" name="Line 39"/>
            <p:cNvSpPr>
              <a:spLocks noChangeShapeType="1"/>
            </p:cNvSpPr>
            <p:nvPr/>
          </p:nvSpPr>
          <p:spPr bwMode="auto">
            <a:xfrm>
              <a:off x="5193" y="2931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71" name="Line 40"/>
            <p:cNvSpPr>
              <a:spLocks noChangeShapeType="1"/>
            </p:cNvSpPr>
            <p:nvPr/>
          </p:nvSpPr>
          <p:spPr bwMode="auto">
            <a:xfrm>
              <a:off x="5284" y="1662"/>
              <a:ext cx="0" cy="1269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72" name="Text Box 41"/>
            <p:cNvSpPr txBox="1">
              <a:spLocks noChangeArrowheads="1"/>
            </p:cNvSpPr>
            <p:nvPr/>
          </p:nvSpPr>
          <p:spPr bwMode="auto">
            <a:xfrm>
              <a:off x="703" y="3430"/>
              <a:ext cx="2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d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  <p:sp>
          <p:nvSpPr>
            <p:cNvPr id="198673" name="Text Box 42"/>
            <p:cNvSpPr txBox="1">
              <a:spLocks noChangeArrowheads="1"/>
            </p:cNvSpPr>
            <p:nvPr/>
          </p:nvSpPr>
          <p:spPr bwMode="auto">
            <a:xfrm>
              <a:off x="5236" y="2053"/>
              <a:ext cx="6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l</a:t>
              </a:r>
              <a:r>
                <a:rPr lang="tr-TR" altLang="tr-TR" sz="2400">
                  <a:latin typeface="Times New Roman" panose="02020603050405020304" pitchFamily="18" charset="0"/>
                </a:rPr>
                <a:t>=2S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s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  <p:sp>
          <p:nvSpPr>
            <p:cNvPr id="198674" name="Line 44"/>
            <p:cNvSpPr>
              <a:spLocks noChangeShapeType="1"/>
            </p:cNvSpPr>
            <p:nvPr/>
          </p:nvSpPr>
          <p:spPr bwMode="auto">
            <a:xfrm>
              <a:off x="2217" y="1038"/>
              <a:ext cx="73" cy="39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75" name="Line 45"/>
            <p:cNvSpPr>
              <a:spLocks noChangeShapeType="1"/>
            </p:cNvSpPr>
            <p:nvPr/>
          </p:nvSpPr>
          <p:spPr bwMode="auto">
            <a:xfrm>
              <a:off x="3651" y="1046"/>
              <a:ext cx="0" cy="615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198676" name="Group 123"/>
            <p:cNvGrpSpPr>
              <a:grpSpLocks/>
            </p:cNvGrpSpPr>
            <p:nvPr/>
          </p:nvGrpSpPr>
          <p:grpSpPr bwMode="auto">
            <a:xfrm>
              <a:off x="340" y="1593"/>
              <a:ext cx="4423" cy="113"/>
              <a:chOff x="453" y="436"/>
              <a:chExt cx="4423" cy="113"/>
            </a:xfrm>
          </p:grpSpPr>
          <p:sp>
            <p:nvSpPr>
              <p:cNvPr id="198746" name="Oval 57"/>
              <p:cNvSpPr>
                <a:spLocks noChangeArrowheads="1"/>
              </p:cNvSpPr>
              <p:nvPr/>
            </p:nvSpPr>
            <p:spPr bwMode="auto">
              <a:xfrm>
                <a:off x="594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747" name="Line 58"/>
              <p:cNvSpPr>
                <a:spLocks noChangeShapeType="1"/>
              </p:cNvSpPr>
              <p:nvPr/>
            </p:nvSpPr>
            <p:spPr bwMode="auto">
              <a:xfrm>
                <a:off x="453" y="490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48" name="Oval 59"/>
              <p:cNvSpPr>
                <a:spLocks noChangeArrowheads="1"/>
              </p:cNvSpPr>
              <p:nvPr/>
            </p:nvSpPr>
            <p:spPr bwMode="auto">
              <a:xfrm>
                <a:off x="1270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749" name="Oval 60"/>
              <p:cNvSpPr>
                <a:spLocks noChangeArrowheads="1"/>
              </p:cNvSpPr>
              <p:nvPr/>
            </p:nvSpPr>
            <p:spPr bwMode="auto">
              <a:xfrm>
                <a:off x="1951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750" name="Oval 61"/>
              <p:cNvSpPr>
                <a:spLocks noChangeArrowheads="1"/>
              </p:cNvSpPr>
              <p:nvPr/>
            </p:nvSpPr>
            <p:spPr bwMode="auto">
              <a:xfrm>
                <a:off x="4672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751" name="Oval 62"/>
              <p:cNvSpPr>
                <a:spLocks noChangeArrowheads="1"/>
              </p:cNvSpPr>
              <p:nvPr/>
            </p:nvSpPr>
            <p:spPr bwMode="auto">
              <a:xfrm>
                <a:off x="2631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752" name="Oval 63"/>
              <p:cNvSpPr>
                <a:spLocks noChangeArrowheads="1"/>
              </p:cNvSpPr>
              <p:nvPr/>
            </p:nvSpPr>
            <p:spPr bwMode="auto">
              <a:xfrm>
                <a:off x="3311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753" name="Oval 64"/>
              <p:cNvSpPr>
                <a:spLocks noChangeArrowheads="1"/>
              </p:cNvSpPr>
              <p:nvPr/>
            </p:nvSpPr>
            <p:spPr bwMode="auto">
              <a:xfrm>
                <a:off x="3992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198677" name="Group 66"/>
            <p:cNvGrpSpPr>
              <a:grpSpLocks/>
            </p:cNvGrpSpPr>
            <p:nvPr/>
          </p:nvGrpSpPr>
          <p:grpSpPr bwMode="auto">
            <a:xfrm>
              <a:off x="385" y="1398"/>
              <a:ext cx="4302" cy="127"/>
              <a:chOff x="381" y="2478"/>
              <a:chExt cx="4302" cy="127"/>
            </a:xfrm>
          </p:grpSpPr>
          <p:sp>
            <p:nvSpPr>
              <p:cNvPr id="198734" name="Freeform 67"/>
              <p:cNvSpPr>
                <a:spLocks/>
              </p:cNvSpPr>
              <p:nvPr/>
            </p:nvSpPr>
            <p:spPr bwMode="auto">
              <a:xfrm>
                <a:off x="381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5" name="Freeform 68"/>
              <p:cNvSpPr>
                <a:spLocks/>
              </p:cNvSpPr>
              <p:nvPr/>
            </p:nvSpPr>
            <p:spPr bwMode="auto">
              <a:xfrm>
                <a:off x="745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6" name="Freeform 69"/>
              <p:cNvSpPr>
                <a:spLocks/>
              </p:cNvSpPr>
              <p:nvPr/>
            </p:nvSpPr>
            <p:spPr bwMode="auto">
              <a:xfrm>
                <a:off x="110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7" name="Freeform 70"/>
              <p:cNvSpPr>
                <a:spLocks/>
              </p:cNvSpPr>
              <p:nvPr/>
            </p:nvSpPr>
            <p:spPr bwMode="auto">
              <a:xfrm>
                <a:off x="1472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8" name="Freeform 71"/>
              <p:cNvSpPr>
                <a:spLocks/>
              </p:cNvSpPr>
              <p:nvPr/>
            </p:nvSpPr>
            <p:spPr bwMode="auto">
              <a:xfrm>
                <a:off x="1836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9" name="Freeform 72"/>
              <p:cNvSpPr>
                <a:spLocks/>
              </p:cNvSpPr>
              <p:nvPr/>
            </p:nvSpPr>
            <p:spPr bwMode="auto">
              <a:xfrm>
                <a:off x="219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40" name="Freeform 73"/>
              <p:cNvSpPr>
                <a:spLocks/>
              </p:cNvSpPr>
              <p:nvPr/>
            </p:nvSpPr>
            <p:spPr bwMode="auto">
              <a:xfrm>
                <a:off x="2623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41" name="Freeform 74"/>
              <p:cNvSpPr>
                <a:spLocks/>
              </p:cNvSpPr>
              <p:nvPr/>
            </p:nvSpPr>
            <p:spPr bwMode="auto">
              <a:xfrm>
                <a:off x="2987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42" name="Freeform 75"/>
              <p:cNvSpPr>
                <a:spLocks/>
              </p:cNvSpPr>
              <p:nvPr/>
            </p:nvSpPr>
            <p:spPr bwMode="auto">
              <a:xfrm>
                <a:off x="3350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43" name="Freeform 76"/>
              <p:cNvSpPr>
                <a:spLocks/>
              </p:cNvSpPr>
              <p:nvPr/>
            </p:nvSpPr>
            <p:spPr bwMode="auto">
              <a:xfrm>
                <a:off x="3714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44" name="Freeform 77"/>
              <p:cNvSpPr>
                <a:spLocks/>
              </p:cNvSpPr>
              <p:nvPr/>
            </p:nvSpPr>
            <p:spPr bwMode="auto">
              <a:xfrm>
                <a:off x="4077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45" name="Freeform 78"/>
              <p:cNvSpPr>
                <a:spLocks/>
              </p:cNvSpPr>
              <p:nvPr/>
            </p:nvSpPr>
            <p:spPr bwMode="auto">
              <a:xfrm>
                <a:off x="4441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8678" name="Group 79"/>
            <p:cNvGrpSpPr>
              <a:grpSpLocks/>
            </p:cNvGrpSpPr>
            <p:nvPr/>
          </p:nvGrpSpPr>
          <p:grpSpPr bwMode="auto">
            <a:xfrm>
              <a:off x="385" y="2713"/>
              <a:ext cx="4302" cy="127"/>
              <a:chOff x="381" y="2478"/>
              <a:chExt cx="4302" cy="127"/>
            </a:xfrm>
          </p:grpSpPr>
          <p:sp>
            <p:nvSpPr>
              <p:cNvPr id="198722" name="Freeform 80"/>
              <p:cNvSpPr>
                <a:spLocks/>
              </p:cNvSpPr>
              <p:nvPr/>
            </p:nvSpPr>
            <p:spPr bwMode="auto">
              <a:xfrm>
                <a:off x="381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3" name="Freeform 81"/>
              <p:cNvSpPr>
                <a:spLocks/>
              </p:cNvSpPr>
              <p:nvPr/>
            </p:nvSpPr>
            <p:spPr bwMode="auto">
              <a:xfrm>
                <a:off x="745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4" name="Freeform 82"/>
              <p:cNvSpPr>
                <a:spLocks/>
              </p:cNvSpPr>
              <p:nvPr/>
            </p:nvSpPr>
            <p:spPr bwMode="auto">
              <a:xfrm>
                <a:off x="110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5" name="Freeform 83"/>
              <p:cNvSpPr>
                <a:spLocks/>
              </p:cNvSpPr>
              <p:nvPr/>
            </p:nvSpPr>
            <p:spPr bwMode="auto">
              <a:xfrm>
                <a:off x="1472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6" name="Freeform 84"/>
              <p:cNvSpPr>
                <a:spLocks/>
              </p:cNvSpPr>
              <p:nvPr/>
            </p:nvSpPr>
            <p:spPr bwMode="auto">
              <a:xfrm>
                <a:off x="1836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7" name="Freeform 85"/>
              <p:cNvSpPr>
                <a:spLocks/>
              </p:cNvSpPr>
              <p:nvPr/>
            </p:nvSpPr>
            <p:spPr bwMode="auto">
              <a:xfrm>
                <a:off x="219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8" name="Freeform 86"/>
              <p:cNvSpPr>
                <a:spLocks/>
              </p:cNvSpPr>
              <p:nvPr/>
            </p:nvSpPr>
            <p:spPr bwMode="auto">
              <a:xfrm>
                <a:off x="2623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9" name="Freeform 87"/>
              <p:cNvSpPr>
                <a:spLocks/>
              </p:cNvSpPr>
              <p:nvPr/>
            </p:nvSpPr>
            <p:spPr bwMode="auto">
              <a:xfrm>
                <a:off x="2987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0" name="Freeform 88"/>
              <p:cNvSpPr>
                <a:spLocks/>
              </p:cNvSpPr>
              <p:nvPr/>
            </p:nvSpPr>
            <p:spPr bwMode="auto">
              <a:xfrm>
                <a:off x="3350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1" name="Freeform 89"/>
              <p:cNvSpPr>
                <a:spLocks/>
              </p:cNvSpPr>
              <p:nvPr/>
            </p:nvSpPr>
            <p:spPr bwMode="auto">
              <a:xfrm>
                <a:off x="3714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2" name="Freeform 90"/>
              <p:cNvSpPr>
                <a:spLocks/>
              </p:cNvSpPr>
              <p:nvPr/>
            </p:nvSpPr>
            <p:spPr bwMode="auto">
              <a:xfrm>
                <a:off x="4077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33" name="Freeform 91"/>
              <p:cNvSpPr>
                <a:spLocks/>
              </p:cNvSpPr>
              <p:nvPr/>
            </p:nvSpPr>
            <p:spPr bwMode="auto">
              <a:xfrm>
                <a:off x="4441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98679" name="Text Box 92"/>
            <p:cNvSpPr txBox="1">
              <a:spLocks noChangeArrowheads="1"/>
            </p:cNvSpPr>
            <p:nvPr/>
          </p:nvSpPr>
          <p:spPr bwMode="auto">
            <a:xfrm>
              <a:off x="3463" y="3338"/>
              <a:ext cx="11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Islatılan alan</a:t>
              </a:r>
            </a:p>
          </p:txBody>
        </p:sp>
        <p:sp>
          <p:nvSpPr>
            <p:cNvPr id="198680" name="Line 93"/>
            <p:cNvSpPr>
              <a:spLocks noChangeShapeType="1"/>
            </p:cNvSpPr>
            <p:nvPr/>
          </p:nvSpPr>
          <p:spPr bwMode="auto">
            <a:xfrm flipH="1" flipV="1">
              <a:off x="3651" y="3158"/>
              <a:ext cx="227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81" name="Line 94"/>
            <p:cNvSpPr>
              <a:spLocks noChangeShapeType="1"/>
            </p:cNvSpPr>
            <p:nvPr/>
          </p:nvSpPr>
          <p:spPr bwMode="auto">
            <a:xfrm>
              <a:off x="340" y="2070"/>
              <a:ext cx="0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198682" name="Group 95"/>
            <p:cNvGrpSpPr>
              <a:grpSpLocks/>
            </p:cNvGrpSpPr>
            <p:nvPr/>
          </p:nvGrpSpPr>
          <p:grpSpPr bwMode="auto">
            <a:xfrm>
              <a:off x="385" y="1752"/>
              <a:ext cx="4302" cy="127"/>
              <a:chOff x="381" y="2478"/>
              <a:chExt cx="4302" cy="127"/>
            </a:xfrm>
          </p:grpSpPr>
          <p:sp>
            <p:nvSpPr>
              <p:cNvPr id="198710" name="Freeform 96"/>
              <p:cNvSpPr>
                <a:spLocks/>
              </p:cNvSpPr>
              <p:nvPr/>
            </p:nvSpPr>
            <p:spPr bwMode="auto">
              <a:xfrm>
                <a:off x="381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1" name="Freeform 97"/>
              <p:cNvSpPr>
                <a:spLocks/>
              </p:cNvSpPr>
              <p:nvPr/>
            </p:nvSpPr>
            <p:spPr bwMode="auto">
              <a:xfrm>
                <a:off x="745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2" name="Freeform 98"/>
              <p:cNvSpPr>
                <a:spLocks/>
              </p:cNvSpPr>
              <p:nvPr/>
            </p:nvSpPr>
            <p:spPr bwMode="auto">
              <a:xfrm>
                <a:off x="110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3" name="Freeform 99"/>
              <p:cNvSpPr>
                <a:spLocks/>
              </p:cNvSpPr>
              <p:nvPr/>
            </p:nvSpPr>
            <p:spPr bwMode="auto">
              <a:xfrm>
                <a:off x="1472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4" name="Freeform 100"/>
              <p:cNvSpPr>
                <a:spLocks/>
              </p:cNvSpPr>
              <p:nvPr/>
            </p:nvSpPr>
            <p:spPr bwMode="auto">
              <a:xfrm>
                <a:off x="1836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5" name="Freeform 101"/>
              <p:cNvSpPr>
                <a:spLocks/>
              </p:cNvSpPr>
              <p:nvPr/>
            </p:nvSpPr>
            <p:spPr bwMode="auto">
              <a:xfrm>
                <a:off x="219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6" name="Freeform 102"/>
              <p:cNvSpPr>
                <a:spLocks/>
              </p:cNvSpPr>
              <p:nvPr/>
            </p:nvSpPr>
            <p:spPr bwMode="auto">
              <a:xfrm>
                <a:off x="2623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7" name="Freeform 103"/>
              <p:cNvSpPr>
                <a:spLocks/>
              </p:cNvSpPr>
              <p:nvPr/>
            </p:nvSpPr>
            <p:spPr bwMode="auto">
              <a:xfrm>
                <a:off x="2987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8" name="Freeform 104"/>
              <p:cNvSpPr>
                <a:spLocks/>
              </p:cNvSpPr>
              <p:nvPr/>
            </p:nvSpPr>
            <p:spPr bwMode="auto">
              <a:xfrm>
                <a:off x="3350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19" name="Freeform 105"/>
              <p:cNvSpPr>
                <a:spLocks/>
              </p:cNvSpPr>
              <p:nvPr/>
            </p:nvSpPr>
            <p:spPr bwMode="auto">
              <a:xfrm>
                <a:off x="3714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0" name="Freeform 106"/>
              <p:cNvSpPr>
                <a:spLocks/>
              </p:cNvSpPr>
              <p:nvPr/>
            </p:nvSpPr>
            <p:spPr bwMode="auto">
              <a:xfrm>
                <a:off x="4077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21" name="Freeform 107"/>
              <p:cNvSpPr>
                <a:spLocks/>
              </p:cNvSpPr>
              <p:nvPr/>
            </p:nvSpPr>
            <p:spPr bwMode="auto">
              <a:xfrm>
                <a:off x="4441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8683" name="Group 108"/>
            <p:cNvGrpSpPr>
              <a:grpSpLocks/>
            </p:cNvGrpSpPr>
            <p:nvPr/>
          </p:nvGrpSpPr>
          <p:grpSpPr bwMode="auto">
            <a:xfrm>
              <a:off x="385" y="3031"/>
              <a:ext cx="4302" cy="127"/>
              <a:chOff x="381" y="2478"/>
              <a:chExt cx="4302" cy="127"/>
            </a:xfrm>
          </p:grpSpPr>
          <p:sp>
            <p:nvSpPr>
              <p:cNvPr id="198698" name="Freeform 109"/>
              <p:cNvSpPr>
                <a:spLocks/>
              </p:cNvSpPr>
              <p:nvPr/>
            </p:nvSpPr>
            <p:spPr bwMode="auto">
              <a:xfrm>
                <a:off x="381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699" name="Freeform 110"/>
              <p:cNvSpPr>
                <a:spLocks/>
              </p:cNvSpPr>
              <p:nvPr/>
            </p:nvSpPr>
            <p:spPr bwMode="auto">
              <a:xfrm>
                <a:off x="745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0" name="Freeform 111"/>
              <p:cNvSpPr>
                <a:spLocks/>
              </p:cNvSpPr>
              <p:nvPr/>
            </p:nvSpPr>
            <p:spPr bwMode="auto">
              <a:xfrm>
                <a:off x="110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1" name="Freeform 112"/>
              <p:cNvSpPr>
                <a:spLocks/>
              </p:cNvSpPr>
              <p:nvPr/>
            </p:nvSpPr>
            <p:spPr bwMode="auto">
              <a:xfrm>
                <a:off x="1472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2" name="Freeform 113"/>
              <p:cNvSpPr>
                <a:spLocks/>
              </p:cNvSpPr>
              <p:nvPr/>
            </p:nvSpPr>
            <p:spPr bwMode="auto">
              <a:xfrm>
                <a:off x="1836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3" name="Freeform 114"/>
              <p:cNvSpPr>
                <a:spLocks/>
              </p:cNvSpPr>
              <p:nvPr/>
            </p:nvSpPr>
            <p:spPr bwMode="auto">
              <a:xfrm>
                <a:off x="2199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4" name="Freeform 115"/>
              <p:cNvSpPr>
                <a:spLocks/>
              </p:cNvSpPr>
              <p:nvPr/>
            </p:nvSpPr>
            <p:spPr bwMode="auto">
              <a:xfrm>
                <a:off x="2623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5" name="Freeform 116"/>
              <p:cNvSpPr>
                <a:spLocks/>
              </p:cNvSpPr>
              <p:nvPr/>
            </p:nvSpPr>
            <p:spPr bwMode="auto">
              <a:xfrm>
                <a:off x="2987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6" name="Freeform 117"/>
              <p:cNvSpPr>
                <a:spLocks/>
              </p:cNvSpPr>
              <p:nvPr/>
            </p:nvSpPr>
            <p:spPr bwMode="auto">
              <a:xfrm>
                <a:off x="3350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7" name="Freeform 118"/>
              <p:cNvSpPr>
                <a:spLocks/>
              </p:cNvSpPr>
              <p:nvPr/>
            </p:nvSpPr>
            <p:spPr bwMode="auto">
              <a:xfrm>
                <a:off x="3714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8" name="Freeform 119"/>
              <p:cNvSpPr>
                <a:spLocks/>
              </p:cNvSpPr>
              <p:nvPr/>
            </p:nvSpPr>
            <p:spPr bwMode="auto">
              <a:xfrm>
                <a:off x="4077" y="2478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709" name="Freeform 120"/>
              <p:cNvSpPr>
                <a:spLocks/>
              </p:cNvSpPr>
              <p:nvPr/>
            </p:nvSpPr>
            <p:spPr bwMode="auto">
              <a:xfrm>
                <a:off x="4441" y="247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98684" name="Line 121"/>
            <p:cNvSpPr>
              <a:spLocks noChangeShapeType="1"/>
            </p:cNvSpPr>
            <p:nvPr/>
          </p:nvSpPr>
          <p:spPr bwMode="auto">
            <a:xfrm>
              <a:off x="4830" y="1434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85" name="Line 122"/>
            <p:cNvSpPr>
              <a:spLocks noChangeShapeType="1"/>
            </p:cNvSpPr>
            <p:nvPr/>
          </p:nvSpPr>
          <p:spPr bwMode="auto">
            <a:xfrm>
              <a:off x="4830" y="1842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198686" name="Group 124"/>
            <p:cNvGrpSpPr>
              <a:grpSpLocks/>
            </p:cNvGrpSpPr>
            <p:nvPr/>
          </p:nvGrpSpPr>
          <p:grpSpPr bwMode="auto">
            <a:xfrm>
              <a:off x="340" y="2875"/>
              <a:ext cx="4423" cy="113"/>
              <a:chOff x="453" y="436"/>
              <a:chExt cx="4423" cy="113"/>
            </a:xfrm>
          </p:grpSpPr>
          <p:sp>
            <p:nvSpPr>
              <p:cNvPr id="198690" name="Oval 125"/>
              <p:cNvSpPr>
                <a:spLocks noChangeArrowheads="1"/>
              </p:cNvSpPr>
              <p:nvPr/>
            </p:nvSpPr>
            <p:spPr bwMode="auto">
              <a:xfrm>
                <a:off x="594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691" name="Line 126"/>
              <p:cNvSpPr>
                <a:spLocks noChangeShapeType="1"/>
              </p:cNvSpPr>
              <p:nvPr/>
            </p:nvSpPr>
            <p:spPr bwMode="auto">
              <a:xfrm>
                <a:off x="453" y="490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8692" name="Oval 127"/>
              <p:cNvSpPr>
                <a:spLocks noChangeArrowheads="1"/>
              </p:cNvSpPr>
              <p:nvPr/>
            </p:nvSpPr>
            <p:spPr bwMode="auto">
              <a:xfrm>
                <a:off x="1270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693" name="Oval 128"/>
              <p:cNvSpPr>
                <a:spLocks noChangeArrowheads="1"/>
              </p:cNvSpPr>
              <p:nvPr/>
            </p:nvSpPr>
            <p:spPr bwMode="auto">
              <a:xfrm>
                <a:off x="1951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694" name="Oval 129"/>
              <p:cNvSpPr>
                <a:spLocks noChangeArrowheads="1"/>
              </p:cNvSpPr>
              <p:nvPr/>
            </p:nvSpPr>
            <p:spPr bwMode="auto">
              <a:xfrm>
                <a:off x="4672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695" name="Oval 130"/>
              <p:cNvSpPr>
                <a:spLocks noChangeArrowheads="1"/>
              </p:cNvSpPr>
              <p:nvPr/>
            </p:nvSpPr>
            <p:spPr bwMode="auto">
              <a:xfrm>
                <a:off x="2631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696" name="Oval 131"/>
              <p:cNvSpPr>
                <a:spLocks noChangeArrowheads="1"/>
              </p:cNvSpPr>
              <p:nvPr/>
            </p:nvSpPr>
            <p:spPr bwMode="auto">
              <a:xfrm>
                <a:off x="3311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8697" name="Oval 132"/>
              <p:cNvSpPr>
                <a:spLocks noChangeArrowheads="1"/>
              </p:cNvSpPr>
              <p:nvPr/>
            </p:nvSpPr>
            <p:spPr bwMode="auto">
              <a:xfrm>
                <a:off x="3992" y="43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sp>
          <p:nvSpPr>
            <p:cNvPr id="198687" name="Line 133"/>
            <p:cNvSpPr>
              <a:spLocks noChangeShapeType="1"/>
            </p:cNvSpPr>
            <p:nvPr/>
          </p:nvSpPr>
          <p:spPr bwMode="auto">
            <a:xfrm flipV="1">
              <a:off x="567" y="1043"/>
              <a:ext cx="363" cy="573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88" name="Line 134"/>
            <p:cNvSpPr>
              <a:spLocks noChangeShapeType="1"/>
            </p:cNvSpPr>
            <p:nvPr/>
          </p:nvSpPr>
          <p:spPr bwMode="auto">
            <a:xfrm>
              <a:off x="4921" y="1434"/>
              <a:ext cx="0" cy="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8689" name="Rectangle 135"/>
            <p:cNvSpPr>
              <a:spLocks noChangeArrowheads="1"/>
            </p:cNvSpPr>
            <p:nvPr/>
          </p:nvSpPr>
          <p:spPr bwMode="auto">
            <a:xfrm>
              <a:off x="4921" y="1509"/>
              <a:ext cx="2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000"/>
                <a:t>S</a:t>
              </a:r>
              <a:r>
                <a:rPr lang="tr-TR" altLang="tr-TR" sz="2000" baseline="-25000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1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315"/>
          <p:cNvGrpSpPr>
            <a:grpSpLocks/>
          </p:cNvGrpSpPr>
          <p:nvPr/>
        </p:nvGrpSpPr>
        <p:grpSpPr bwMode="auto">
          <a:xfrm>
            <a:off x="2070100" y="403225"/>
            <a:ext cx="8274050" cy="5908674"/>
            <a:chOff x="336" y="708"/>
            <a:chExt cx="5212" cy="3722"/>
          </a:xfrm>
        </p:grpSpPr>
        <p:sp>
          <p:nvSpPr>
            <p:cNvPr id="199683" name="Text Box 5"/>
            <p:cNvSpPr txBox="1">
              <a:spLocks noChangeArrowheads="1"/>
            </p:cNvSpPr>
            <p:nvPr/>
          </p:nvSpPr>
          <p:spPr bwMode="auto">
            <a:xfrm>
              <a:off x="1350" y="4100"/>
              <a:ext cx="316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800">
                  <a:solidFill>
                    <a:srgbClr val="CC3300"/>
                  </a:solidFill>
                  <a:latin typeface="Times New Roman" panose="02020603050405020304" pitchFamily="18" charset="0"/>
                </a:rPr>
                <a:t>Sık ekilen-dikilen bitkiler, </a:t>
              </a:r>
              <a:r>
                <a:rPr lang="tr-TR" altLang="tr-TR" sz="2800">
                  <a:latin typeface="Times New Roman" panose="02020603050405020304" pitchFamily="18" charset="0"/>
                </a:rPr>
                <a:t>S</a:t>
              </a:r>
              <a:r>
                <a:rPr lang="tr-TR" altLang="tr-TR" sz="2800" baseline="-25000">
                  <a:latin typeface="Times New Roman" panose="02020603050405020304" pitchFamily="18" charset="0"/>
                </a:rPr>
                <a:t>d</a:t>
              </a:r>
              <a:r>
                <a:rPr lang="tr-TR" altLang="tr-TR" sz="2800">
                  <a:latin typeface="Times New Roman" panose="02020603050405020304" pitchFamily="18" charset="0"/>
                </a:rPr>
                <a:t>&gt;2S</a:t>
              </a:r>
              <a:r>
                <a:rPr lang="tr-TR" altLang="tr-TR" sz="2800" baseline="-25000">
                  <a:latin typeface="Times New Roman" panose="02020603050405020304" pitchFamily="18" charset="0"/>
                </a:rPr>
                <a:t>s</a:t>
              </a:r>
              <a:endParaRPr lang="tr-TR" altLang="tr-TR" sz="2800">
                <a:latin typeface="Times New Roman" panose="02020603050405020304" pitchFamily="18" charset="0"/>
              </a:endParaRPr>
            </a:p>
          </p:txBody>
        </p:sp>
        <p:sp>
          <p:nvSpPr>
            <p:cNvPr id="199684" name="Rectangle 6"/>
            <p:cNvSpPr>
              <a:spLocks noChangeArrowheads="1"/>
            </p:cNvSpPr>
            <p:nvPr/>
          </p:nvSpPr>
          <p:spPr bwMode="auto">
            <a:xfrm>
              <a:off x="336" y="1137"/>
              <a:ext cx="4423" cy="2611"/>
            </a:xfrm>
            <a:prstGeom prst="rect">
              <a:avLst/>
            </a:prstGeom>
            <a:solidFill>
              <a:srgbClr val="DCFBFE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99685" name="Text Box 9"/>
            <p:cNvSpPr txBox="1">
              <a:spLocks noChangeArrowheads="1"/>
            </p:cNvSpPr>
            <p:nvPr/>
          </p:nvSpPr>
          <p:spPr bwMode="auto">
            <a:xfrm>
              <a:off x="570" y="750"/>
              <a:ext cx="87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Damlatıcı</a:t>
              </a:r>
            </a:p>
          </p:txBody>
        </p:sp>
        <p:sp>
          <p:nvSpPr>
            <p:cNvPr id="199686" name="Text Box 10"/>
            <p:cNvSpPr txBox="1">
              <a:spLocks noChangeArrowheads="1"/>
            </p:cNvSpPr>
            <p:nvPr/>
          </p:nvSpPr>
          <p:spPr bwMode="auto">
            <a:xfrm>
              <a:off x="1982" y="743"/>
              <a:ext cx="5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Bitki</a:t>
              </a:r>
            </a:p>
          </p:txBody>
        </p:sp>
        <p:sp>
          <p:nvSpPr>
            <p:cNvPr id="199687" name="Text Box 11"/>
            <p:cNvSpPr txBox="1">
              <a:spLocks noChangeArrowheads="1"/>
            </p:cNvSpPr>
            <p:nvPr/>
          </p:nvSpPr>
          <p:spPr bwMode="auto">
            <a:xfrm>
              <a:off x="2893" y="708"/>
              <a:ext cx="145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Lateral boru hattı</a:t>
              </a:r>
            </a:p>
          </p:txBody>
        </p:sp>
        <p:sp>
          <p:nvSpPr>
            <p:cNvPr id="199688" name="Line 12"/>
            <p:cNvSpPr>
              <a:spLocks noChangeShapeType="1"/>
            </p:cNvSpPr>
            <p:nvPr/>
          </p:nvSpPr>
          <p:spPr bwMode="auto">
            <a:xfrm>
              <a:off x="653" y="3798"/>
              <a:ext cx="4" cy="17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9689" name="Line 13"/>
            <p:cNvSpPr>
              <a:spLocks noChangeShapeType="1"/>
            </p:cNvSpPr>
            <p:nvPr/>
          </p:nvSpPr>
          <p:spPr bwMode="auto">
            <a:xfrm>
              <a:off x="1156" y="3793"/>
              <a:ext cx="4" cy="182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9690" name="Line 14"/>
            <p:cNvSpPr>
              <a:spLocks noChangeShapeType="1"/>
            </p:cNvSpPr>
            <p:nvPr/>
          </p:nvSpPr>
          <p:spPr bwMode="auto">
            <a:xfrm>
              <a:off x="649" y="3884"/>
              <a:ext cx="50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199691" name="Group 309"/>
            <p:cNvGrpSpPr>
              <a:grpSpLocks/>
            </p:cNvGrpSpPr>
            <p:nvPr/>
          </p:nvGrpSpPr>
          <p:grpSpPr bwMode="auto">
            <a:xfrm>
              <a:off x="4904" y="2931"/>
              <a:ext cx="217" cy="590"/>
              <a:chOff x="4904" y="2931"/>
              <a:chExt cx="217" cy="590"/>
            </a:xfrm>
          </p:grpSpPr>
          <p:sp>
            <p:nvSpPr>
              <p:cNvPr id="199949" name="Line 15"/>
              <p:cNvSpPr>
                <a:spLocks noChangeShapeType="1"/>
              </p:cNvSpPr>
              <p:nvPr/>
            </p:nvSpPr>
            <p:spPr bwMode="auto">
              <a:xfrm>
                <a:off x="4904" y="3521"/>
                <a:ext cx="217" cy="0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50" name="Line 16"/>
              <p:cNvSpPr>
                <a:spLocks noChangeShapeType="1"/>
              </p:cNvSpPr>
              <p:nvPr/>
            </p:nvSpPr>
            <p:spPr bwMode="auto">
              <a:xfrm>
                <a:off x="4904" y="2931"/>
                <a:ext cx="217" cy="0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51" name="Line 17"/>
              <p:cNvSpPr>
                <a:spLocks noChangeShapeType="1"/>
              </p:cNvSpPr>
              <p:nvPr/>
            </p:nvSpPr>
            <p:spPr bwMode="auto">
              <a:xfrm>
                <a:off x="5012" y="2932"/>
                <a:ext cx="0" cy="589"/>
              </a:xfrm>
              <a:prstGeom prst="line">
                <a:avLst/>
              </a:prstGeom>
              <a:noFill/>
              <a:ln w="3175" cap="sq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99692" name="Text Box 18"/>
            <p:cNvSpPr txBox="1">
              <a:spLocks noChangeArrowheads="1"/>
            </p:cNvSpPr>
            <p:nvPr/>
          </p:nvSpPr>
          <p:spPr bwMode="auto">
            <a:xfrm>
              <a:off x="748" y="3868"/>
              <a:ext cx="2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d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  <p:sp>
          <p:nvSpPr>
            <p:cNvPr id="199693" name="Text Box 19"/>
            <p:cNvSpPr txBox="1">
              <a:spLocks noChangeArrowheads="1"/>
            </p:cNvSpPr>
            <p:nvPr/>
          </p:nvSpPr>
          <p:spPr bwMode="auto">
            <a:xfrm>
              <a:off x="5002" y="3006"/>
              <a:ext cx="54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l</a:t>
              </a:r>
              <a:r>
                <a:rPr lang="tr-TR" altLang="tr-TR" sz="2400">
                  <a:latin typeface="Times New Roman" panose="02020603050405020304" pitchFamily="18" charset="0"/>
                </a:rPr>
                <a:t>=S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d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199694" name="Group 33"/>
            <p:cNvGrpSpPr>
              <a:grpSpLocks/>
            </p:cNvGrpSpPr>
            <p:nvPr/>
          </p:nvGrpSpPr>
          <p:grpSpPr bwMode="auto">
            <a:xfrm>
              <a:off x="340" y="1321"/>
              <a:ext cx="4423" cy="113"/>
              <a:chOff x="407" y="1049"/>
              <a:chExt cx="4423" cy="113"/>
            </a:xfrm>
          </p:grpSpPr>
          <p:sp>
            <p:nvSpPr>
              <p:cNvPr id="199940" name="Oval 34"/>
              <p:cNvSpPr>
                <a:spLocks noChangeArrowheads="1"/>
              </p:cNvSpPr>
              <p:nvPr/>
            </p:nvSpPr>
            <p:spPr bwMode="auto">
              <a:xfrm>
                <a:off x="66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41" name="Line 35"/>
              <p:cNvSpPr>
                <a:spLocks noChangeShapeType="1"/>
              </p:cNvSpPr>
              <p:nvPr/>
            </p:nvSpPr>
            <p:spPr bwMode="auto">
              <a:xfrm>
                <a:off x="407" y="1103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42" name="Oval 36"/>
              <p:cNvSpPr>
                <a:spLocks noChangeArrowheads="1"/>
              </p:cNvSpPr>
              <p:nvPr/>
            </p:nvSpPr>
            <p:spPr bwMode="auto">
              <a:xfrm>
                <a:off x="1179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43" name="Oval 37"/>
              <p:cNvSpPr>
                <a:spLocks noChangeArrowheads="1"/>
              </p:cNvSpPr>
              <p:nvPr/>
            </p:nvSpPr>
            <p:spPr bwMode="auto">
              <a:xfrm>
                <a:off x="1724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44" name="Oval 38"/>
              <p:cNvSpPr>
                <a:spLocks noChangeArrowheads="1"/>
              </p:cNvSpPr>
              <p:nvPr/>
            </p:nvSpPr>
            <p:spPr bwMode="auto">
              <a:xfrm>
                <a:off x="2268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45" name="Oval 39"/>
              <p:cNvSpPr>
                <a:spLocks noChangeArrowheads="1"/>
              </p:cNvSpPr>
              <p:nvPr/>
            </p:nvSpPr>
            <p:spPr bwMode="auto">
              <a:xfrm>
                <a:off x="2812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46" name="Oval 40"/>
              <p:cNvSpPr>
                <a:spLocks noChangeArrowheads="1"/>
              </p:cNvSpPr>
              <p:nvPr/>
            </p:nvSpPr>
            <p:spPr bwMode="auto">
              <a:xfrm>
                <a:off x="3357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47" name="Oval 41"/>
              <p:cNvSpPr>
                <a:spLocks noChangeArrowheads="1"/>
              </p:cNvSpPr>
              <p:nvPr/>
            </p:nvSpPr>
            <p:spPr bwMode="auto">
              <a:xfrm>
                <a:off x="390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48" name="Oval 42"/>
              <p:cNvSpPr>
                <a:spLocks noChangeArrowheads="1"/>
              </p:cNvSpPr>
              <p:nvPr/>
            </p:nvSpPr>
            <p:spPr bwMode="auto">
              <a:xfrm>
                <a:off x="4445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199695" name="Group 125"/>
            <p:cNvGrpSpPr>
              <a:grpSpLocks/>
            </p:cNvGrpSpPr>
            <p:nvPr/>
          </p:nvGrpSpPr>
          <p:grpSpPr bwMode="auto">
            <a:xfrm>
              <a:off x="431" y="1208"/>
              <a:ext cx="4256" cy="136"/>
              <a:chOff x="431" y="119"/>
              <a:chExt cx="4256" cy="136"/>
            </a:xfrm>
          </p:grpSpPr>
          <p:sp>
            <p:nvSpPr>
              <p:cNvPr id="199923" name="Freeform 44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24" name="Freeform 45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25" name="Freeform 46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26" name="Freeform 47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27" name="Freeform 48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28" name="Freeform 49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29" name="Freeform 50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0" name="Freeform 73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1" name="Freeform 75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2" name="Freeform 76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3" name="Freeform 77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4" name="Freeform 78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5" name="Freeform 80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6" name="Freeform 81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7" name="Freeform 82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8" name="Freeform 83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39" name="Freeform 84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696" name="Group 85"/>
            <p:cNvGrpSpPr>
              <a:grpSpLocks/>
            </p:cNvGrpSpPr>
            <p:nvPr/>
          </p:nvGrpSpPr>
          <p:grpSpPr bwMode="auto">
            <a:xfrm>
              <a:off x="340" y="1820"/>
              <a:ext cx="4423" cy="113"/>
              <a:chOff x="407" y="1049"/>
              <a:chExt cx="4423" cy="113"/>
            </a:xfrm>
          </p:grpSpPr>
          <p:sp>
            <p:nvSpPr>
              <p:cNvPr id="199914" name="Oval 86"/>
              <p:cNvSpPr>
                <a:spLocks noChangeArrowheads="1"/>
              </p:cNvSpPr>
              <p:nvPr/>
            </p:nvSpPr>
            <p:spPr bwMode="auto">
              <a:xfrm>
                <a:off x="66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15" name="Line 87"/>
              <p:cNvSpPr>
                <a:spLocks noChangeShapeType="1"/>
              </p:cNvSpPr>
              <p:nvPr/>
            </p:nvSpPr>
            <p:spPr bwMode="auto">
              <a:xfrm>
                <a:off x="407" y="1103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16" name="Oval 88"/>
              <p:cNvSpPr>
                <a:spLocks noChangeArrowheads="1"/>
              </p:cNvSpPr>
              <p:nvPr/>
            </p:nvSpPr>
            <p:spPr bwMode="auto">
              <a:xfrm>
                <a:off x="1179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17" name="Oval 89"/>
              <p:cNvSpPr>
                <a:spLocks noChangeArrowheads="1"/>
              </p:cNvSpPr>
              <p:nvPr/>
            </p:nvSpPr>
            <p:spPr bwMode="auto">
              <a:xfrm>
                <a:off x="1724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18" name="Oval 90"/>
              <p:cNvSpPr>
                <a:spLocks noChangeArrowheads="1"/>
              </p:cNvSpPr>
              <p:nvPr/>
            </p:nvSpPr>
            <p:spPr bwMode="auto">
              <a:xfrm>
                <a:off x="2268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19" name="Oval 91"/>
              <p:cNvSpPr>
                <a:spLocks noChangeArrowheads="1"/>
              </p:cNvSpPr>
              <p:nvPr/>
            </p:nvSpPr>
            <p:spPr bwMode="auto">
              <a:xfrm>
                <a:off x="2812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20" name="Oval 92"/>
              <p:cNvSpPr>
                <a:spLocks noChangeArrowheads="1"/>
              </p:cNvSpPr>
              <p:nvPr/>
            </p:nvSpPr>
            <p:spPr bwMode="auto">
              <a:xfrm>
                <a:off x="3357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21" name="Oval 93"/>
              <p:cNvSpPr>
                <a:spLocks noChangeArrowheads="1"/>
              </p:cNvSpPr>
              <p:nvPr/>
            </p:nvSpPr>
            <p:spPr bwMode="auto">
              <a:xfrm>
                <a:off x="390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22" name="Oval 94"/>
              <p:cNvSpPr>
                <a:spLocks noChangeArrowheads="1"/>
              </p:cNvSpPr>
              <p:nvPr/>
            </p:nvSpPr>
            <p:spPr bwMode="auto">
              <a:xfrm>
                <a:off x="4445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199697" name="Group 95"/>
            <p:cNvGrpSpPr>
              <a:grpSpLocks/>
            </p:cNvGrpSpPr>
            <p:nvPr/>
          </p:nvGrpSpPr>
          <p:grpSpPr bwMode="auto">
            <a:xfrm>
              <a:off x="340" y="2365"/>
              <a:ext cx="4423" cy="113"/>
              <a:chOff x="407" y="1049"/>
              <a:chExt cx="4423" cy="113"/>
            </a:xfrm>
          </p:grpSpPr>
          <p:sp>
            <p:nvSpPr>
              <p:cNvPr id="199905" name="Oval 96"/>
              <p:cNvSpPr>
                <a:spLocks noChangeArrowheads="1"/>
              </p:cNvSpPr>
              <p:nvPr/>
            </p:nvSpPr>
            <p:spPr bwMode="auto">
              <a:xfrm>
                <a:off x="66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06" name="Line 97"/>
              <p:cNvSpPr>
                <a:spLocks noChangeShapeType="1"/>
              </p:cNvSpPr>
              <p:nvPr/>
            </p:nvSpPr>
            <p:spPr bwMode="auto">
              <a:xfrm>
                <a:off x="407" y="1103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907" name="Oval 98"/>
              <p:cNvSpPr>
                <a:spLocks noChangeArrowheads="1"/>
              </p:cNvSpPr>
              <p:nvPr/>
            </p:nvSpPr>
            <p:spPr bwMode="auto">
              <a:xfrm>
                <a:off x="1179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08" name="Oval 99"/>
              <p:cNvSpPr>
                <a:spLocks noChangeArrowheads="1"/>
              </p:cNvSpPr>
              <p:nvPr/>
            </p:nvSpPr>
            <p:spPr bwMode="auto">
              <a:xfrm>
                <a:off x="1724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09" name="Oval 100"/>
              <p:cNvSpPr>
                <a:spLocks noChangeArrowheads="1"/>
              </p:cNvSpPr>
              <p:nvPr/>
            </p:nvSpPr>
            <p:spPr bwMode="auto">
              <a:xfrm>
                <a:off x="2268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10" name="Oval 101"/>
              <p:cNvSpPr>
                <a:spLocks noChangeArrowheads="1"/>
              </p:cNvSpPr>
              <p:nvPr/>
            </p:nvSpPr>
            <p:spPr bwMode="auto">
              <a:xfrm>
                <a:off x="2812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11" name="Oval 102"/>
              <p:cNvSpPr>
                <a:spLocks noChangeArrowheads="1"/>
              </p:cNvSpPr>
              <p:nvPr/>
            </p:nvSpPr>
            <p:spPr bwMode="auto">
              <a:xfrm>
                <a:off x="3357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12" name="Oval 103"/>
              <p:cNvSpPr>
                <a:spLocks noChangeArrowheads="1"/>
              </p:cNvSpPr>
              <p:nvPr/>
            </p:nvSpPr>
            <p:spPr bwMode="auto">
              <a:xfrm>
                <a:off x="390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13" name="Oval 104"/>
              <p:cNvSpPr>
                <a:spLocks noChangeArrowheads="1"/>
              </p:cNvSpPr>
              <p:nvPr/>
            </p:nvSpPr>
            <p:spPr bwMode="auto">
              <a:xfrm>
                <a:off x="4445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199698" name="Group 105"/>
            <p:cNvGrpSpPr>
              <a:grpSpLocks/>
            </p:cNvGrpSpPr>
            <p:nvPr/>
          </p:nvGrpSpPr>
          <p:grpSpPr bwMode="auto">
            <a:xfrm>
              <a:off x="340" y="2909"/>
              <a:ext cx="4423" cy="113"/>
              <a:chOff x="407" y="1049"/>
              <a:chExt cx="4423" cy="113"/>
            </a:xfrm>
          </p:grpSpPr>
          <p:sp>
            <p:nvSpPr>
              <p:cNvPr id="199896" name="Oval 106"/>
              <p:cNvSpPr>
                <a:spLocks noChangeArrowheads="1"/>
              </p:cNvSpPr>
              <p:nvPr/>
            </p:nvSpPr>
            <p:spPr bwMode="auto">
              <a:xfrm>
                <a:off x="66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97" name="Line 107"/>
              <p:cNvSpPr>
                <a:spLocks noChangeShapeType="1"/>
              </p:cNvSpPr>
              <p:nvPr/>
            </p:nvSpPr>
            <p:spPr bwMode="auto">
              <a:xfrm>
                <a:off x="407" y="1103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98" name="Oval 108"/>
              <p:cNvSpPr>
                <a:spLocks noChangeArrowheads="1"/>
              </p:cNvSpPr>
              <p:nvPr/>
            </p:nvSpPr>
            <p:spPr bwMode="auto">
              <a:xfrm>
                <a:off x="1179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99" name="Oval 109"/>
              <p:cNvSpPr>
                <a:spLocks noChangeArrowheads="1"/>
              </p:cNvSpPr>
              <p:nvPr/>
            </p:nvSpPr>
            <p:spPr bwMode="auto">
              <a:xfrm>
                <a:off x="1724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00" name="Oval 110"/>
              <p:cNvSpPr>
                <a:spLocks noChangeArrowheads="1"/>
              </p:cNvSpPr>
              <p:nvPr/>
            </p:nvSpPr>
            <p:spPr bwMode="auto">
              <a:xfrm>
                <a:off x="2268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01" name="Oval 111"/>
              <p:cNvSpPr>
                <a:spLocks noChangeArrowheads="1"/>
              </p:cNvSpPr>
              <p:nvPr/>
            </p:nvSpPr>
            <p:spPr bwMode="auto">
              <a:xfrm>
                <a:off x="2812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02" name="Oval 112"/>
              <p:cNvSpPr>
                <a:spLocks noChangeArrowheads="1"/>
              </p:cNvSpPr>
              <p:nvPr/>
            </p:nvSpPr>
            <p:spPr bwMode="auto">
              <a:xfrm>
                <a:off x="3357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03" name="Oval 113"/>
              <p:cNvSpPr>
                <a:spLocks noChangeArrowheads="1"/>
              </p:cNvSpPr>
              <p:nvPr/>
            </p:nvSpPr>
            <p:spPr bwMode="auto">
              <a:xfrm>
                <a:off x="390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904" name="Oval 114"/>
              <p:cNvSpPr>
                <a:spLocks noChangeArrowheads="1"/>
              </p:cNvSpPr>
              <p:nvPr/>
            </p:nvSpPr>
            <p:spPr bwMode="auto">
              <a:xfrm>
                <a:off x="4445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199699" name="Group 115"/>
            <p:cNvGrpSpPr>
              <a:grpSpLocks/>
            </p:cNvGrpSpPr>
            <p:nvPr/>
          </p:nvGrpSpPr>
          <p:grpSpPr bwMode="auto">
            <a:xfrm>
              <a:off x="362" y="3453"/>
              <a:ext cx="4423" cy="113"/>
              <a:chOff x="407" y="1049"/>
              <a:chExt cx="4423" cy="113"/>
            </a:xfrm>
          </p:grpSpPr>
          <p:sp>
            <p:nvSpPr>
              <p:cNvPr id="199887" name="Oval 116"/>
              <p:cNvSpPr>
                <a:spLocks noChangeArrowheads="1"/>
              </p:cNvSpPr>
              <p:nvPr/>
            </p:nvSpPr>
            <p:spPr bwMode="auto">
              <a:xfrm>
                <a:off x="66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88" name="Line 117"/>
              <p:cNvSpPr>
                <a:spLocks noChangeShapeType="1"/>
              </p:cNvSpPr>
              <p:nvPr/>
            </p:nvSpPr>
            <p:spPr bwMode="auto">
              <a:xfrm>
                <a:off x="407" y="1103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89" name="Oval 118"/>
              <p:cNvSpPr>
                <a:spLocks noChangeArrowheads="1"/>
              </p:cNvSpPr>
              <p:nvPr/>
            </p:nvSpPr>
            <p:spPr bwMode="auto">
              <a:xfrm>
                <a:off x="1179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90" name="Oval 119"/>
              <p:cNvSpPr>
                <a:spLocks noChangeArrowheads="1"/>
              </p:cNvSpPr>
              <p:nvPr/>
            </p:nvSpPr>
            <p:spPr bwMode="auto">
              <a:xfrm>
                <a:off x="1724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91" name="Oval 120"/>
              <p:cNvSpPr>
                <a:spLocks noChangeArrowheads="1"/>
              </p:cNvSpPr>
              <p:nvPr/>
            </p:nvSpPr>
            <p:spPr bwMode="auto">
              <a:xfrm>
                <a:off x="2268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92" name="Oval 121"/>
              <p:cNvSpPr>
                <a:spLocks noChangeArrowheads="1"/>
              </p:cNvSpPr>
              <p:nvPr/>
            </p:nvSpPr>
            <p:spPr bwMode="auto">
              <a:xfrm>
                <a:off x="2812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93" name="Oval 122"/>
              <p:cNvSpPr>
                <a:spLocks noChangeArrowheads="1"/>
              </p:cNvSpPr>
              <p:nvPr/>
            </p:nvSpPr>
            <p:spPr bwMode="auto">
              <a:xfrm>
                <a:off x="3357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94" name="Oval 123"/>
              <p:cNvSpPr>
                <a:spLocks noChangeArrowheads="1"/>
              </p:cNvSpPr>
              <p:nvPr/>
            </p:nvSpPr>
            <p:spPr bwMode="auto">
              <a:xfrm>
                <a:off x="3901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99895" name="Oval 124"/>
              <p:cNvSpPr>
                <a:spLocks noChangeArrowheads="1"/>
              </p:cNvSpPr>
              <p:nvPr/>
            </p:nvSpPr>
            <p:spPr bwMode="auto">
              <a:xfrm>
                <a:off x="4445" y="1049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199700" name="Group 126"/>
            <p:cNvGrpSpPr>
              <a:grpSpLocks/>
            </p:cNvGrpSpPr>
            <p:nvPr/>
          </p:nvGrpSpPr>
          <p:grpSpPr bwMode="auto">
            <a:xfrm>
              <a:off x="431" y="1434"/>
              <a:ext cx="4256" cy="136"/>
              <a:chOff x="431" y="119"/>
              <a:chExt cx="4256" cy="136"/>
            </a:xfrm>
          </p:grpSpPr>
          <p:sp>
            <p:nvSpPr>
              <p:cNvPr id="199870" name="Freeform 127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1" name="Freeform 128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2" name="Freeform 129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3" name="Freeform 130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4" name="Freeform 131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5" name="Freeform 132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6" name="Freeform 133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7" name="Freeform 134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8" name="Freeform 135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79" name="Freeform 136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80" name="Freeform 137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81" name="Freeform 138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82" name="Freeform 139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83" name="Freeform 140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84" name="Freeform 141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85" name="Freeform 142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86" name="Freeform 143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1" name="Group 144"/>
            <p:cNvGrpSpPr>
              <a:grpSpLocks/>
            </p:cNvGrpSpPr>
            <p:nvPr/>
          </p:nvGrpSpPr>
          <p:grpSpPr bwMode="auto">
            <a:xfrm>
              <a:off x="431" y="1661"/>
              <a:ext cx="4256" cy="136"/>
              <a:chOff x="431" y="119"/>
              <a:chExt cx="4256" cy="136"/>
            </a:xfrm>
          </p:grpSpPr>
          <p:sp>
            <p:nvSpPr>
              <p:cNvPr id="199853" name="Freeform 145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4" name="Freeform 146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5" name="Freeform 147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6" name="Freeform 148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7" name="Freeform 149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8" name="Freeform 150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9" name="Freeform 151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0" name="Freeform 152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1" name="Freeform 153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2" name="Freeform 154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3" name="Freeform 155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4" name="Freeform 156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5" name="Freeform 157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6" name="Freeform 158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7" name="Freeform 159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8" name="Freeform 160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69" name="Freeform 161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2" name="Group 162"/>
            <p:cNvGrpSpPr>
              <a:grpSpLocks/>
            </p:cNvGrpSpPr>
            <p:nvPr/>
          </p:nvGrpSpPr>
          <p:grpSpPr bwMode="auto">
            <a:xfrm>
              <a:off x="431" y="1888"/>
              <a:ext cx="4256" cy="136"/>
              <a:chOff x="431" y="119"/>
              <a:chExt cx="4256" cy="136"/>
            </a:xfrm>
          </p:grpSpPr>
          <p:sp>
            <p:nvSpPr>
              <p:cNvPr id="199836" name="Freeform 163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7" name="Freeform 164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8" name="Freeform 165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9" name="Freeform 166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0" name="Freeform 167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1" name="Freeform 168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2" name="Freeform 169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3" name="Freeform 170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4" name="Freeform 171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5" name="Freeform 172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6" name="Freeform 173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7" name="Freeform 174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8" name="Freeform 175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49" name="Freeform 176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0" name="Freeform 177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1" name="Freeform 178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52" name="Freeform 179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3" name="Group 180"/>
            <p:cNvGrpSpPr>
              <a:grpSpLocks/>
            </p:cNvGrpSpPr>
            <p:nvPr/>
          </p:nvGrpSpPr>
          <p:grpSpPr bwMode="auto">
            <a:xfrm>
              <a:off x="431" y="2115"/>
              <a:ext cx="4256" cy="136"/>
              <a:chOff x="431" y="119"/>
              <a:chExt cx="4256" cy="136"/>
            </a:xfrm>
          </p:grpSpPr>
          <p:sp>
            <p:nvSpPr>
              <p:cNvPr id="199819" name="Freeform 181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0" name="Freeform 182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1" name="Freeform 183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2" name="Freeform 184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3" name="Freeform 185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4" name="Freeform 186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5" name="Freeform 187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6" name="Freeform 188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7" name="Freeform 189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8" name="Freeform 190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29" name="Freeform 191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0" name="Freeform 192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1" name="Freeform 193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2" name="Freeform 194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3" name="Freeform 195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4" name="Freeform 196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35" name="Freeform 197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4" name="Group 198"/>
            <p:cNvGrpSpPr>
              <a:grpSpLocks/>
            </p:cNvGrpSpPr>
            <p:nvPr/>
          </p:nvGrpSpPr>
          <p:grpSpPr bwMode="auto">
            <a:xfrm>
              <a:off x="431" y="2342"/>
              <a:ext cx="4256" cy="136"/>
              <a:chOff x="431" y="119"/>
              <a:chExt cx="4256" cy="136"/>
            </a:xfrm>
          </p:grpSpPr>
          <p:sp>
            <p:nvSpPr>
              <p:cNvPr id="199802" name="Freeform 199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3" name="Freeform 200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4" name="Freeform 201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5" name="Freeform 202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6" name="Freeform 203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7" name="Freeform 204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8" name="Freeform 205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9" name="Freeform 206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0" name="Freeform 207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1" name="Freeform 208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2" name="Freeform 209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3" name="Freeform 210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4" name="Freeform 211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5" name="Freeform 212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6" name="Freeform 213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7" name="Freeform 214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18" name="Freeform 215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5" name="Group 216"/>
            <p:cNvGrpSpPr>
              <a:grpSpLocks/>
            </p:cNvGrpSpPr>
            <p:nvPr/>
          </p:nvGrpSpPr>
          <p:grpSpPr bwMode="auto">
            <a:xfrm>
              <a:off x="431" y="2568"/>
              <a:ext cx="4256" cy="136"/>
              <a:chOff x="431" y="119"/>
              <a:chExt cx="4256" cy="136"/>
            </a:xfrm>
          </p:grpSpPr>
          <p:sp>
            <p:nvSpPr>
              <p:cNvPr id="199785" name="Freeform 217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6" name="Freeform 218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7" name="Freeform 219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8" name="Freeform 220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9" name="Freeform 221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0" name="Freeform 222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1" name="Freeform 223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2" name="Freeform 224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3" name="Freeform 225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4" name="Freeform 226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5" name="Freeform 227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6" name="Freeform 228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7" name="Freeform 229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8" name="Freeform 230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99" name="Freeform 231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0" name="Freeform 232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801" name="Freeform 233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6" name="Group 234"/>
            <p:cNvGrpSpPr>
              <a:grpSpLocks/>
            </p:cNvGrpSpPr>
            <p:nvPr/>
          </p:nvGrpSpPr>
          <p:grpSpPr bwMode="auto">
            <a:xfrm>
              <a:off x="431" y="2795"/>
              <a:ext cx="4256" cy="136"/>
              <a:chOff x="431" y="119"/>
              <a:chExt cx="4256" cy="136"/>
            </a:xfrm>
          </p:grpSpPr>
          <p:sp>
            <p:nvSpPr>
              <p:cNvPr id="199768" name="Freeform 235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9" name="Freeform 236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0" name="Freeform 237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1" name="Freeform 238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2" name="Freeform 239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3" name="Freeform 240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4" name="Freeform 241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5" name="Freeform 242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6" name="Freeform 243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7" name="Freeform 244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8" name="Freeform 245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79" name="Freeform 246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0" name="Freeform 247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1" name="Freeform 248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2" name="Freeform 249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3" name="Freeform 250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84" name="Freeform 251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7" name="Group 252"/>
            <p:cNvGrpSpPr>
              <a:grpSpLocks/>
            </p:cNvGrpSpPr>
            <p:nvPr/>
          </p:nvGrpSpPr>
          <p:grpSpPr bwMode="auto">
            <a:xfrm>
              <a:off x="431" y="3067"/>
              <a:ext cx="4256" cy="136"/>
              <a:chOff x="431" y="119"/>
              <a:chExt cx="4256" cy="136"/>
            </a:xfrm>
          </p:grpSpPr>
          <p:sp>
            <p:nvSpPr>
              <p:cNvPr id="199751" name="Freeform 253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2" name="Freeform 254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3" name="Freeform 255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4" name="Freeform 256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5" name="Freeform 257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6" name="Freeform 258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7" name="Freeform 259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8" name="Freeform 260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9" name="Freeform 261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0" name="Freeform 262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1" name="Freeform 263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2" name="Freeform 264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3" name="Freeform 265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4" name="Freeform 266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5" name="Freeform 267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6" name="Freeform 268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67" name="Freeform 269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8" name="Group 270"/>
            <p:cNvGrpSpPr>
              <a:grpSpLocks/>
            </p:cNvGrpSpPr>
            <p:nvPr/>
          </p:nvGrpSpPr>
          <p:grpSpPr bwMode="auto">
            <a:xfrm>
              <a:off x="431" y="3294"/>
              <a:ext cx="4256" cy="136"/>
              <a:chOff x="431" y="119"/>
              <a:chExt cx="4256" cy="136"/>
            </a:xfrm>
          </p:grpSpPr>
          <p:sp>
            <p:nvSpPr>
              <p:cNvPr id="199734" name="Freeform 271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5" name="Freeform 272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6" name="Freeform 273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7" name="Freeform 274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8" name="Freeform 275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9" name="Freeform 276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0" name="Freeform 277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1" name="Freeform 278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2" name="Freeform 279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3" name="Freeform 280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4" name="Freeform 281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5" name="Freeform 282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6" name="Freeform 283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7" name="Freeform 284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8" name="Freeform 285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49" name="Freeform 286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50" name="Freeform 287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99709" name="Group 288"/>
            <p:cNvGrpSpPr>
              <a:grpSpLocks/>
            </p:cNvGrpSpPr>
            <p:nvPr/>
          </p:nvGrpSpPr>
          <p:grpSpPr bwMode="auto">
            <a:xfrm>
              <a:off x="431" y="3566"/>
              <a:ext cx="4256" cy="136"/>
              <a:chOff x="431" y="119"/>
              <a:chExt cx="4256" cy="136"/>
            </a:xfrm>
          </p:grpSpPr>
          <p:sp>
            <p:nvSpPr>
              <p:cNvPr id="199717" name="Freeform 289"/>
              <p:cNvSpPr>
                <a:spLocks/>
              </p:cNvSpPr>
              <p:nvPr/>
            </p:nvSpPr>
            <p:spPr bwMode="auto">
              <a:xfrm>
                <a:off x="431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18" name="Freeform 290"/>
              <p:cNvSpPr>
                <a:spLocks/>
              </p:cNvSpPr>
              <p:nvPr/>
            </p:nvSpPr>
            <p:spPr bwMode="auto">
              <a:xfrm>
                <a:off x="118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19" name="Freeform 291"/>
              <p:cNvSpPr>
                <a:spLocks/>
              </p:cNvSpPr>
              <p:nvPr/>
            </p:nvSpPr>
            <p:spPr bwMode="auto">
              <a:xfrm>
                <a:off x="1429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0" name="Freeform 292"/>
              <p:cNvSpPr>
                <a:spLocks/>
              </p:cNvSpPr>
              <p:nvPr/>
            </p:nvSpPr>
            <p:spPr bwMode="auto">
              <a:xfrm>
                <a:off x="1927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1" name="Freeform 293"/>
              <p:cNvSpPr>
                <a:spLocks/>
              </p:cNvSpPr>
              <p:nvPr/>
            </p:nvSpPr>
            <p:spPr bwMode="auto">
              <a:xfrm>
                <a:off x="3198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2" name="Freeform 294"/>
              <p:cNvSpPr>
                <a:spLocks/>
              </p:cNvSpPr>
              <p:nvPr/>
            </p:nvSpPr>
            <p:spPr bwMode="auto">
              <a:xfrm>
                <a:off x="395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3" name="Freeform 295"/>
              <p:cNvSpPr>
                <a:spLocks/>
              </p:cNvSpPr>
              <p:nvPr/>
            </p:nvSpPr>
            <p:spPr bwMode="auto">
              <a:xfrm>
                <a:off x="419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4" name="Freeform 296"/>
              <p:cNvSpPr>
                <a:spLocks/>
              </p:cNvSpPr>
              <p:nvPr/>
            </p:nvSpPr>
            <p:spPr bwMode="auto">
              <a:xfrm>
                <a:off x="687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5" name="Freeform 297"/>
              <p:cNvSpPr>
                <a:spLocks/>
              </p:cNvSpPr>
              <p:nvPr/>
            </p:nvSpPr>
            <p:spPr bwMode="auto">
              <a:xfrm>
                <a:off x="930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6" name="Freeform 298"/>
              <p:cNvSpPr>
                <a:spLocks/>
              </p:cNvSpPr>
              <p:nvPr/>
            </p:nvSpPr>
            <p:spPr bwMode="auto">
              <a:xfrm>
                <a:off x="218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7" name="Freeform 299"/>
              <p:cNvSpPr>
                <a:spLocks/>
              </p:cNvSpPr>
              <p:nvPr/>
            </p:nvSpPr>
            <p:spPr bwMode="auto">
              <a:xfrm>
                <a:off x="168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8" name="Freeform 300"/>
              <p:cNvSpPr>
                <a:spLocks/>
              </p:cNvSpPr>
              <p:nvPr/>
            </p:nvSpPr>
            <p:spPr bwMode="auto">
              <a:xfrm>
                <a:off x="2426" y="128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29" name="Freeform 301"/>
              <p:cNvSpPr>
                <a:spLocks/>
              </p:cNvSpPr>
              <p:nvPr/>
            </p:nvSpPr>
            <p:spPr bwMode="auto">
              <a:xfrm>
                <a:off x="2683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0" name="Freeform 302"/>
              <p:cNvSpPr>
                <a:spLocks/>
              </p:cNvSpPr>
              <p:nvPr/>
            </p:nvSpPr>
            <p:spPr bwMode="auto">
              <a:xfrm>
                <a:off x="2955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1" name="Freeform 303"/>
              <p:cNvSpPr>
                <a:spLocks/>
              </p:cNvSpPr>
              <p:nvPr/>
            </p:nvSpPr>
            <p:spPr bwMode="auto">
              <a:xfrm>
                <a:off x="3454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2" name="Freeform 304"/>
              <p:cNvSpPr>
                <a:spLocks/>
              </p:cNvSpPr>
              <p:nvPr/>
            </p:nvSpPr>
            <p:spPr bwMode="auto">
              <a:xfrm>
                <a:off x="3696" y="119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9733" name="Freeform 305"/>
              <p:cNvSpPr>
                <a:spLocks/>
              </p:cNvSpPr>
              <p:nvPr/>
            </p:nvSpPr>
            <p:spPr bwMode="auto">
              <a:xfrm>
                <a:off x="4445" y="119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99710" name="Line 306"/>
            <p:cNvSpPr>
              <a:spLocks noChangeShapeType="1"/>
            </p:cNvSpPr>
            <p:nvPr/>
          </p:nvSpPr>
          <p:spPr bwMode="auto">
            <a:xfrm flipV="1">
              <a:off x="657" y="981"/>
              <a:ext cx="217" cy="382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9711" name="Line 307"/>
            <p:cNvSpPr>
              <a:spLocks noChangeShapeType="1"/>
            </p:cNvSpPr>
            <p:nvPr/>
          </p:nvSpPr>
          <p:spPr bwMode="auto">
            <a:xfrm>
              <a:off x="2245" y="1001"/>
              <a:ext cx="73" cy="297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9712" name="Line 308"/>
            <p:cNvSpPr>
              <a:spLocks noChangeShapeType="1"/>
            </p:cNvSpPr>
            <p:nvPr/>
          </p:nvSpPr>
          <p:spPr bwMode="auto">
            <a:xfrm>
              <a:off x="3651" y="964"/>
              <a:ext cx="0" cy="425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9713" name="Line 311"/>
            <p:cNvSpPr>
              <a:spLocks noChangeShapeType="1"/>
            </p:cNvSpPr>
            <p:nvPr/>
          </p:nvSpPr>
          <p:spPr bwMode="auto">
            <a:xfrm>
              <a:off x="4886" y="1525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9714" name="Line 312"/>
            <p:cNvSpPr>
              <a:spLocks noChangeShapeType="1"/>
            </p:cNvSpPr>
            <p:nvPr/>
          </p:nvSpPr>
          <p:spPr bwMode="auto">
            <a:xfrm>
              <a:off x="4886" y="1298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9715" name="Line 313"/>
            <p:cNvSpPr>
              <a:spLocks noChangeShapeType="1"/>
            </p:cNvSpPr>
            <p:nvPr/>
          </p:nvSpPr>
          <p:spPr bwMode="auto">
            <a:xfrm>
              <a:off x="5012" y="1298"/>
              <a:ext cx="0" cy="227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99716" name="Rectangle 314"/>
            <p:cNvSpPr>
              <a:spLocks noChangeArrowheads="1"/>
            </p:cNvSpPr>
            <p:nvPr/>
          </p:nvSpPr>
          <p:spPr bwMode="auto">
            <a:xfrm>
              <a:off x="5057" y="1253"/>
              <a:ext cx="2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s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306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tr-TR" altLang="tr-TR" b="1" smtClean="0">
                <a:solidFill>
                  <a:srgbClr val="006600"/>
                </a:solidFill>
              </a:rPr>
              <a:t>Meyve ağaçlarında lateral tertip biçimleri</a:t>
            </a:r>
          </a:p>
        </p:txBody>
      </p:sp>
      <p:grpSp>
        <p:nvGrpSpPr>
          <p:cNvPr id="200707" name="Group 103"/>
          <p:cNvGrpSpPr>
            <a:grpSpLocks/>
          </p:cNvGrpSpPr>
          <p:nvPr/>
        </p:nvGrpSpPr>
        <p:grpSpPr bwMode="auto">
          <a:xfrm>
            <a:off x="2135189" y="1482726"/>
            <a:ext cx="8281987" cy="4973638"/>
            <a:chOff x="385" y="1161"/>
            <a:chExt cx="5217" cy="3133"/>
          </a:xfrm>
        </p:grpSpPr>
        <p:sp>
          <p:nvSpPr>
            <p:cNvPr id="200708" name="Text Box 6"/>
            <p:cNvSpPr txBox="1">
              <a:spLocks noChangeArrowheads="1"/>
            </p:cNvSpPr>
            <p:nvPr/>
          </p:nvSpPr>
          <p:spPr bwMode="auto">
            <a:xfrm>
              <a:off x="1684" y="3964"/>
              <a:ext cx="2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800">
                  <a:solidFill>
                    <a:srgbClr val="CC3300"/>
                  </a:solidFill>
                  <a:latin typeface="Times New Roman" panose="02020603050405020304" pitchFamily="18" charset="0"/>
                </a:rPr>
                <a:t>Her ağaç sırasına tek lateral</a:t>
              </a:r>
            </a:p>
          </p:txBody>
        </p:sp>
        <p:sp>
          <p:nvSpPr>
            <p:cNvPr id="200709" name="Rectangle 7"/>
            <p:cNvSpPr>
              <a:spLocks noChangeArrowheads="1"/>
            </p:cNvSpPr>
            <p:nvPr/>
          </p:nvSpPr>
          <p:spPr bwMode="auto">
            <a:xfrm>
              <a:off x="385" y="1590"/>
              <a:ext cx="4439" cy="1840"/>
            </a:xfrm>
            <a:prstGeom prst="rect">
              <a:avLst/>
            </a:prstGeom>
            <a:solidFill>
              <a:srgbClr val="DCFBFE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0710" name="Rectangle 8"/>
            <p:cNvSpPr>
              <a:spLocks noChangeArrowheads="1"/>
            </p:cNvSpPr>
            <p:nvPr/>
          </p:nvSpPr>
          <p:spPr bwMode="auto">
            <a:xfrm>
              <a:off x="402" y="2160"/>
              <a:ext cx="4415" cy="68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0711" name="Text Box 9"/>
            <p:cNvSpPr txBox="1">
              <a:spLocks noChangeArrowheads="1"/>
            </p:cNvSpPr>
            <p:nvPr/>
          </p:nvSpPr>
          <p:spPr bwMode="auto">
            <a:xfrm>
              <a:off x="2156" y="2325"/>
              <a:ext cx="88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Kuru alan</a:t>
              </a:r>
            </a:p>
          </p:txBody>
        </p:sp>
        <p:sp>
          <p:nvSpPr>
            <p:cNvPr id="200712" name="Text Box 10"/>
            <p:cNvSpPr txBox="1">
              <a:spLocks noChangeArrowheads="1"/>
            </p:cNvSpPr>
            <p:nvPr/>
          </p:nvSpPr>
          <p:spPr bwMode="auto">
            <a:xfrm>
              <a:off x="758" y="1161"/>
              <a:ext cx="87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Damlatıcı</a:t>
              </a:r>
            </a:p>
          </p:txBody>
        </p:sp>
        <p:sp>
          <p:nvSpPr>
            <p:cNvPr id="200713" name="Text Box 11"/>
            <p:cNvSpPr txBox="1">
              <a:spLocks noChangeArrowheads="1"/>
            </p:cNvSpPr>
            <p:nvPr/>
          </p:nvSpPr>
          <p:spPr bwMode="auto">
            <a:xfrm>
              <a:off x="1837" y="1162"/>
              <a:ext cx="5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Ağaç</a:t>
              </a:r>
            </a:p>
          </p:txBody>
        </p:sp>
        <p:sp>
          <p:nvSpPr>
            <p:cNvPr id="200714" name="Text Box 12"/>
            <p:cNvSpPr txBox="1">
              <a:spLocks noChangeArrowheads="1"/>
            </p:cNvSpPr>
            <p:nvPr/>
          </p:nvSpPr>
          <p:spPr bwMode="auto">
            <a:xfrm>
              <a:off x="3256" y="1161"/>
              <a:ext cx="145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Lateral boru hattı</a:t>
              </a:r>
            </a:p>
          </p:txBody>
        </p:sp>
        <p:sp>
          <p:nvSpPr>
            <p:cNvPr id="200715" name="Line 13"/>
            <p:cNvSpPr>
              <a:spLocks noChangeShapeType="1"/>
            </p:cNvSpPr>
            <p:nvPr/>
          </p:nvSpPr>
          <p:spPr bwMode="auto">
            <a:xfrm>
              <a:off x="584" y="3521"/>
              <a:ext cx="4" cy="17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16" name="Line 14"/>
            <p:cNvSpPr>
              <a:spLocks noChangeShapeType="1"/>
            </p:cNvSpPr>
            <p:nvPr/>
          </p:nvSpPr>
          <p:spPr bwMode="auto">
            <a:xfrm>
              <a:off x="930" y="3520"/>
              <a:ext cx="4" cy="182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17" name="Line 15"/>
            <p:cNvSpPr>
              <a:spLocks noChangeShapeType="1"/>
            </p:cNvSpPr>
            <p:nvPr/>
          </p:nvSpPr>
          <p:spPr bwMode="auto">
            <a:xfrm>
              <a:off x="567" y="3612"/>
              <a:ext cx="363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18" name="Line 16"/>
            <p:cNvSpPr>
              <a:spLocks noChangeShapeType="1"/>
            </p:cNvSpPr>
            <p:nvPr/>
          </p:nvSpPr>
          <p:spPr bwMode="auto">
            <a:xfrm>
              <a:off x="4969" y="1878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19" name="Line 17"/>
            <p:cNvSpPr>
              <a:spLocks noChangeShapeType="1"/>
            </p:cNvSpPr>
            <p:nvPr/>
          </p:nvSpPr>
          <p:spPr bwMode="auto">
            <a:xfrm>
              <a:off x="4969" y="3158"/>
              <a:ext cx="217" cy="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20" name="Line 18"/>
            <p:cNvSpPr>
              <a:spLocks noChangeShapeType="1"/>
            </p:cNvSpPr>
            <p:nvPr/>
          </p:nvSpPr>
          <p:spPr bwMode="auto">
            <a:xfrm>
              <a:off x="5079" y="1878"/>
              <a:ext cx="0" cy="1280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21" name="Text Box 19"/>
            <p:cNvSpPr txBox="1">
              <a:spLocks noChangeArrowheads="1"/>
            </p:cNvSpPr>
            <p:nvPr/>
          </p:nvSpPr>
          <p:spPr bwMode="auto">
            <a:xfrm>
              <a:off x="612" y="3641"/>
              <a:ext cx="2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d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  <p:sp>
          <p:nvSpPr>
            <p:cNvPr id="200722" name="Text Box 20"/>
            <p:cNvSpPr txBox="1">
              <a:spLocks noChangeArrowheads="1"/>
            </p:cNvSpPr>
            <p:nvPr/>
          </p:nvSpPr>
          <p:spPr bwMode="auto">
            <a:xfrm>
              <a:off x="5077" y="2326"/>
              <a:ext cx="5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l</a:t>
              </a:r>
              <a:r>
                <a:rPr lang="tr-TR" altLang="tr-TR" sz="2400">
                  <a:latin typeface="Times New Roman" panose="02020603050405020304" pitchFamily="18" charset="0"/>
                </a:rPr>
                <a:t>=S</a:t>
              </a:r>
              <a:r>
                <a:rPr lang="tr-TR" altLang="tr-TR" sz="2400" baseline="-25000">
                  <a:latin typeface="Times New Roman" panose="02020603050405020304" pitchFamily="18" charset="0"/>
                </a:rPr>
                <a:t>s</a:t>
              </a:r>
              <a:endParaRPr lang="tr-TR" altLang="tr-TR" sz="2400">
                <a:latin typeface="Times New Roman" panose="02020603050405020304" pitchFamily="18" charset="0"/>
              </a:endParaRPr>
            </a:p>
          </p:txBody>
        </p:sp>
        <p:sp>
          <p:nvSpPr>
            <p:cNvPr id="200723" name="Line 21"/>
            <p:cNvSpPr>
              <a:spLocks noChangeShapeType="1"/>
            </p:cNvSpPr>
            <p:nvPr/>
          </p:nvSpPr>
          <p:spPr bwMode="auto">
            <a:xfrm flipV="1">
              <a:off x="930" y="1480"/>
              <a:ext cx="217" cy="382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24" name="Line 22"/>
            <p:cNvSpPr>
              <a:spLocks noChangeShapeType="1"/>
            </p:cNvSpPr>
            <p:nvPr/>
          </p:nvSpPr>
          <p:spPr bwMode="auto">
            <a:xfrm>
              <a:off x="2109" y="1480"/>
              <a:ext cx="73" cy="297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25" name="Line 23"/>
            <p:cNvSpPr>
              <a:spLocks noChangeShapeType="1"/>
            </p:cNvSpPr>
            <p:nvPr/>
          </p:nvSpPr>
          <p:spPr bwMode="auto">
            <a:xfrm>
              <a:off x="4014" y="1453"/>
              <a:ext cx="0" cy="425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200726" name="Group 73"/>
            <p:cNvGrpSpPr>
              <a:grpSpLocks/>
            </p:cNvGrpSpPr>
            <p:nvPr/>
          </p:nvGrpSpPr>
          <p:grpSpPr bwMode="auto">
            <a:xfrm>
              <a:off x="619" y="1752"/>
              <a:ext cx="3939" cy="127"/>
              <a:chOff x="450" y="890"/>
              <a:chExt cx="3939" cy="127"/>
            </a:xfrm>
          </p:grpSpPr>
          <p:sp>
            <p:nvSpPr>
              <p:cNvPr id="200765" name="Freeform 58"/>
              <p:cNvSpPr>
                <a:spLocks/>
              </p:cNvSpPr>
              <p:nvPr/>
            </p:nvSpPr>
            <p:spPr bwMode="auto">
              <a:xfrm>
                <a:off x="450" y="890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6" name="Freeform 60"/>
              <p:cNvSpPr>
                <a:spLocks/>
              </p:cNvSpPr>
              <p:nvPr/>
            </p:nvSpPr>
            <p:spPr bwMode="auto">
              <a:xfrm>
                <a:off x="1178" y="890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7" name="Freeform 62"/>
              <p:cNvSpPr>
                <a:spLocks/>
              </p:cNvSpPr>
              <p:nvPr/>
            </p:nvSpPr>
            <p:spPr bwMode="auto">
              <a:xfrm>
                <a:off x="1905" y="890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8" name="Freeform 64"/>
              <p:cNvSpPr>
                <a:spLocks/>
              </p:cNvSpPr>
              <p:nvPr/>
            </p:nvSpPr>
            <p:spPr bwMode="auto">
              <a:xfrm>
                <a:off x="2692" y="890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9" name="Freeform 66"/>
              <p:cNvSpPr>
                <a:spLocks/>
              </p:cNvSpPr>
              <p:nvPr/>
            </p:nvSpPr>
            <p:spPr bwMode="auto">
              <a:xfrm>
                <a:off x="3419" y="890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70" name="Freeform 68"/>
              <p:cNvSpPr>
                <a:spLocks/>
              </p:cNvSpPr>
              <p:nvPr/>
            </p:nvSpPr>
            <p:spPr bwMode="auto">
              <a:xfrm>
                <a:off x="4146" y="890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200727" name="Text Box 70"/>
            <p:cNvSpPr txBox="1">
              <a:spLocks noChangeArrowheads="1"/>
            </p:cNvSpPr>
            <p:nvPr/>
          </p:nvSpPr>
          <p:spPr bwMode="auto">
            <a:xfrm>
              <a:off x="3528" y="3474"/>
              <a:ext cx="11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Islatılan alan</a:t>
              </a:r>
            </a:p>
          </p:txBody>
        </p:sp>
        <p:sp>
          <p:nvSpPr>
            <p:cNvPr id="200728" name="Line 71"/>
            <p:cNvSpPr>
              <a:spLocks noChangeShapeType="1"/>
            </p:cNvSpPr>
            <p:nvPr/>
          </p:nvSpPr>
          <p:spPr bwMode="auto">
            <a:xfrm flipH="1" flipV="1">
              <a:off x="3671" y="3294"/>
              <a:ext cx="227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0729" name="Line 72"/>
            <p:cNvSpPr>
              <a:spLocks noChangeShapeType="1"/>
            </p:cNvSpPr>
            <p:nvPr/>
          </p:nvSpPr>
          <p:spPr bwMode="auto">
            <a:xfrm>
              <a:off x="385" y="2115"/>
              <a:ext cx="0" cy="7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200730" name="Group 74"/>
            <p:cNvGrpSpPr>
              <a:grpSpLocks/>
            </p:cNvGrpSpPr>
            <p:nvPr/>
          </p:nvGrpSpPr>
          <p:grpSpPr bwMode="auto">
            <a:xfrm>
              <a:off x="612" y="2986"/>
              <a:ext cx="3939" cy="127"/>
              <a:chOff x="450" y="890"/>
              <a:chExt cx="3939" cy="127"/>
            </a:xfrm>
          </p:grpSpPr>
          <p:sp>
            <p:nvSpPr>
              <p:cNvPr id="200759" name="Freeform 75"/>
              <p:cNvSpPr>
                <a:spLocks/>
              </p:cNvSpPr>
              <p:nvPr/>
            </p:nvSpPr>
            <p:spPr bwMode="auto">
              <a:xfrm>
                <a:off x="450" y="890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0" name="Freeform 76"/>
              <p:cNvSpPr>
                <a:spLocks/>
              </p:cNvSpPr>
              <p:nvPr/>
            </p:nvSpPr>
            <p:spPr bwMode="auto">
              <a:xfrm>
                <a:off x="1178" y="890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1" name="Freeform 77"/>
              <p:cNvSpPr>
                <a:spLocks/>
              </p:cNvSpPr>
              <p:nvPr/>
            </p:nvSpPr>
            <p:spPr bwMode="auto">
              <a:xfrm>
                <a:off x="1905" y="890"/>
                <a:ext cx="242" cy="127"/>
              </a:xfrm>
              <a:custGeom>
                <a:avLst/>
                <a:gdLst>
                  <a:gd name="T0" fmla="*/ 181 w 217"/>
                  <a:gd name="T1" fmla="*/ 0 h 168"/>
                  <a:gd name="T2" fmla="*/ 298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3 w 217"/>
                  <a:gd name="T11" fmla="*/ 0 h 168"/>
                  <a:gd name="T12" fmla="*/ 181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2" name="Freeform 78"/>
              <p:cNvSpPr>
                <a:spLocks/>
              </p:cNvSpPr>
              <p:nvPr/>
            </p:nvSpPr>
            <p:spPr bwMode="auto">
              <a:xfrm>
                <a:off x="2692" y="890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3" name="Freeform 79"/>
              <p:cNvSpPr>
                <a:spLocks/>
              </p:cNvSpPr>
              <p:nvPr/>
            </p:nvSpPr>
            <p:spPr bwMode="auto">
              <a:xfrm>
                <a:off x="3419" y="890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64" name="Freeform 80"/>
              <p:cNvSpPr>
                <a:spLocks/>
              </p:cNvSpPr>
              <p:nvPr/>
            </p:nvSpPr>
            <p:spPr bwMode="auto">
              <a:xfrm>
                <a:off x="4146" y="890"/>
                <a:ext cx="243" cy="127"/>
              </a:xfrm>
              <a:custGeom>
                <a:avLst/>
                <a:gdLst>
                  <a:gd name="T0" fmla="*/ 183 w 217"/>
                  <a:gd name="T1" fmla="*/ 0 h 168"/>
                  <a:gd name="T2" fmla="*/ 301 w 217"/>
                  <a:gd name="T3" fmla="*/ 42 h 168"/>
                  <a:gd name="T4" fmla="*/ 97 w 217"/>
                  <a:gd name="T5" fmla="*/ 73 h 168"/>
                  <a:gd name="T6" fmla="*/ 31 w 217"/>
                  <a:gd name="T7" fmla="*/ 36 h 168"/>
                  <a:gd name="T8" fmla="*/ 13 w 217"/>
                  <a:gd name="T9" fmla="*/ 20 h 168"/>
                  <a:gd name="T10" fmla="*/ 115 w 217"/>
                  <a:gd name="T11" fmla="*/ 0 h 168"/>
                  <a:gd name="T12" fmla="*/ 183 w 217"/>
                  <a:gd name="T13" fmla="*/ 0 h 1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7"/>
                  <a:gd name="T22" fmla="*/ 0 h 168"/>
                  <a:gd name="T23" fmla="*/ 217 w 217"/>
                  <a:gd name="T24" fmla="*/ 168 h 1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7" h="168">
                    <a:moveTo>
                      <a:pt x="130" y="0"/>
                    </a:moveTo>
                    <a:cubicBezTo>
                      <a:pt x="217" y="17"/>
                      <a:pt x="194" y="16"/>
                      <a:pt x="214" y="96"/>
                    </a:cubicBezTo>
                    <a:cubicBezTo>
                      <a:pt x="171" y="160"/>
                      <a:pt x="150" y="157"/>
                      <a:pt x="70" y="168"/>
                    </a:cubicBezTo>
                    <a:cubicBezTo>
                      <a:pt x="4" y="152"/>
                      <a:pt x="0" y="149"/>
                      <a:pt x="22" y="84"/>
                    </a:cubicBezTo>
                    <a:cubicBezTo>
                      <a:pt x="18" y="72"/>
                      <a:pt x="3" y="58"/>
                      <a:pt x="10" y="48"/>
                    </a:cubicBezTo>
                    <a:cubicBezTo>
                      <a:pt x="27" y="25"/>
                      <a:pt x="82" y="0"/>
                      <a:pt x="82" y="0"/>
                    </a:cubicBezTo>
                    <a:cubicBezTo>
                      <a:pt x="123" y="14"/>
                      <a:pt x="109" y="21"/>
                      <a:pt x="13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12700" cap="sq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200731" name="Group 88"/>
            <p:cNvGrpSpPr>
              <a:grpSpLocks/>
            </p:cNvGrpSpPr>
            <p:nvPr/>
          </p:nvGrpSpPr>
          <p:grpSpPr bwMode="auto">
            <a:xfrm>
              <a:off x="385" y="1842"/>
              <a:ext cx="4423" cy="113"/>
              <a:chOff x="4535" y="1026"/>
              <a:chExt cx="4423" cy="113"/>
            </a:xfrm>
          </p:grpSpPr>
          <p:sp>
            <p:nvSpPr>
              <p:cNvPr id="200746" name="Oval 25"/>
              <p:cNvSpPr>
                <a:spLocks noChangeArrowheads="1"/>
              </p:cNvSpPr>
              <p:nvPr/>
            </p:nvSpPr>
            <p:spPr bwMode="auto">
              <a:xfrm>
                <a:off x="4698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47" name="Line 26"/>
              <p:cNvSpPr>
                <a:spLocks noChangeShapeType="1"/>
              </p:cNvSpPr>
              <p:nvPr/>
            </p:nvSpPr>
            <p:spPr bwMode="auto">
              <a:xfrm>
                <a:off x="4535" y="1080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48" name="Oval 27"/>
              <p:cNvSpPr>
                <a:spLocks noChangeArrowheads="1"/>
              </p:cNvSpPr>
              <p:nvPr/>
            </p:nvSpPr>
            <p:spPr bwMode="auto">
              <a:xfrm>
                <a:off x="5398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49" name="Oval 28"/>
              <p:cNvSpPr>
                <a:spLocks noChangeArrowheads="1"/>
              </p:cNvSpPr>
              <p:nvPr/>
            </p:nvSpPr>
            <p:spPr bwMode="auto">
              <a:xfrm>
                <a:off x="5761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0" name="Oval 29"/>
              <p:cNvSpPr>
                <a:spLocks noChangeArrowheads="1"/>
              </p:cNvSpPr>
              <p:nvPr/>
            </p:nvSpPr>
            <p:spPr bwMode="auto">
              <a:xfrm>
                <a:off x="6486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1" name="Oval 30"/>
              <p:cNvSpPr>
                <a:spLocks noChangeArrowheads="1"/>
              </p:cNvSpPr>
              <p:nvPr/>
            </p:nvSpPr>
            <p:spPr bwMode="auto">
              <a:xfrm>
                <a:off x="6849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2" name="Oval 31"/>
              <p:cNvSpPr>
                <a:spLocks noChangeArrowheads="1"/>
              </p:cNvSpPr>
              <p:nvPr/>
            </p:nvSpPr>
            <p:spPr bwMode="auto">
              <a:xfrm>
                <a:off x="7212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3" name="Oval 32"/>
              <p:cNvSpPr>
                <a:spLocks noChangeArrowheads="1"/>
              </p:cNvSpPr>
              <p:nvPr/>
            </p:nvSpPr>
            <p:spPr bwMode="auto">
              <a:xfrm>
                <a:off x="7575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4" name="Oval 33"/>
              <p:cNvSpPr>
                <a:spLocks noChangeArrowheads="1"/>
              </p:cNvSpPr>
              <p:nvPr/>
            </p:nvSpPr>
            <p:spPr bwMode="auto">
              <a:xfrm>
                <a:off x="7938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5" name="Oval 81"/>
              <p:cNvSpPr>
                <a:spLocks noChangeArrowheads="1"/>
              </p:cNvSpPr>
              <p:nvPr/>
            </p:nvSpPr>
            <p:spPr bwMode="auto">
              <a:xfrm>
                <a:off x="5035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6" name="Oval 82"/>
              <p:cNvSpPr>
                <a:spLocks noChangeArrowheads="1"/>
              </p:cNvSpPr>
              <p:nvPr/>
            </p:nvSpPr>
            <p:spPr bwMode="auto">
              <a:xfrm>
                <a:off x="6124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7" name="Oval 83"/>
              <p:cNvSpPr>
                <a:spLocks noChangeArrowheads="1"/>
              </p:cNvSpPr>
              <p:nvPr/>
            </p:nvSpPr>
            <p:spPr bwMode="auto">
              <a:xfrm>
                <a:off x="8301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58" name="Oval 84"/>
              <p:cNvSpPr>
                <a:spLocks noChangeArrowheads="1"/>
              </p:cNvSpPr>
              <p:nvPr/>
            </p:nvSpPr>
            <p:spPr bwMode="auto">
              <a:xfrm>
                <a:off x="8664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  <p:grpSp>
          <p:nvGrpSpPr>
            <p:cNvPr id="200732" name="Group 89"/>
            <p:cNvGrpSpPr>
              <a:grpSpLocks/>
            </p:cNvGrpSpPr>
            <p:nvPr/>
          </p:nvGrpSpPr>
          <p:grpSpPr bwMode="auto">
            <a:xfrm>
              <a:off x="385" y="3090"/>
              <a:ext cx="4423" cy="113"/>
              <a:chOff x="4535" y="1026"/>
              <a:chExt cx="4423" cy="113"/>
            </a:xfrm>
          </p:grpSpPr>
          <p:sp>
            <p:nvSpPr>
              <p:cNvPr id="200733" name="Oval 90"/>
              <p:cNvSpPr>
                <a:spLocks noChangeArrowheads="1"/>
              </p:cNvSpPr>
              <p:nvPr/>
            </p:nvSpPr>
            <p:spPr bwMode="auto">
              <a:xfrm>
                <a:off x="4698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34" name="Line 91"/>
              <p:cNvSpPr>
                <a:spLocks noChangeShapeType="1"/>
              </p:cNvSpPr>
              <p:nvPr/>
            </p:nvSpPr>
            <p:spPr bwMode="auto">
              <a:xfrm>
                <a:off x="4535" y="1080"/>
                <a:ext cx="4423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0735" name="Oval 92"/>
              <p:cNvSpPr>
                <a:spLocks noChangeArrowheads="1"/>
              </p:cNvSpPr>
              <p:nvPr/>
            </p:nvSpPr>
            <p:spPr bwMode="auto">
              <a:xfrm>
                <a:off x="5398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36" name="Oval 93"/>
              <p:cNvSpPr>
                <a:spLocks noChangeArrowheads="1"/>
              </p:cNvSpPr>
              <p:nvPr/>
            </p:nvSpPr>
            <p:spPr bwMode="auto">
              <a:xfrm>
                <a:off x="5761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37" name="Oval 94"/>
              <p:cNvSpPr>
                <a:spLocks noChangeArrowheads="1"/>
              </p:cNvSpPr>
              <p:nvPr/>
            </p:nvSpPr>
            <p:spPr bwMode="auto">
              <a:xfrm>
                <a:off x="6486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38" name="Oval 95"/>
              <p:cNvSpPr>
                <a:spLocks noChangeArrowheads="1"/>
              </p:cNvSpPr>
              <p:nvPr/>
            </p:nvSpPr>
            <p:spPr bwMode="auto">
              <a:xfrm>
                <a:off x="6849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39" name="Oval 96"/>
              <p:cNvSpPr>
                <a:spLocks noChangeArrowheads="1"/>
              </p:cNvSpPr>
              <p:nvPr/>
            </p:nvSpPr>
            <p:spPr bwMode="auto">
              <a:xfrm>
                <a:off x="7212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40" name="Oval 97"/>
              <p:cNvSpPr>
                <a:spLocks noChangeArrowheads="1"/>
              </p:cNvSpPr>
              <p:nvPr/>
            </p:nvSpPr>
            <p:spPr bwMode="auto">
              <a:xfrm>
                <a:off x="7575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41" name="Oval 98"/>
              <p:cNvSpPr>
                <a:spLocks noChangeArrowheads="1"/>
              </p:cNvSpPr>
              <p:nvPr/>
            </p:nvSpPr>
            <p:spPr bwMode="auto">
              <a:xfrm>
                <a:off x="7938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42" name="Oval 99"/>
              <p:cNvSpPr>
                <a:spLocks noChangeArrowheads="1"/>
              </p:cNvSpPr>
              <p:nvPr/>
            </p:nvSpPr>
            <p:spPr bwMode="auto">
              <a:xfrm>
                <a:off x="5035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43" name="Oval 100"/>
              <p:cNvSpPr>
                <a:spLocks noChangeArrowheads="1"/>
              </p:cNvSpPr>
              <p:nvPr/>
            </p:nvSpPr>
            <p:spPr bwMode="auto">
              <a:xfrm>
                <a:off x="6124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44" name="Oval 101"/>
              <p:cNvSpPr>
                <a:spLocks noChangeArrowheads="1"/>
              </p:cNvSpPr>
              <p:nvPr/>
            </p:nvSpPr>
            <p:spPr bwMode="auto">
              <a:xfrm>
                <a:off x="8301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200745" name="Oval 102"/>
              <p:cNvSpPr>
                <a:spLocks noChangeArrowheads="1"/>
              </p:cNvSpPr>
              <p:nvPr/>
            </p:nvSpPr>
            <p:spPr bwMode="auto">
              <a:xfrm>
                <a:off x="8664" y="1026"/>
                <a:ext cx="113" cy="113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9450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5"/>
          <p:cNvSpPr txBox="1">
            <a:spLocks noChangeArrowheads="1"/>
          </p:cNvSpPr>
          <p:nvPr/>
        </p:nvSpPr>
        <p:spPr bwMode="auto">
          <a:xfrm>
            <a:off x="4364664" y="5787559"/>
            <a:ext cx="41056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800">
                <a:solidFill>
                  <a:srgbClr val="CC3300"/>
                </a:solidFill>
                <a:latin typeface="Times New Roman" panose="02020603050405020304" pitchFamily="18" charset="0"/>
              </a:rPr>
              <a:t>Her ağaç sırasına iki lateral</a:t>
            </a:r>
          </a:p>
        </p:txBody>
      </p:sp>
      <p:sp>
        <p:nvSpPr>
          <p:cNvPr id="201731" name="Rectangle 6"/>
          <p:cNvSpPr>
            <a:spLocks noChangeArrowheads="1"/>
          </p:cNvSpPr>
          <p:nvPr/>
        </p:nvSpPr>
        <p:spPr bwMode="auto">
          <a:xfrm>
            <a:off x="2274888" y="1300164"/>
            <a:ext cx="7046912" cy="3857625"/>
          </a:xfrm>
          <a:prstGeom prst="rect">
            <a:avLst/>
          </a:prstGeom>
          <a:solidFill>
            <a:srgbClr val="DCFBFE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201732" name="Rectangle 7"/>
          <p:cNvSpPr>
            <a:spLocks noChangeArrowheads="1"/>
          </p:cNvSpPr>
          <p:nvPr/>
        </p:nvSpPr>
        <p:spPr bwMode="auto">
          <a:xfrm>
            <a:off x="2274889" y="2420939"/>
            <a:ext cx="7056437" cy="15843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201733" name="Text Box 8"/>
          <p:cNvSpPr txBox="1">
            <a:spLocks noChangeArrowheads="1"/>
          </p:cNvSpPr>
          <p:nvPr/>
        </p:nvSpPr>
        <p:spPr bwMode="auto">
          <a:xfrm>
            <a:off x="5086536" y="2898132"/>
            <a:ext cx="1406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>
                <a:latin typeface="Times New Roman" panose="02020603050405020304" pitchFamily="18" charset="0"/>
              </a:rPr>
              <a:t>Kuru alan</a:t>
            </a:r>
          </a:p>
        </p:txBody>
      </p:sp>
      <p:sp>
        <p:nvSpPr>
          <p:cNvPr id="201734" name="Text Box 9"/>
          <p:cNvSpPr txBox="1">
            <a:spLocks noChangeArrowheads="1"/>
          </p:cNvSpPr>
          <p:nvPr/>
        </p:nvSpPr>
        <p:spPr bwMode="auto">
          <a:xfrm>
            <a:off x="2867264" y="547044"/>
            <a:ext cx="1394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>
                <a:latin typeface="Times New Roman" panose="02020603050405020304" pitchFamily="18" charset="0"/>
              </a:rPr>
              <a:t>Damlatıcı</a:t>
            </a:r>
          </a:p>
        </p:txBody>
      </p:sp>
      <p:sp>
        <p:nvSpPr>
          <p:cNvPr id="201735" name="Text Box 10"/>
          <p:cNvSpPr txBox="1">
            <a:spLocks noChangeArrowheads="1"/>
          </p:cNvSpPr>
          <p:nvPr/>
        </p:nvSpPr>
        <p:spPr bwMode="auto">
          <a:xfrm>
            <a:off x="4579938" y="549275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>
                <a:latin typeface="Times New Roman" panose="02020603050405020304" pitchFamily="18" charset="0"/>
              </a:rPr>
              <a:t>Ağaç</a:t>
            </a:r>
          </a:p>
        </p:txBody>
      </p:sp>
      <p:sp>
        <p:nvSpPr>
          <p:cNvPr id="201736" name="Text Box 11"/>
          <p:cNvSpPr txBox="1">
            <a:spLocks noChangeArrowheads="1"/>
          </p:cNvSpPr>
          <p:nvPr/>
        </p:nvSpPr>
        <p:spPr bwMode="auto">
          <a:xfrm>
            <a:off x="6833145" y="547044"/>
            <a:ext cx="2316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>
                <a:latin typeface="Times New Roman" panose="02020603050405020304" pitchFamily="18" charset="0"/>
              </a:rPr>
              <a:t>Lateral boru hattı</a:t>
            </a:r>
          </a:p>
        </p:txBody>
      </p:sp>
      <p:sp>
        <p:nvSpPr>
          <p:cNvPr id="201737" name="Line 12"/>
          <p:cNvSpPr>
            <a:spLocks noChangeShapeType="1"/>
          </p:cNvSpPr>
          <p:nvPr/>
        </p:nvSpPr>
        <p:spPr bwMode="auto">
          <a:xfrm>
            <a:off x="2590800" y="5300663"/>
            <a:ext cx="6350" cy="279400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38" name="Line 13"/>
          <p:cNvSpPr>
            <a:spLocks noChangeShapeType="1"/>
          </p:cNvSpPr>
          <p:nvPr/>
        </p:nvSpPr>
        <p:spPr bwMode="auto">
          <a:xfrm>
            <a:off x="3140075" y="5300664"/>
            <a:ext cx="6350" cy="288925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39" name="Line 14"/>
          <p:cNvSpPr>
            <a:spLocks noChangeShapeType="1"/>
          </p:cNvSpPr>
          <p:nvPr/>
        </p:nvSpPr>
        <p:spPr bwMode="auto">
          <a:xfrm>
            <a:off x="2563813" y="5445125"/>
            <a:ext cx="576262" cy="0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40" name="Line 15"/>
          <p:cNvSpPr>
            <a:spLocks noChangeShapeType="1"/>
          </p:cNvSpPr>
          <p:nvPr/>
        </p:nvSpPr>
        <p:spPr bwMode="auto">
          <a:xfrm>
            <a:off x="9655175" y="1590675"/>
            <a:ext cx="344488" cy="0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41" name="Line 16"/>
          <p:cNvSpPr>
            <a:spLocks noChangeShapeType="1"/>
          </p:cNvSpPr>
          <p:nvPr/>
        </p:nvSpPr>
        <p:spPr bwMode="auto">
          <a:xfrm>
            <a:off x="9691689" y="2060575"/>
            <a:ext cx="344487" cy="0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42" name="Line 17"/>
          <p:cNvSpPr>
            <a:spLocks noChangeShapeType="1"/>
          </p:cNvSpPr>
          <p:nvPr/>
        </p:nvSpPr>
        <p:spPr bwMode="auto">
          <a:xfrm>
            <a:off x="9836150" y="1557339"/>
            <a:ext cx="0" cy="503237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43" name="Text Box 18"/>
          <p:cNvSpPr txBox="1">
            <a:spLocks noChangeArrowheads="1"/>
          </p:cNvSpPr>
          <p:nvPr/>
        </p:nvSpPr>
        <p:spPr bwMode="auto">
          <a:xfrm>
            <a:off x="2635251" y="5419725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>
                <a:latin typeface="Times New Roman" panose="02020603050405020304" pitchFamily="18" charset="0"/>
              </a:rPr>
              <a:t>S</a:t>
            </a:r>
            <a:r>
              <a:rPr lang="tr-TR" altLang="tr-TR" sz="2400" baseline="-25000">
                <a:latin typeface="Times New Roman" panose="02020603050405020304" pitchFamily="18" charset="0"/>
              </a:rPr>
              <a:t>d</a:t>
            </a:r>
            <a:endParaRPr lang="tr-TR" altLang="tr-TR" sz="2400">
              <a:latin typeface="Times New Roman" panose="02020603050405020304" pitchFamily="18" charset="0"/>
            </a:endParaRPr>
          </a:p>
        </p:txBody>
      </p:sp>
      <p:sp>
        <p:nvSpPr>
          <p:cNvPr id="201744" name="Text Box 19"/>
          <p:cNvSpPr txBox="1">
            <a:spLocks noChangeArrowheads="1"/>
          </p:cNvSpPr>
          <p:nvPr/>
        </p:nvSpPr>
        <p:spPr bwMode="auto">
          <a:xfrm>
            <a:off x="9932988" y="1531938"/>
            <a:ext cx="411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>
                <a:latin typeface="Times New Roman" panose="02020603050405020304" pitchFamily="18" charset="0"/>
              </a:rPr>
              <a:t>S</a:t>
            </a:r>
            <a:r>
              <a:rPr lang="tr-TR" altLang="tr-TR" sz="2400" baseline="-25000">
                <a:latin typeface="Times New Roman" panose="02020603050405020304" pitchFamily="18" charset="0"/>
              </a:rPr>
              <a:t>l</a:t>
            </a:r>
            <a:endParaRPr lang="tr-TR" altLang="tr-TR" sz="2400">
              <a:latin typeface="Times New Roman" panose="02020603050405020304" pitchFamily="18" charset="0"/>
            </a:endParaRPr>
          </a:p>
        </p:txBody>
      </p:sp>
      <p:sp>
        <p:nvSpPr>
          <p:cNvPr id="201745" name="Line 20"/>
          <p:cNvSpPr>
            <a:spLocks noChangeShapeType="1"/>
          </p:cNvSpPr>
          <p:nvPr/>
        </p:nvSpPr>
        <p:spPr bwMode="auto">
          <a:xfrm flipV="1">
            <a:off x="3192464" y="946151"/>
            <a:ext cx="344487" cy="606425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46" name="Line 21"/>
          <p:cNvSpPr>
            <a:spLocks noChangeShapeType="1"/>
          </p:cNvSpPr>
          <p:nvPr/>
        </p:nvSpPr>
        <p:spPr bwMode="auto">
          <a:xfrm>
            <a:off x="5011739" y="1014414"/>
            <a:ext cx="147637" cy="719137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47" name="Line 22"/>
          <p:cNvSpPr>
            <a:spLocks noChangeShapeType="1"/>
          </p:cNvSpPr>
          <p:nvPr/>
        </p:nvSpPr>
        <p:spPr bwMode="auto">
          <a:xfrm>
            <a:off x="8035925" y="942975"/>
            <a:ext cx="0" cy="674688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grpSp>
        <p:nvGrpSpPr>
          <p:cNvPr id="201748" name="Group 23"/>
          <p:cNvGrpSpPr>
            <a:grpSpLocks/>
          </p:cNvGrpSpPr>
          <p:nvPr/>
        </p:nvGrpSpPr>
        <p:grpSpPr bwMode="auto">
          <a:xfrm>
            <a:off x="2646363" y="1716088"/>
            <a:ext cx="6253162" cy="201612"/>
            <a:chOff x="450" y="890"/>
            <a:chExt cx="3939" cy="127"/>
          </a:xfrm>
        </p:grpSpPr>
        <p:sp>
          <p:nvSpPr>
            <p:cNvPr id="201819" name="Freeform 24"/>
            <p:cNvSpPr>
              <a:spLocks/>
            </p:cNvSpPr>
            <p:nvPr/>
          </p:nvSpPr>
          <p:spPr bwMode="auto">
            <a:xfrm>
              <a:off x="450" y="890"/>
              <a:ext cx="243" cy="127"/>
            </a:xfrm>
            <a:custGeom>
              <a:avLst/>
              <a:gdLst>
                <a:gd name="T0" fmla="*/ 183 w 217"/>
                <a:gd name="T1" fmla="*/ 0 h 168"/>
                <a:gd name="T2" fmla="*/ 301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5 w 217"/>
                <a:gd name="T11" fmla="*/ 0 h 168"/>
                <a:gd name="T12" fmla="*/ 183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820" name="Freeform 25"/>
            <p:cNvSpPr>
              <a:spLocks/>
            </p:cNvSpPr>
            <p:nvPr/>
          </p:nvSpPr>
          <p:spPr bwMode="auto">
            <a:xfrm>
              <a:off x="1178" y="890"/>
              <a:ext cx="242" cy="127"/>
            </a:xfrm>
            <a:custGeom>
              <a:avLst/>
              <a:gdLst>
                <a:gd name="T0" fmla="*/ 181 w 217"/>
                <a:gd name="T1" fmla="*/ 0 h 168"/>
                <a:gd name="T2" fmla="*/ 298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3 w 217"/>
                <a:gd name="T11" fmla="*/ 0 h 168"/>
                <a:gd name="T12" fmla="*/ 181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821" name="Freeform 26"/>
            <p:cNvSpPr>
              <a:spLocks/>
            </p:cNvSpPr>
            <p:nvPr/>
          </p:nvSpPr>
          <p:spPr bwMode="auto">
            <a:xfrm>
              <a:off x="1905" y="890"/>
              <a:ext cx="242" cy="127"/>
            </a:xfrm>
            <a:custGeom>
              <a:avLst/>
              <a:gdLst>
                <a:gd name="T0" fmla="*/ 181 w 217"/>
                <a:gd name="T1" fmla="*/ 0 h 168"/>
                <a:gd name="T2" fmla="*/ 298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3 w 217"/>
                <a:gd name="T11" fmla="*/ 0 h 168"/>
                <a:gd name="T12" fmla="*/ 181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822" name="Freeform 27"/>
            <p:cNvSpPr>
              <a:spLocks/>
            </p:cNvSpPr>
            <p:nvPr/>
          </p:nvSpPr>
          <p:spPr bwMode="auto">
            <a:xfrm>
              <a:off x="2692" y="890"/>
              <a:ext cx="243" cy="127"/>
            </a:xfrm>
            <a:custGeom>
              <a:avLst/>
              <a:gdLst>
                <a:gd name="T0" fmla="*/ 183 w 217"/>
                <a:gd name="T1" fmla="*/ 0 h 168"/>
                <a:gd name="T2" fmla="*/ 301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5 w 217"/>
                <a:gd name="T11" fmla="*/ 0 h 168"/>
                <a:gd name="T12" fmla="*/ 183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823" name="Freeform 28"/>
            <p:cNvSpPr>
              <a:spLocks/>
            </p:cNvSpPr>
            <p:nvPr/>
          </p:nvSpPr>
          <p:spPr bwMode="auto">
            <a:xfrm>
              <a:off x="3419" y="890"/>
              <a:ext cx="243" cy="127"/>
            </a:xfrm>
            <a:custGeom>
              <a:avLst/>
              <a:gdLst>
                <a:gd name="T0" fmla="*/ 183 w 217"/>
                <a:gd name="T1" fmla="*/ 0 h 168"/>
                <a:gd name="T2" fmla="*/ 301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5 w 217"/>
                <a:gd name="T11" fmla="*/ 0 h 168"/>
                <a:gd name="T12" fmla="*/ 183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824" name="Freeform 29"/>
            <p:cNvSpPr>
              <a:spLocks/>
            </p:cNvSpPr>
            <p:nvPr/>
          </p:nvSpPr>
          <p:spPr bwMode="auto">
            <a:xfrm>
              <a:off x="4146" y="890"/>
              <a:ext cx="243" cy="127"/>
            </a:xfrm>
            <a:custGeom>
              <a:avLst/>
              <a:gdLst>
                <a:gd name="T0" fmla="*/ 183 w 217"/>
                <a:gd name="T1" fmla="*/ 0 h 168"/>
                <a:gd name="T2" fmla="*/ 301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5 w 217"/>
                <a:gd name="T11" fmla="*/ 0 h 168"/>
                <a:gd name="T12" fmla="*/ 183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201749" name="Text Box 30"/>
          <p:cNvSpPr txBox="1">
            <a:spLocks noChangeArrowheads="1"/>
          </p:cNvSpPr>
          <p:nvPr/>
        </p:nvSpPr>
        <p:spPr bwMode="auto">
          <a:xfrm>
            <a:off x="7234290" y="5226994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>
                <a:latin typeface="Times New Roman" panose="02020603050405020304" pitchFamily="18" charset="0"/>
              </a:rPr>
              <a:t>Islatılan alan</a:t>
            </a:r>
          </a:p>
        </p:txBody>
      </p:sp>
      <p:sp>
        <p:nvSpPr>
          <p:cNvPr id="201750" name="Line 31"/>
          <p:cNvSpPr>
            <a:spLocks noChangeShapeType="1"/>
          </p:cNvSpPr>
          <p:nvPr/>
        </p:nvSpPr>
        <p:spPr bwMode="auto">
          <a:xfrm flipH="1" flipV="1">
            <a:off x="7491413" y="4941888"/>
            <a:ext cx="360362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51" name="Line 32"/>
          <p:cNvSpPr>
            <a:spLocks noChangeShapeType="1"/>
          </p:cNvSpPr>
          <p:nvPr/>
        </p:nvSpPr>
        <p:spPr bwMode="auto">
          <a:xfrm>
            <a:off x="2274888" y="2133600"/>
            <a:ext cx="0" cy="1943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grpSp>
        <p:nvGrpSpPr>
          <p:cNvPr id="201752" name="Group 40"/>
          <p:cNvGrpSpPr>
            <a:grpSpLocks/>
          </p:cNvGrpSpPr>
          <p:nvPr/>
        </p:nvGrpSpPr>
        <p:grpSpPr bwMode="auto">
          <a:xfrm>
            <a:off x="2274888" y="1520825"/>
            <a:ext cx="7021512" cy="179388"/>
            <a:chOff x="4535" y="1026"/>
            <a:chExt cx="4423" cy="113"/>
          </a:xfrm>
        </p:grpSpPr>
        <p:sp>
          <p:nvSpPr>
            <p:cNvPr id="201806" name="Oval 41"/>
            <p:cNvSpPr>
              <a:spLocks noChangeArrowheads="1"/>
            </p:cNvSpPr>
            <p:nvPr/>
          </p:nvSpPr>
          <p:spPr bwMode="auto">
            <a:xfrm>
              <a:off x="469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07" name="Line 42"/>
            <p:cNvSpPr>
              <a:spLocks noChangeShapeType="1"/>
            </p:cNvSpPr>
            <p:nvPr/>
          </p:nvSpPr>
          <p:spPr bwMode="auto">
            <a:xfrm>
              <a:off x="4535" y="1080"/>
              <a:ext cx="4423" cy="0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808" name="Oval 43"/>
            <p:cNvSpPr>
              <a:spLocks noChangeArrowheads="1"/>
            </p:cNvSpPr>
            <p:nvPr/>
          </p:nvSpPr>
          <p:spPr bwMode="auto">
            <a:xfrm>
              <a:off x="539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09" name="Oval 44"/>
            <p:cNvSpPr>
              <a:spLocks noChangeArrowheads="1"/>
            </p:cNvSpPr>
            <p:nvPr/>
          </p:nvSpPr>
          <p:spPr bwMode="auto">
            <a:xfrm>
              <a:off x="5761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0" name="Oval 45"/>
            <p:cNvSpPr>
              <a:spLocks noChangeArrowheads="1"/>
            </p:cNvSpPr>
            <p:nvPr/>
          </p:nvSpPr>
          <p:spPr bwMode="auto">
            <a:xfrm>
              <a:off x="6486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1" name="Oval 46"/>
            <p:cNvSpPr>
              <a:spLocks noChangeArrowheads="1"/>
            </p:cNvSpPr>
            <p:nvPr/>
          </p:nvSpPr>
          <p:spPr bwMode="auto">
            <a:xfrm>
              <a:off x="6849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2" name="Oval 47"/>
            <p:cNvSpPr>
              <a:spLocks noChangeArrowheads="1"/>
            </p:cNvSpPr>
            <p:nvPr/>
          </p:nvSpPr>
          <p:spPr bwMode="auto">
            <a:xfrm>
              <a:off x="7212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3" name="Oval 48"/>
            <p:cNvSpPr>
              <a:spLocks noChangeArrowheads="1"/>
            </p:cNvSpPr>
            <p:nvPr/>
          </p:nvSpPr>
          <p:spPr bwMode="auto">
            <a:xfrm>
              <a:off x="7575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4" name="Oval 49"/>
            <p:cNvSpPr>
              <a:spLocks noChangeArrowheads="1"/>
            </p:cNvSpPr>
            <p:nvPr/>
          </p:nvSpPr>
          <p:spPr bwMode="auto">
            <a:xfrm>
              <a:off x="793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5" name="Oval 50"/>
            <p:cNvSpPr>
              <a:spLocks noChangeArrowheads="1"/>
            </p:cNvSpPr>
            <p:nvPr/>
          </p:nvSpPr>
          <p:spPr bwMode="auto">
            <a:xfrm>
              <a:off x="5035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6" name="Oval 51"/>
            <p:cNvSpPr>
              <a:spLocks noChangeArrowheads="1"/>
            </p:cNvSpPr>
            <p:nvPr/>
          </p:nvSpPr>
          <p:spPr bwMode="auto">
            <a:xfrm>
              <a:off x="6124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7" name="Oval 52"/>
            <p:cNvSpPr>
              <a:spLocks noChangeArrowheads="1"/>
            </p:cNvSpPr>
            <p:nvPr/>
          </p:nvSpPr>
          <p:spPr bwMode="auto">
            <a:xfrm>
              <a:off x="8301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18" name="Oval 53"/>
            <p:cNvSpPr>
              <a:spLocks noChangeArrowheads="1"/>
            </p:cNvSpPr>
            <p:nvPr/>
          </p:nvSpPr>
          <p:spPr bwMode="auto">
            <a:xfrm>
              <a:off x="8664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</p:grpSp>
      <p:grpSp>
        <p:nvGrpSpPr>
          <p:cNvPr id="201753" name="Group 68"/>
          <p:cNvGrpSpPr>
            <a:grpSpLocks/>
          </p:cNvGrpSpPr>
          <p:nvPr/>
        </p:nvGrpSpPr>
        <p:grpSpPr bwMode="auto">
          <a:xfrm>
            <a:off x="2274888" y="1954214"/>
            <a:ext cx="7021512" cy="179387"/>
            <a:chOff x="4535" y="1026"/>
            <a:chExt cx="4423" cy="113"/>
          </a:xfrm>
        </p:grpSpPr>
        <p:sp>
          <p:nvSpPr>
            <p:cNvPr id="201793" name="Oval 69"/>
            <p:cNvSpPr>
              <a:spLocks noChangeArrowheads="1"/>
            </p:cNvSpPr>
            <p:nvPr/>
          </p:nvSpPr>
          <p:spPr bwMode="auto">
            <a:xfrm>
              <a:off x="469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94" name="Line 70"/>
            <p:cNvSpPr>
              <a:spLocks noChangeShapeType="1"/>
            </p:cNvSpPr>
            <p:nvPr/>
          </p:nvSpPr>
          <p:spPr bwMode="auto">
            <a:xfrm>
              <a:off x="4535" y="1080"/>
              <a:ext cx="4423" cy="0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795" name="Oval 71"/>
            <p:cNvSpPr>
              <a:spLocks noChangeArrowheads="1"/>
            </p:cNvSpPr>
            <p:nvPr/>
          </p:nvSpPr>
          <p:spPr bwMode="auto">
            <a:xfrm>
              <a:off x="539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96" name="Oval 72"/>
            <p:cNvSpPr>
              <a:spLocks noChangeArrowheads="1"/>
            </p:cNvSpPr>
            <p:nvPr/>
          </p:nvSpPr>
          <p:spPr bwMode="auto">
            <a:xfrm>
              <a:off x="5761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97" name="Oval 73"/>
            <p:cNvSpPr>
              <a:spLocks noChangeArrowheads="1"/>
            </p:cNvSpPr>
            <p:nvPr/>
          </p:nvSpPr>
          <p:spPr bwMode="auto">
            <a:xfrm>
              <a:off x="6486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98" name="Oval 74"/>
            <p:cNvSpPr>
              <a:spLocks noChangeArrowheads="1"/>
            </p:cNvSpPr>
            <p:nvPr/>
          </p:nvSpPr>
          <p:spPr bwMode="auto">
            <a:xfrm>
              <a:off x="6849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99" name="Oval 75"/>
            <p:cNvSpPr>
              <a:spLocks noChangeArrowheads="1"/>
            </p:cNvSpPr>
            <p:nvPr/>
          </p:nvSpPr>
          <p:spPr bwMode="auto">
            <a:xfrm>
              <a:off x="7212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00" name="Oval 76"/>
            <p:cNvSpPr>
              <a:spLocks noChangeArrowheads="1"/>
            </p:cNvSpPr>
            <p:nvPr/>
          </p:nvSpPr>
          <p:spPr bwMode="auto">
            <a:xfrm>
              <a:off x="7575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01" name="Oval 77"/>
            <p:cNvSpPr>
              <a:spLocks noChangeArrowheads="1"/>
            </p:cNvSpPr>
            <p:nvPr/>
          </p:nvSpPr>
          <p:spPr bwMode="auto">
            <a:xfrm>
              <a:off x="793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02" name="Oval 78"/>
            <p:cNvSpPr>
              <a:spLocks noChangeArrowheads="1"/>
            </p:cNvSpPr>
            <p:nvPr/>
          </p:nvSpPr>
          <p:spPr bwMode="auto">
            <a:xfrm>
              <a:off x="5035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03" name="Oval 79"/>
            <p:cNvSpPr>
              <a:spLocks noChangeArrowheads="1"/>
            </p:cNvSpPr>
            <p:nvPr/>
          </p:nvSpPr>
          <p:spPr bwMode="auto">
            <a:xfrm>
              <a:off x="6124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04" name="Oval 80"/>
            <p:cNvSpPr>
              <a:spLocks noChangeArrowheads="1"/>
            </p:cNvSpPr>
            <p:nvPr/>
          </p:nvSpPr>
          <p:spPr bwMode="auto">
            <a:xfrm>
              <a:off x="8301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805" name="Oval 81"/>
            <p:cNvSpPr>
              <a:spLocks noChangeArrowheads="1"/>
            </p:cNvSpPr>
            <p:nvPr/>
          </p:nvSpPr>
          <p:spPr bwMode="auto">
            <a:xfrm>
              <a:off x="8664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</p:grpSp>
      <p:grpSp>
        <p:nvGrpSpPr>
          <p:cNvPr id="201754" name="Group 82"/>
          <p:cNvGrpSpPr>
            <a:grpSpLocks/>
          </p:cNvGrpSpPr>
          <p:nvPr/>
        </p:nvGrpSpPr>
        <p:grpSpPr bwMode="auto">
          <a:xfrm>
            <a:off x="2706688" y="4451351"/>
            <a:ext cx="6253162" cy="201613"/>
            <a:chOff x="450" y="890"/>
            <a:chExt cx="3939" cy="127"/>
          </a:xfrm>
        </p:grpSpPr>
        <p:sp>
          <p:nvSpPr>
            <p:cNvPr id="201787" name="Freeform 83"/>
            <p:cNvSpPr>
              <a:spLocks/>
            </p:cNvSpPr>
            <p:nvPr/>
          </p:nvSpPr>
          <p:spPr bwMode="auto">
            <a:xfrm>
              <a:off x="450" y="890"/>
              <a:ext cx="243" cy="127"/>
            </a:xfrm>
            <a:custGeom>
              <a:avLst/>
              <a:gdLst>
                <a:gd name="T0" fmla="*/ 183 w 217"/>
                <a:gd name="T1" fmla="*/ 0 h 168"/>
                <a:gd name="T2" fmla="*/ 301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5 w 217"/>
                <a:gd name="T11" fmla="*/ 0 h 168"/>
                <a:gd name="T12" fmla="*/ 183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788" name="Freeform 84"/>
            <p:cNvSpPr>
              <a:spLocks/>
            </p:cNvSpPr>
            <p:nvPr/>
          </p:nvSpPr>
          <p:spPr bwMode="auto">
            <a:xfrm>
              <a:off x="1178" y="890"/>
              <a:ext cx="242" cy="127"/>
            </a:xfrm>
            <a:custGeom>
              <a:avLst/>
              <a:gdLst>
                <a:gd name="T0" fmla="*/ 181 w 217"/>
                <a:gd name="T1" fmla="*/ 0 h 168"/>
                <a:gd name="T2" fmla="*/ 298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3 w 217"/>
                <a:gd name="T11" fmla="*/ 0 h 168"/>
                <a:gd name="T12" fmla="*/ 181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789" name="Freeform 85"/>
            <p:cNvSpPr>
              <a:spLocks/>
            </p:cNvSpPr>
            <p:nvPr/>
          </p:nvSpPr>
          <p:spPr bwMode="auto">
            <a:xfrm>
              <a:off x="1905" y="890"/>
              <a:ext cx="242" cy="127"/>
            </a:xfrm>
            <a:custGeom>
              <a:avLst/>
              <a:gdLst>
                <a:gd name="T0" fmla="*/ 181 w 217"/>
                <a:gd name="T1" fmla="*/ 0 h 168"/>
                <a:gd name="T2" fmla="*/ 298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3 w 217"/>
                <a:gd name="T11" fmla="*/ 0 h 168"/>
                <a:gd name="T12" fmla="*/ 181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790" name="Freeform 86"/>
            <p:cNvSpPr>
              <a:spLocks/>
            </p:cNvSpPr>
            <p:nvPr/>
          </p:nvSpPr>
          <p:spPr bwMode="auto">
            <a:xfrm>
              <a:off x="2692" y="890"/>
              <a:ext cx="243" cy="127"/>
            </a:xfrm>
            <a:custGeom>
              <a:avLst/>
              <a:gdLst>
                <a:gd name="T0" fmla="*/ 183 w 217"/>
                <a:gd name="T1" fmla="*/ 0 h 168"/>
                <a:gd name="T2" fmla="*/ 301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5 w 217"/>
                <a:gd name="T11" fmla="*/ 0 h 168"/>
                <a:gd name="T12" fmla="*/ 183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791" name="Freeform 87"/>
            <p:cNvSpPr>
              <a:spLocks/>
            </p:cNvSpPr>
            <p:nvPr/>
          </p:nvSpPr>
          <p:spPr bwMode="auto">
            <a:xfrm>
              <a:off x="3419" y="890"/>
              <a:ext cx="243" cy="127"/>
            </a:xfrm>
            <a:custGeom>
              <a:avLst/>
              <a:gdLst>
                <a:gd name="T0" fmla="*/ 183 w 217"/>
                <a:gd name="T1" fmla="*/ 0 h 168"/>
                <a:gd name="T2" fmla="*/ 301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5 w 217"/>
                <a:gd name="T11" fmla="*/ 0 h 168"/>
                <a:gd name="T12" fmla="*/ 183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792" name="Freeform 88"/>
            <p:cNvSpPr>
              <a:spLocks/>
            </p:cNvSpPr>
            <p:nvPr/>
          </p:nvSpPr>
          <p:spPr bwMode="auto">
            <a:xfrm>
              <a:off x="4146" y="890"/>
              <a:ext cx="243" cy="127"/>
            </a:xfrm>
            <a:custGeom>
              <a:avLst/>
              <a:gdLst>
                <a:gd name="T0" fmla="*/ 183 w 217"/>
                <a:gd name="T1" fmla="*/ 0 h 168"/>
                <a:gd name="T2" fmla="*/ 301 w 217"/>
                <a:gd name="T3" fmla="*/ 42 h 168"/>
                <a:gd name="T4" fmla="*/ 97 w 217"/>
                <a:gd name="T5" fmla="*/ 73 h 168"/>
                <a:gd name="T6" fmla="*/ 31 w 217"/>
                <a:gd name="T7" fmla="*/ 36 h 168"/>
                <a:gd name="T8" fmla="*/ 13 w 217"/>
                <a:gd name="T9" fmla="*/ 20 h 168"/>
                <a:gd name="T10" fmla="*/ 115 w 217"/>
                <a:gd name="T11" fmla="*/ 0 h 168"/>
                <a:gd name="T12" fmla="*/ 183 w 217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"/>
                <a:gd name="T22" fmla="*/ 0 h 168"/>
                <a:gd name="T23" fmla="*/ 217 w 217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" h="168">
                  <a:moveTo>
                    <a:pt x="130" y="0"/>
                  </a:moveTo>
                  <a:cubicBezTo>
                    <a:pt x="217" y="17"/>
                    <a:pt x="194" y="16"/>
                    <a:pt x="214" y="96"/>
                  </a:cubicBezTo>
                  <a:cubicBezTo>
                    <a:pt x="171" y="160"/>
                    <a:pt x="150" y="157"/>
                    <a:pt x="70" y="168"/>
                  </a:cubicBezTo>
                  <a:cubicBezTo>
                    <a:pt x="4" y="152"/>
                    <a:pt x="0" y="149"/>
                    <a:pt x="22" y="84"/>
                  </a:cubicBezTo>
                  <a:cubicBezTo>
                    <a:pt x="18" y="72"/>
                    <a:pt x="3" y="58"/>
                    <a:pt x="10" y="48"/>
                  </a:cubicBezTo>
                  <a:cubicBezTo>
                    <a:pt x="27" y="25"/>
                    <a:pt x="82" y="0"/>
                    <a:pt x="82" y="0"/>
                  </a:cubicBezTo>
                  <a:cubicBezTo>
                    <a:pt x="123" y="14"/>
                    <a:pt x="109" y="21"/>
                    <a:pt x="130" y="0"/>
                  </a:cubicBezTo>
                  <a:close/>
                </a:path>
              </a:pathLst>
            </a:custGeom>
            <a:solidFill>
              <a:schemeClr val="folHlink"/>
            </a:solidFill>
            <a:ln w="12700" cap="sq" cmpd="sng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grpSp>
        <p:nvGrpSpPr>
          <p:cNvPr id="201755" name="Group 89"/>
          <p:cNvGrpSpPr>
            <a:grpSpLocks/>
          </p:cNvGrpSpPr>
          <p:nvPr/>
        </p:nvGrpSpPr>
        <p:grpSpPr bwMode="auto">
          <a:xfrm>
            <a:off x="2274888" y="4257675"/>
            <a:ext cx="7021512" cy="179388"/>
            <a:chOff x="4535" y="1026"/>
            <a:chExt cx="4423" cy="113"/>
          </a:xfrm>
        </p:grpSpPr>
        <p:sp>
          <p:nvSpPr>
            <p:cNvPr id="201774" name="Oval 90"/>
            <p:cNvSpPr>
              <a:spLocks noChangeArrowheads="1"/>
            </p:cNvSpPr>
            <p:nvPr/>
          </p:nvSpPr>
          <p:spPr bwMode="auto">
            <a:xfrm>
              <a:off x="469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75" name="Line 91"/>
            <p:cNvSpPr>
              <a:spLocks noChangeShapeType="1"/>
            </p:cNvSpPr>
            <p:nvPr/>
          </p:nvSpPr>
          <p:spPr bwMode="auto">
            <a:xfrm>
              <a:off x="4535" y="1080"/>
              <a:ext cx="4423" cy="0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776" name="Oval 92"/>
            <p:cNvSpPr>
              <a:spLocks noChangeArrowheads="1"/>
            </p:cNvSpPr>
            <p:nvPr/>
          </p:nvSpPr>
          <p:spPr bwMode="auto">
            <a:xfrm>
              <a:off x="539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77" name="Oval 93"/>
            <p:cNvSpPr>
              <a:spLocks noChangeArrowheads="1"/>
            </p:cNvSpPr>
            <p:nvPr/>
          </p:nvSpPr>
          <p:spPr bwMode="auto">
            <a:xfrm>
              <a:off x="5761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78" name="Oval 94"/>
            <p:cNvSpPr>
              <a:spLocks noChangeArrowheads="1"/>
            </p:cNvSpPr>
            <p:nvPr/>
          </p:nvSpPr>
          <p:spPr bwMode="auto">
            <a:xfrm>
              <a:off x="6486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79" name="Oval 95"/>
            <p:cNvSpPr>
              <a:spLocks noChangeArrowheads="1"/>
            </p:cNvSpPr>
            <p:nvPr/>
          </p:nvSpPr>
          <p:spPr bwMode="auto">
            <a:xfrm>
              <a:off x="6849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80" name="Oval 96"/>
            <p:cNvSpPr>
              <a:spLocks noChangeArrowheads="1"/>
            </p:cNvSpPr>
            <p:nvPr/>
          </p:nvSpPr>
          <p:spPr bwMode="auto">
            <a:xfrm>
              <a:off x="7212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81" name="Oval 97"/>
            <p:cNvSpPr>
              <a:spLocks noChangeArrowheads="1"/>
            </p:cNvSpPr>
            <p:nvPr/>
          </p:nvSpPr>
          <p:spPr bwMode="auto">
            <a:xfrm>
              <a:off x="7575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82" name="Oval 98"/>
            <p:cNvSpPr>
              <a:spLocks noChangeArrowheads="1"/>
            </p:cNvSpPr>
            <p:nvPr/>
          </p:nvSpPr>
          <p:spPr bwMode="auto">
            <a:xfrm>
              <a:off x="793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83" name="Oval 99"/>
            <p:cNvSpPr>
              <a:spLocks noChangeArrowheads="1"/>
            </p:cNvSpPr>
            <p:nvPr/>
          </p:nvSpPr>
          <p:spPr bwMode="auto">
            <a:xfrm>
              <a:off x="5035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84" name="Oval 100"/>
            <p:cNvSpPr>
              <a:spLocks noChangeArrowheads="1"/>
            </p:cNvSpPr>
            <p:nvPr/>
          </p:nvSpPr>
          <p:spPr bwMode="auto">
            <a:xfrm>
              <a:off x="6124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85" name="Oval 101"/>
            <p:cNvSpPr>
              <a:spLocks noChangeArrowheads="1"/>
            </p:cNvSpPr>
            <p:nvPr/>
          </p:nvSpPr>
          <p:spPr bwMode="auto">
            <a:xfrm>
              <a:off x="8301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86" name="Oval 102"/>
            <p:cNvSpPr>
              <a:spLocks noChangeArrowheads="1"/>
            </p:cNvSpPr>
            <p:nvPr/>
          </p:nvSpPr>
          <p:spPr bwMode="auto">
            <a:xfrm>
              <a:off x="8664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</p:grpSp>
      <p:grpSp>
        <p:nvGrpSpPr>
          <p:cNvPr id="201756" name="Group 103"/>
          <p:cNvGrpSpPr>
            <a:grpSpLocks/>
          </p:cNvGrpSpPr>
          <p:nvPr/>
        </p:nvGrpSpPr>
        <p:grpSpPr bwMode="auto">
          <a:xfrm>
            <a:off x="2274888" y="4689475"/>
            <a:ext cx="7021512" cy="179388"/>
            <a:chOff x="4535" y="1026"/>
            <a:chExt cx="4423" cy="113"/>
          </a:xfrm>
        </p:grpSpPr>
        <p:sp>
          <p:nvSpPr>
            <p:cNvPr id="201761" name="Oval 104"/>
            <p:cNvSpPr>
              <a:spLocks noChangeArrowheads="1"/>
            </p:cNvSpPr>
            <p:nvPr/>
          </p:nvSpPr>
          <p:spPr bwMode="auto">
            <a:xfrm>
              <a:off x="469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62" name="Line 105"/>
            <p:cNvSpPr>
              <a:spLocks noChangeShapeType="1"/>
            </p:cNvSpPr>
            <p:nvPr/>
          </p:nvSpPr>
          <p:spPr bwMode="auto">
            <a:xfrm>
              <a:off x="4535" y="1080"/>
              <a:ext cx="4423" cy="0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01763" name="Oval 106"/>
            <p:cNvSpPr>
              <a:spLocks noChangeArrowheads="1"/>
            </p:cNvSpPr>
            <p:nvPr/>
          </p:nvSpPr>
          <p:spPr bwMode="auto">
            <a:xfrm>
              <a:off x="539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64" name="Oval 107"/>
            <p:cNvSpPr>
              <a:spLocks noChangeArrowheads="1"/>
            </p:cNvSpPr>
            <p:nvPr/>
          </p:nvSpPr>
          <p:spPr bwMode="auto">
            <a:xfrm>
              <a:off x="5761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65" name="Oval 108"/>
            <p:cNvSpPr>
              <a:spLocks noChangeArrowheads="1"/>
            </p:cNvSpPr>
            <p:nvPr/>
          </p:nvSpPr>
          <p:spPr bwMode="auto">
            <a:xfrm>
              <a:off x="6486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66" name="Oval 109"/>
            <p:cNvSpPr>
              <a:spLocks noChangeArrowheads="1"/>
            </p:cNvSpPr>
            <p:nvPr/>
          </p:nvSpPr>
          <p:spPr bwMode="auto">
            <a:xfrm>
              <a:off x="6849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67" name="Oval 110"/>
            <p:cNvSpPr>
              <a:spLocks noChangeArrowheads="1"/>
            </p:cNvSpPr>
            <p:nvPr/>
          </p:nvSpPr>
          <p:spPr bwMode="auto">
            <a:xfrm>
              <a:off x="7212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68" name="Oval 111"/>
            <p:cNvSpPr>
              <a:spLocks noChangeArrowheads="1"/>
            </p:cNvSpPr>
            <p:nvPr/>
          </p:nvSpPr>
          <p:spPr bwMode="auto">
            <a:xfrm>
              <a:off x="7575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69" name="Oval 112"/>
            <p:cNvSpPr>
              <a:spLocks noChangeArrowheads="1"/>
            </p:cNvSpPr>
            <p:nvPr/>
          </p:nvSpPr>
          <p:spPr bwMode="auto">
            <a:xfrm>
              <a:off x="7938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70" name="Oval 113"/>
            <p:cNvSpPr>
              <a:spLocks noChangeArrowheads="1"/>
            </p:cNvSpPr>
            <p:nvPr/>
          </p:nvSpPr>
          <p:spPr bwMode="auto">
            <a:xfrm>
              <a:off x="5035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71" name="Oval 114"/>
            <p:cNvSpPr>
              <a:spLocks noChangeArrowheads="1"/>
            </p:cNvSpPr>
            <p:nvPr/>
          </p:nvSpPr>
          <p:spPr bwMode="auto">
            <a:xfrm>
              <a:off x="6124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72" name="Oval 115"/>
            <p:cNvSpPr>
              <a:spLocks noChangeArrowheads="1"/>
            </p:cNvSpPr>
            <p:nvPr/>
          </p:nvSpPr>
          <p:spPr bwMode="auto">
            <a:xfrm>
              <a:off x="8301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01773" name="Oval 116"/>
            <p:cNvSpPr>
              <a:spLocks noChangeArrowheads="1"/>
            </p:cNvSpPr>
            <p:nvPr/>
          </p:nvSpPr>
          <p:spPr bwMode="auto">
            <a:xfrm>
              <a:off x="8664" y="1026"/>
              <a:ext cx="113" cy="113"/>
            </a:xfrm>
            <a:prstGeom prst="ellipse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</p:grpSp>
      <p:sp>
        <p:nvSpPr>
          <p:cNvPr id="201757" name="Line 117"/>
          <p:cNvSpPr>
            <a:spLocks noChangeShapeType="1"/>
          </p:cNvSpPr>
          <p:nvPr/>
        </p:nvSpPr>
        <p:spPr bwMode="auto">
          <a:xfrm>
            <a:off x="9404350" y="1844675"/>
            <a:ext cx="344488" cy="0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58" name="Line 118"/>
          <p:cNvSpPr>
            <a:spLocks noChangeShapeType="1"/>
          </p:cNvSpPr>
          <p:nvPr/>
        </p:nvSpPr>
        <p:spPr bwMode="auto">
          <a:xfrm>
            <a:off x="9404350" y="4581525"/>
            <a:ext cx="344488" cy="0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59" name="Line 119"/>
          <p:cNvSpPr>
            <a:spLocks noChangeShapeType="1"/>
          </p:cNvSpPr>
          <p:nvPr/>
        </p:nvSpPr>
        <p:spPr bwMode="auto">
          <a:xfrm>
            <a:off x="9620250" y="1846263"/>
            <a:ext cx="0" cy="2735262"/>
          </a:xfrm>
          <a:prstGeom prst="line">
            <a:avLst/>
          </a:prstGeom>
          <a:noFill/>
          <a:ln w="3175" cap="sq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201760" name="Text Box 120"/>
          <p:cNvSpPr txBox="1">
            <a:spLocks noChangeArrowheads="1"/>
          </p:cNvSpPr>
          <p:nvPr/>
        </p:nvSpPr>
        <p:spPr bwMode="auto">
          <a:xfrm>
            <a:off x="9620250" y="3089275"/>
            <a:ext cx="43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>
                <a:latin typeface="Times New Roman" panose="02020603050405020304" pitchFamily="18" charset="0"/>
              </a:rPr>
              <a:t>S</a:t>
            </a:r>
            <a:r>
              <a:rPr lang="tr-TR" altLang="tr-TR" sz="2400" baseline="-25000">
                <a:latin typeface="Times New Roman" panose="02020603050405020304" pitchFamily="18" charset="0"/>
              </a:rPr>
              <a:t>s</a:t>
            </a:r>
            <a:endParaRPr lang="tr-TR" altLang="tr-T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08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5888"/>
            <a:ext cx="9144000" cy="122555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4000" b="1" dirty="0">
                <a:solidFill>
                  <a:srgbClr val="006600"/>
                </a:solidFill>
              </a:rPr>
              <a:t>Damla sulama yönteminin üstünlükleri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341438"/>
            <a:ext cx="9144000" cy="5257800"/>
          </a:xfrm>
          <a:solidFill>
            <a:srgbClr val="FBFFAD"/>
          </a:solidFill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rgbClr val="CC3300"/>
                </a:solidFill>
              </a:rPr>
              <a:t>Birim alan sulama suyu ihtiyacı az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chemeClr val="accent2"/>
                </a:solidFill>
              </a:rPr>
              <a:t>Bitki su tüketimi düşük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chemeClr val="hlink"/>
                </a:solidFill>
              </a:rPr>
              <a:t>Verim ve kalite yüksek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rgbClr val="996633"/>
                </a:solidFill>
              </a:rPr>
              <a:t>Etkin gübreleme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rgbClr val="006600"/>
                </a:solidFill>
              </a:rPr>
              <a:t>Tuzlu toprak ve tuzlu su koşullarında bitki yetiştiriciliği yapılabilir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/>
              <a:t>Su uygulama randımanı yüksektir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rgbClr val="CC3300"/>
                </a:solidFill>
              </a:rPr>
              <a:t>Sulama işçiliği düşük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chemeClr val="accent2"/>
                </a:solidFill>
              </a:rPr>
              <a:t>Tarımsal savaş daha kolay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chemeClr val="hlink"/>
                </a:solidFill>
              </a:rPr>
              <a:t>Sulama sırasında bazı tarımsal işlemler yapılabilir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rgbClr val="996633"/>
                </a:solidFill>
              </a:rPr>
              <a:t>Yöntemin uygulanmasını toprak ve topografya koşulları sınırlamaz</a:t>
            </a:r>
          </a:p>
          <a:p>
            <a:pPr eaLnBrk="1" hangingPunct="1">
              <a:lnSpc>
                <a:spcPct val="70000"/>
              </a:lnSpc>
            </a:pPr>
            <a:r>
              <a:rPr lang="tr-TR" altLang="tr-TR" b="1">
                <a:solidFill>
                  <a:srgbClr val="006600"/>
                </a:solidFill>
              </a:rPr>
              <a:t>Enerji giderleri yağmurlama yönteminden düşüktür.</a:t>
            </a:r>
          </a:p>
        </p:txBody>
      </p:sp>
    </p:spTree>
    <p:extLst>
      <p:ext uri="{BB962C8B-B14F-4D97-AF65-F5344CB8AC3E}">
        <p14:creationId xmlns:p14="http://schemas.microsoft.com/office/powerpoint/2010/main" val="284620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17783" y="134938"/>
            <a:ext cx="8328752" cy="1076326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tr-TR" altLang="tr-TR" sz="4000" b="1" dirty="0">
                <a:solidFill>
                  <a:srgbClr val="006600"/>
                </a:solidFill>
              </a:rPr>
              <a:t>Damla sulamada sistem tertibi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7783" y="1211264"/>
            <a:ext cx="8328752" cy="5457825"/>
          </a:xfrm>
          <a:solidFill>
            <a:srgbClr val="FAFEA0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altLang="tr-TR" dirty="0" err="1" smtClean="0">
                <a:solidFill>
                  <a:srgbClr val="CC3300"/>
                </a:solidFill>
              </a:rPr>
              <a:t>Lateral</a:t>
            </a:r>
            <a:r>
              <a:rPr lang="tr-TR" altLang="tr-TR" dirty="0" smtClean="0">
                <a:solidFill>
                  <a:srgbClr val="CC3300"/>
                </a:solidFill>
              </a:rPr>
              <a:t> ve </a:t>
            </a:r>
            <a:r>
              <a:rPr lang="tr-TR" altLang="tr-TR" dirty="0" err="1" smtClean="0">
                <a:solidFill>
                  <a:srgbClr val="CC3300"/>
                </a:solidFill>
              </a:rPr>
              <a:t>manifold</a:t>
            </a:r>
            <a:r>
              <a:rPr lang="tr-TR" altLang="tr-TR" dirty="0" smtClean="0">
                <a:solidFill>
                  <a:srgbClr val="CC3300"/>
                </a:solidFill>
              </a:rPr>
              <a:t> boru hatları eğimsiz ya da bayır aşağı eğimde döşenir. </a:t>
            </a:r>
            <a:r>
              <a:rPr lang="tr-TR" altLang="tr-TR" dirty="0" err="1" smtClean="0"/>
              <a:t>Lateral</a:t>
            </a:r>
            <a:r>
              <a:rPr lang="tr-TR" altLang="tr-TR" dirty="0" smtClean="0"/>
              <a:t> uzunluğu 100 m’yi geçmemeli, </a:t>
            </a:r>
            <a:r>
              <a:rPr lang="tr-TR" altLang="tr-TR" dirty="0" err="1" smtClean="0"/>
              <a:t>manifold</a:t>
            </a:r>
            <a:r>
              <a:rPr lang="tr-TR" altLang="tr-TR" dirty="0" smtClean="0"/>
              <a:t> uzunluğu 40 m’nin altında olmamalıdır.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dirty="0" err="1" smtClean="0">
                <a:solidFill>
                  <a:schemeClr val="accent2"/>
                </a:solidFill>
              </a:rPr>
              <a:t>Manifold</a:t>
            </a:r>
            <a:r>
              <a:rPr lang="tr-TR" altLang="tr-TR" dirty="0" smtClean="0">
                <a:solidFill>
                  <a:schemeClr val="accent2"/>
                </a:solidFill>
              </a:rPr>
              <a:t> boru hatları </a:t>
            </a:r>
            <a:r>
              <a:rPr lang="tr-TR" altLang="tr-TR" dirty="0" err="1" smtClean="0">
                <a:solidFill>
                  <a:schemeClr val="accent2"/>
                </a:solidFill>
              </a:rPr>
              <a:t>laterallere</a:t>
            </a:r>
            <a:r>
              <a:rPr lang="tr-TR" altLang="tr-TR" dirty="0" smtClean="0">
                <a:solidFill>
                  <a:schemeClr val="accent2"/>
                </a:solidFill>
              </a:rPr>
              <a:t> iki yönde hizmet etmelidir.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dirty="0" smtClean="0">
                <a:solidFill>
                  <a:schemeClr val="hlink"/>
                </a:solidFill>
              </a:rPr>
              <a:t>Uygun </a:t>
            </a:r>
            <a:r>
              <a:rPr lang="tr-TR" altLang="tr-TR" dirty="0" err="1" smtClean="0">
                <a:solidFill>
                  <a:schemeClr val="hlink"/>
                </a:solidFill>
              </a:rPr>
              <a:t>lateral</a:t>
            </a:r>
            <a:r>
              <a:rPr lang="tr-TR" altLang="tr-TR" dirty="0" smtClean="0">
                <a:solidFill>
                  <a:schemeClr val="hlink"/>
                </a:solidFill>
              </a:rPr>
              <a:t> tertip biçimi seçilmelidir.</a:t>
            </a:r>
          </a:p>
          <a:p>
            <a:pPr eaLnBrk="1" hangingPunct="1">
              <a:lnSpc>
                <a:spcPct val="90000"/>
              </a:lnSpc>
            </a:pPr>
            <a:r>
              <a:rPr lang="tr-TR" altLang="tr-TR" dirty="0" smtClean="0">
                <a:solidFill>
                  <a:srgbClr val="996633"/>
                </a:solidFill>
              </a:rPr>
              <a:t>Sistem tertibinde, maliyetin düşük ve işletmenin kolay yapılmasına özen gösterilmelidir.</a:t>
            </a:r>
          </a:p>
        </p:txBody>
      </p:sp>
    </p:spTree>
    <p:extLst>
      <p:ext uri="{BB962C8B-B14F-4D97-AF65-F5344CB8AC3E}">
        <p14:creationId xmlns:p14="http://schemas.microsoft.com/office/powerpoint/2010/main" val="4291629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Image0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0"/>
            <a:ext cx="58674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236588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connettingleteralstothesubmain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00551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25Ege Yıldız 2 Sayfa iç 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0824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25Netafim Sayfa 1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80734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026" descr="r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538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25Ege Yıldız 2 Sayfa Kapak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2168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pic>
        <p:nvPicPr>
          <p:cNvPr id="209923" name="Picture 3" descr="damp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121649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Image1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06414"/>
            <a:ext cx="9144000" cy="5665787"/>
          </a:xfrm>
          <a:noFill/>
        </p:spPr>
      </p:pic>
    </p:spTree>
    <p:extLst>
      <p:ext uri="{BB962C8B-B14F-4D97-AF65-F5344CB8AC3E}">
        <p14:creationId xmlns:p14="http://schemas.microsoft.com/office/powerpoint/2010/main" val="181937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tr-TR" altLang="tr-TR" sz="3600" b="1">
                <a:solidFill>
                  <a:srgbClr val="006600"/>
                </a:solidFill>
              </a:rPr>
              <a:t>Damla sulama yönteminin uygulanmasını kısıtlayan etmenler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10515600" cy="4435475"/>
          </a:xfrm>
          <a:solidFill>
            <a:srgbClr val="FBFFAD"/>
          </a:solidFill>
        </p:spPr>
        <p:txBody>
          <a:bodyPr/>
          <a:lstStyle/>
          <a:p>
            <a:pPr eaLnBrk="1" hangingPunct="1"/>
            <a:r>
              <a:rPr lang="tr-TR" altLang="tr-TR" b="1" dirty="0" smtClean="0">
                <a:solidFill>
                  <a:srgbClr val="CC3300"/>
                </a:solidFill>
              </a:rPr>
              <a:t>Damlatıcıların tıkanması</a:t>
            </a:r>
          </a:p>
          <a:p>
            <a:pPr eaLnBrk="1" hangingPunct="1"/>
            <a:r>
              <a:rPr lang="tr-TR" altLang="tr-TR" b="1" dirty="0" smtClean="0"/>
              <a:t>Tuz birikimi</a:t>
            </a:r>
          </a:p>
          <a:p>
            <a:pPr eaLnBrk="1" hangingPunct="1"/>
            <a:r>
              <a:rPr lang="tr-TR" altLang="tr-TR" b="1" dirty="0" smtClean="0">
                <a:solidFill>
                  <a:schemeClr val="hlink"/>
                </a:solidFill>
              </a:rPr>
              <a:t>Yüksek sistem maliyeti</a:t>
            </a:r>
          </a:p>
        </p:txBody>
      </p:sp>
    </p:spTree>
    <p:extLst>
      <p:ext uri="{BB962C8B-B14F-4D97-AF65-F5344CB8AC3E}">
        <p14:creationId xmlns:p14="http://schemas.microsoft.com/office/powerpoint/2010/main" val="15147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4058" y="44450"/>
            <a:ext cx="9323942" cy="104622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tr-TR" altLang="tr-TR" sz="3600" b="1" dirty="0">
                <a:solidFill>
                  <a:srgbClr val="006600"/>
                </a:solidFill>
              </a:rPr>
              <a:t>Damla sulama yönteminin uygulanacağı koşullar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4058" y="1196976"/>
            <a:ext cx="9323942" cy="5661025"/>
          </a:xfrm>
          <a:solidFill>
            <a:srgbClr val="FBFFAD"/>
          </a:solidFill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solidFill>
                  <a:srgbClr val="CC3300"/>
                </a:solidFill>
                <a:cs typeface="Arial" panose="020B0604020202020204" pitchFamily="34" charset="0"/>
              </a:rPr>
              <a:t>•</a:t>
            </a:r>
            <a:r>
              <a:rPr lang="tr-TR" altLang="tr-TR" sz="2400" b="1" dirty="0">
                <a:solidFill>
                  <a:srgbClr val="CC3300"/>
                </a:solidFill>
              </a:rPr>
              <a:t> </a:t>
            </a:r>
            <a:r>
              <a:rPr lang="tr-TR" altLang="tr-TR" sz="2400" b="1" dirty="0" smtClean="0">
                <a:solidFill>
                  <a:srgbClr val="CC3300"/>
                </a:solidFill>
              </a:rPr>
              <a:t>Bitki </a:t>
            </a:r>
            <a:r>
              <a:rPr lang="tr-TR" altLang="tr-TR" sz="2400" b="1" dirty="0">
                <a:solidFill>
                  <a:srgbClr val="CC3300"/>
                </a:solidFill>
              </a:rPr>
              <a:t>özellikleri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/>
              <a:t>   </a:t>
            </a:r>
            <a:r>
              <a:rPr lang="tr-TR" altLang="tr-TR" sz="2400" b="1" dirty="0">
                <a:solidFill>
                  <a:schemeClr val="accent2"/>
                </a:solidFill>
              </a:rPr>
              <a:t>- Topraktaki nem eksikliğine duyarlı olan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solidFill>
                  <a:schemeClr val="accent2"/>
                </a:solidFill>
              </a:rPr>
              <a:t>     ve pazar değeri yüksek ürün elde edilen bitkiler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/>
              <a:t>		. Sebzeler, meyve ağaçları, bağ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/>
              <a:t>		. Örtü altında yetiştirilen bitkiler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/>
              <a:t>		. Süs bitkileri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/>
              <a:t>		. Su kaynağının kısıtlı olduğu koşulda patates, mısır,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/>
              <a:t>             pamuk gibi tarla bitkileri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solidFill>
                  <a:srgbClr val="CC3300"/>
                </a:solidFill>
                <a:cs typeface="Arial" panose="020B0604020202020204" pitchFamily="34" charset="0"/>
              </a:rPr>
              <a:t>• Toprak özellikleri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cs typeface="Arial" panose="020B0604020202020204" pitchFamily="34" charset="0"/>
              </a:rPr>
              <a:t>	- Her türlü toprak bünye sınıfında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cs typeface="Arial" panose="020B0604020202020204" pitchFamily="34" charset="0"/>
              </a:rPr>
              <a:t>	- Derin yada </a:t>
            </a:r>
            <a:r>
              <a:rPr lang="tr-TR" altLang="tr-TR" sz="2400" b="1" dirty="0" err="1">
                <a:cs typeface="Arial" panose="020B0604020202020204" pitchFamily="34" charset="0"/>
              </a:rPr>
              <a:t>yüzlek</a:t>
            </a:r>
            <a:r>
              <a:rPr lang="tr-TR" altLang="tr-TR" sz="2400" b="1" dirty="0">
                <a:cs typeface="Arial" panose="020B0604020202020204" pitchFamily="34" charset="0"/>
              </a:rPr>
              <a:t> topraklarda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solidFill>
                  <a:srgbClr val="CC3300"/>
                </a:solidFill>
                <a:cs typeface="Arial" panose="020B0604020202020204" pitchFamily="34" charset="0"/>
              </a:rPr>
              <a:t>• Topografya özellikleri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cs typeface="Arial" panose="020B0604020202020204" pitchFamily="34" charset="0"/>
              </a:rPr>
              <a:t>	- Her türlü eğim derecesinde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cs typeface="Arial" panose="020B0604020202020204" pitchFamily="34" charset="0"/>
              </a:rPr>
              <a:t>	- Düz yada dalgalı topografyada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solidFill>
                  <a:srgbClr val="CC3300"/>
                </a:solidFill>
                <a:cs typeface="Arial" panose="020B0604020202020204" pitchFamily="34" charset="0"/>
              </a:rPr>
              <a:t>• Su kaynağı özellikleri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cs typeface="Arial" panose="020B0604020202020204" pitchFamily="34" charset="0"/>
              </a:rPr>
              <a:t>	- Her türlü su kaynağından yararlanılabilir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cs typeface="Arial" panose="020B0604020202020204" pitchFamily="34" charset="0"/>
              </a:rPr>
              <a:t>	- Su kaynağı debisi düşük olabilir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cs typeface="Arial" panose="020B0604020202020204" pitchFamily="34" charset="0"/>
              </a:rPr>
              <a:t>	- Suda fazla </a:t>
            </a:r>
            <a:r>
              <a:rPr lang="tr-TR" altLang="tr-TR" sz="2400" b="1" dirty="0" err="1">
                <a:cs typeface="Arial" panose="020B0604020202020204" pitchFamily="34" charset="0"/>
              </a:rPr>
              <a:t>sediment</a:t>
            </a:r>
            <a:r>
              <a:rPr lang="tr-TR" altLang="tr-TR" sz="2400" b="1" dirty="0">
                <a:cs typeface="Arial" panose="020B0604020202020204" pitchFamily="34" charset="0"/>
              </a:rPr>
              <a:t> ve yüzücü cisim olmamalıdır 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r>
              <a:rPr lang="tr-TR" altLang="tr-TR" sz="2400" b="1" dirty="0">
                <a:cs typeface="Arial" panose="020B0604020202020204" pitchFamily="34" charset="0"/>
              </a:rPr>
              <a:t>	- Tuzlu su sulamada kullanılabilir</a:t>
            </a:r>
          </a:p>
        </p:txBody>
      </p:sp>
    </p:spTree>
    <p:extLst>
      <p:ext uri="{BB962C8B-B14F-4D97-AF65-F5344CB8AC3E}">
        <p14:creationId xmlns:p14="http://schemas.microsoft.com/office/powerpoint/2010/main" val="34301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1143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tr-TR" altLang="tr-TR" sz="4000" b="1">
                <a:solidFill>
                  <a:srgbClr val="006600"/>
                </a:solidFill>
              </a:rPr>
              <a:t>Damla sulama sistemi unsurları</a:t>
            </a:r>
          </a:p>
        </p:txBody>
      </p:sp>
      <p:grpSp>
        <p:nvGrpSpPr>
          <p:cNvPr id="172035" name="Group 212"/>
          <p:cNvGrpSpPr>
            <a:grpSpLocks/>
          </p:cNvGrpSpPr>
          <p:nvPr/>
        </p:nvGrpSpPr>
        <p:grpSpPr bwMode="auto">
          <a:xfrm>
            <a:off x="1878014" y="1409701"/>
            <a:ext cx="8188325" cy="4854575"/>
            <a:chOff x="223" y="1098"/>
            <a:chExt cx="5158" cy="3058"/>
          </a:xfrm>
        </p:grpSpPr>
        <p:sp>
          <p:nvSpPr>
            <p:cNvPr id="172036" name="Text Box 43"/>
            <p:cNvSpPr txBox="1">
              <a:spLocks noChangeArrowheads="1"/>
            </p:cNvSpPr>
            <p:nvPr/>
          </p:nvSpPr>
          <p:spPr bwMode="auto">
            <a:xfrm>
              <a:off x="223" y="2690"/>
              <a:ext cx="729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Su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kaynağı</a:t>
              </a:r>
            </a:p>
          </p:txBody>
        </p:sp>
        <p:sp>
          <p:nvSpPr>
            <p:cNvPr id="172037" name="Text Box 44"/>
            <p:cNvSpPr txBox="1">
              <a:spLocks noChangeArrowheads="1"/>
            </p:cNvSpPr>
            <p:nvPr/>
          </p:nvSpPr>
          <p:spPr bwMode="auto">
            <a:xfrm>
              <a:off x="756" y="2323"/>
              <a:ext cx="655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Pompa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birimi</a:t>
              </a:r>
            </a:p>
          </p:txBody>
        </p:sp>
        <p:sp>
          <p:nvSpPr>
            <p:cNvPr id="172038" name="Text Box 45"/>
            <p:cNvSpPr txBox="1">
              <a:spLocks noChangeArrowheads="1"/>
            </p:cNvSpPr>
            <p:nvPr/>
          </p:nvSpPr>
          <p:spPr bwMode="auto">
            <a:xfrm>
              <a:off x="816" y="3111"/>
              <a:ext cx="719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Kontrol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birimi</a:t>
              </a:r>
            </a:p>
          </p:txBody>
        </p:sp>
        <p:sp>
          <p:nvSpPr>
            <p:cNvPr id="172039" name="Text Box 46"/>
            <p:cNvSpPr txBox="1">
              <a:spLocks noChangeArrowheads="1"/>
            </p:cNvSpPr>
            <p:nvPr/>
          </p:nvSpPr>
          <p:spPr bwMode="auto">
            <a:xfrm>
              <a:off x="1032" y="1777"/>
              <a:ext cx="488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Ana 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boru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hattı</a:t>
              </a:r>
            </a:p>
          </p:txBody>
        </p:sp>
        <p:sp>
          <p:nvSpPr>
            <p:cNvPr id="172040" name="Text Box 47"/>
            <p:cNvSpPr txBox="1">
              <a:spLocks noChangeArrowheads="1"/>
            </p:cNvSpPr>
            <p:nvPr/>
          </p:nvSpPr>
          <p:spPr bwMode="auto">
            <a:xfrm>
              <a:off x="4517" y="1189"/>
              <a:ext cx="86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Manifold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boru hattı</a:t>
              </a:r>
            </a:p>
          </p:txBody>
        </p:sp>
        <p:sp>
          <p:nvSpPr>
            <p:cNvPr id="172041" name="Text Box 48"/>
            <p:cNvSpPr txBox="1">
              <a:spLocks noChangeArrowheads="1"/>
            </p:cNvSpPr>
            <p:nvPr/>
          </p:nvSpPr>
          <p:spPr bwMode="auto">
            <a:xfrm>
              <a:off x="607" y="1370"/>
              <a:ext cx="86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Lateral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boru hattı</a:t>
              </a:r>
            </a:p>
          </p:txBody>
        </p:sp>
        <p:sp>
          <p:nvSpPr>
            <p:cNvPr id="172042" name="Text Box 49"/>
            <p:cNvSpPr txBox="1">
              <a:spLocks noChangeArrowheads="1"/>
            </p:cNvSpPr>
            <p:nvPr/>
          </p:nvSpPr>
          <p:spPr bwMode="auto">
            <a:xfrm>
              <a:off x="1620" y="1191"/>
              <a:ext cx="87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Damlatıcı</a:t>
              </a:r>
            </a:p>
          </p:txBody>
        </p:sp>
        <p:sp>
          <p:nvSpPr>
            <p:cNvPr id="172043" name="Rectangle 65"/>
            <p:cNvSpPr>
              <a:spLocks noChangeArrowheads="1"/>
            </p:cNvSpPr>
            <p:nvPr/>
          </p:nvSpPr>
          <p:spPr bwMode="auto">
            <a:xfrm>
              <a:off x="1701" y="1661"/>
              <a:ext cx="3674" cy="2495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72044" name="Rectangle 67"/>
            <p:cNvSpPr>
              <a:spLocks noChangeArrowheads="1"/>
            </p:cNvSpPr>
            <p:nvPr/>
          </p:nvSpPr>
          <p:spPr bwMode="auto">
            <a:xfrm>
              <a:off x="1713" y="1670"/>
              <a:ext cx="1859" cy="1225"/>
            </a:xfrm>
            <a:prstGeom prst="rect">
              <a:avLst/>
            </a:prstGeom>
            <a:solidFill>
              <a:srgbClr val="B7F6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grpSp>
          <p:nvGrpSpPr>
            <p:cNvPr id="172045" name="Group 70"/>
            <p:cNvGrpSpPr>
              <a:grpSpLocks/>
            </p:cNvGrpSpPr>
            <p:nvPr/>
          </p:nvGrpSpPr>
          <p:grpSpPr bwMode="auto">
            <a:xfrm>
              <a:off x="1746" y="1673"/>
              <a:ext cx="1769" cy="1179"/>
              <a:chOff x="1856" y="1710"/>
              <a:chExt cx="1472" cy="846"/>
            </a:xfrm>
          </p:grpSpPr>
          <p:sp>
            <p:nvSpPr>
              <p:cNvPr id="172156" name="AutoShape 71"/>
              <p:cNvSpPr>
                <a:spLocks noChangeArrowheads="1"/>
              </p:cNvSpPr>
              <p:nvPr/>
            </p:nvSpPr>
            <p:spPr bwMode="auto">
              <a:xfrm flipH="1" flipV="1">
                <a:off x="1872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57" name="AutoShape 72"/>
              <p:cNvSpPr>
                <a:spLocks noChangeArrowheads="1"/>
              </p:cNvSpPr>
              <p:nvPr/>
            </p:nvSpPr>
            <p:spPr bwMode="auto">
              <a:xfrm flipH="1" flipV="1">
                <a:off x="2000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58" name="AutoShape 73"/>
              <p:cNvSpPr>
                <a:spLocks noChangeArrowheads="1"/>
              </p:cNvSpPr>
              <p:nvPr/>
            </p:nvSpPr>
            <p:spPr bwMode="auto">
              <a:xfrm flipH="1" flipV="1">
                <a:off x="2128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59" name="AutoShape 74"/>
              <p:cNvSpPr>
                <a:spLocks noChangeArrowheads="1"/>
              </p:cNvSpPr>
              <p:nvPr/>
            </p:nvSpPr>
            <p:spPr bwMode="auto">
              <a:xfrm flipH="1" flipV="1">
                <a:off x="2256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60" name="AutoShape 75"/>
              <p:cNvSpPr>
                <a:spLocks noChangeArrowheads="1"/>
              </p:cNvSpPr>
              <p:nvPr/>
            </p:nvSpPr>
            <p:spPr bwMode="auto">
              <a:xfrm flipH="1" flipV="1">
                <a:off x="2384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61" name="AutoShape 76"/>
              <p:cNvSpPr>
                <a:spLocks noChangeArrowheads="1"/>
              </p:cNvSpPr>
              <p:nvPr/>
            </p:nvSpPr>
            <p:spPr bwMode="auto">
              <a:xfrm flipH="1" flipV="1">
                <a:off x="2512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62" name="Line 77"/>
              <p:cNvSpPr>
                <a:spLocks noChangeShapeType="1"/>
              </p:cNvSpPr>
              <p:nvPr/>
            </p:nvSpPr>
            <p:spPr bwMode="auto">
              <a:xfrm flipH="1">
                <a:off x="1856" y="172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63" name="Line 78"/>
              <p:cNvSpPr>
                <a:spLocks noChangeShapeType="1"/>
              </p:cNvSpPr>
              <p:nvPr/>
            </p:nvSpPr>
            <p:spPr bwMode="auto">
              <a:xfrm flipH="1">
                <a:off x="1856" y="223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64" name="Line 79"/>
              <p:cNvSpPr>
                <a:spLocks noChangeShapeType="1"/>
              </p:cNvSpPr>
              <p:nvPr/>
            </p:nvSpPr>
            <p:spPr bwMode="auto">
              <a:xfrm flipH="1">
                <a:off x="1856" y="176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65" name="Line 80"/>
              <p:cNvSpPr>
                <a:spLocks noChangeShapeType="1"/>
              </p:cNvSpPr>
              <p:nvPr/>
            </p:nvSpPr>
            <p:spPr bwMode="auto">
              <a:xfrm flipH="1">
                <a:off x="1856" y="180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66" name="Line 81"/>
              <p:cNvSpPr>
                <a:spLocks noChangeShapeType="1"/>
              </p:cNvSpPr>
              <p:nvPr/>
            </p:nvSpPr>
            <p:spPr bwMode="auto">
              <a:xfrm flipH="1">
                <a:off x="1856" y="183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67" name="Line 82"/>
              <p:cNvSpPr>
                <a:spLocks noChangeShapeType="1"/>
              </p:cNvSpPr>
              <p:nvPr/>
            </p:nvSpPr>
            <p:spPr bwMode="auto">
              <a:xfrm flipH="1">
                <a:off x="1856" y="187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68" name="Line 83"/>
              <p:cNvSpPr>
                <a:spLocks noChangeShapeType="1"/>
              </p:cNvSpPr>
              <p:nvPr/>
            </p:nvSpPr>
            <p:spPr bwMode="auto">
              <a:xfrm flipH="1">
                <a:off x="1856" y="190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69" name="Line 84"/>
              <p:cNvSpPr>
                <a:spLocks noChangeShapeType="1"/>
              </p:cNvSpPr>
              <p:nvPr/>
            </p:nvSpPr>
            <p:spPr bwMode="auto">
              <a:xfrm flipH="1">
                <a:off x="1856" y="194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0" name="Line 85"/>
              <p:cNvSpPr>
                <a:spLocks noChangeShapeType="1"/>
              </p:cNvSpPr>
              <p:nvPr/>
            </p:nvSpPr>
            <p:spPr bwMode="auto">
              <a:xfrm flipH="1">
                <a:off x="1856" y="198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1" name="Line 86"/>
              <p:cNvSpPr>
                <a:spLocks noChangeShapeType="1"/>
              </p:cNvSpPr>
              <p:nvPr/>
            </p:nvSpPr>
            <p:spPr bwMode="auto">
              <a:xfrm flipH="1">
                <a:off x="1856" y="201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2" name="Line 87"/>
              <p:cNvSpPr>
                <a:spLocks noChangeShapeType="1"/>
              </p:cNvSpPr>
              <p:nvPr/>
            </p:nvSpPr>
            <p:spPr bwMode="auto">
              <a:xfrm flipH="1">
                <a:off x="1856" y="205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3" name="Line 88"/>
              <p:cNvSpPr>
                <a:spLocks noChangeShapeType="1"/>
              </p:cNvSpPr>
              <p:nvPr/>
            </p:nvSpPr>
            <p:spPr bwMode="auto">
              <a:xfrm flipH="1">
                <a:off x="1856" y="208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4" name="Line 89"/>
              <p:cNvSpPr>
                <a:spLocks noChangeShapeType="1"/>
              </p:cNvSpPr>
              <p:nvPr/>
            </p:nvSpPr>
            <p:spPr bwMode="auto">
              <a:xfrm flipH="1">
                <a:off x="1856" y="212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5" name="Line 90"/>
              <p:cNvSpPr>
                <a:spLocks noChangeShapeType="1"/>
              </p:cNvSpPr>
              <p:nvPr/>
            </p:nvSpPr>
            <p:spPr bwMode="auto">
              <a:xfrm flipH="1">
                <a:off x="1856" y="216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6" name="Line 91"/>
              <p:cNvSpPr>
                <a:spLocks noChangeShapeType="1"/>
              </p:cNvSpPr>
              <p:nvPr/>
            </p:nvSpPr>
            <p:spPr bwMode="auto">
              <a:xfrm flipH="1">
                <a:off x="1856" y="219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7" name="Line 92"/>
              <p:cNvSpPr>
                <a:spLocks noChangeShapeType="1"/>
              </p:cNvSpPr>
              <p:nvPr/>
            </p:nvSpPr>
            <p:spPr bwMode="auto">
              <a:xfrm flipH="1">
                <a:off x="1856" y="226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8" name="Line 93"/>
              <p:cNvSpPr>
                <a:spLocks noChangeShapeType="1"/>
              </p:cNvSpPr>
              <p:nvPr/>
            </p:nvSpPr>
            <p:spPr bwMode="auto">
              <a:xfrm flipH="1">
                <a:off x="1856" y="230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79" name="Line 94"/>
              <p:cNvSpPr>
                <a:spLocks noChangeShapeType="1"/>
              </p:cNvSpPr>
              <p:nvPr/>
            </p:nvSpPr>
            <p:spPr bwMode="auto">
              <a:xfrm flipH="1">
                <a:off x="1856" y="234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80" name="Line 95"/>
              <p:cNvSpPr>
                <a:spLocks noChangeShapeType="1"/>
              </p:cNvSpPr>
              <p:nvPr/>
            </p:nvSpPr>
            <p:spPr bwMode="auto">
              <a:xfrm flipH="1">
                <a:off x="1856" y="241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81" name="Line 96"/>
              <p:cNvSpPr>
                <a:spLocks noChangeShapeType="1"/>
              </p:cNvSpPr>
              <p:nvPr/>
            </p:nvSpPr>
            <p:spPr bwMode="auto">
              <a:xfrm flipH="1">
                <a:off x="1856" y="244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82" name="Line 97"/>
              <p:cNvSpPr>
                <a:spLocks noChangeShapeType="1"/>
              </p:cNvSpPr>
              <p:nvPr/>
            </p:nvSpPr>
            <p:spPr bwMode="auto">
              <a:xfrm flipH="1">
                <a:off x="1856" y="248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83" name="Line 98"/>
              <p:cNvSpPr>
                <a:spLocks noChangeShapeType="1"/>
              </p:cNvSpPr>
              <p:nvPr/>
            </p:nvSpPr>
            <p:spPr bwMode="auto">
              <a:xfrm flipH="1">
                <a:off x="1856" y="252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84" name="Line 99"/>
              <p:cNvSpPr>
                <a:spLocks noChangeShapeType="1"/>
              </p:cNvSpPr>
              <p:nvPr/>
            </p:nvSpPr>
            <p:spPr bwMode="auto">
              <a:xfrm flipH="1">
                <a:off x="1856" y="255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85" name="Line 100"/>
              <p:cNvSpPr>
                <a:spLocks noChangeShapeType="1"/>
              </p:cNvSpPr>
              <p:nvPr/>
            </p:nvSpPr>
            <p:spPr bwMode="auto">
              <a:xfrm flipH="1">
                <a:off x="1856" y="237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72046" name="Line 101"/>
            <p:cNvSpPr>
              <a:spLocks noChangeShapeType="1"/>
            </p:cNvSpPr>
            <p:nvPr/>
          </p:nvSpPr>
          <p:spPr bwMode="auto">
            <a:xfrm>
              <a:off x="3548" y="1661"/>
              <a:ext cx="0" cy="24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47" name="Line 102"/>
            <p:cNvSpPr>
              <a:spLocks noChangeShapeType="1"/>
            </p:cNvSpPr>
            <p:nvPr/>
          </p:nvSpPr>
          <p:spPr bwMode="auto">
            <a:xfrm>
              <a:off x="1701" y="2886"/>
              <a:ext cx="36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48" name="Line 103"/>
            <p:cNvSpPr>
              <a:spLocks noChangeShapeType="1"/>
            </p:cNvSpPr>
            <p:nvPr/>
          </p:nvSpPr>
          <p:spPr bwMode="auto">
            <a:xfrm>
              <a:off x="1158" y="2886"/>
              <a:ext cx="3264" cy="0"/>
            </a:xfrm>
            <a:prstGeom prst="line">
              <a:avLst/>
            </a:prstGeom>
            <a:noFill/>
            <a:ln w="57150" cap="sq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49" name="Line 104"/>
            <p:cNvSpPr>
              <a:spLocks noChangeShapeType="1"/>
            </p:cNvSpPr>
            <p:nvPr/>
          </p:nvSpPr>
          <p:spPr bwMode="auto">
            <a:xfrm>
              <a:off x="4422" y="1706"/>
              <a:ext cx="0" cy="240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50" name="Line 105"/>
            <p:cNvSpPr>
              <a:spLocks noChangeShapeType="1"/>
            </p:cNvSpPr>
            <p:nvPr/>
          </p:nvSpPr>
          <p:spPr bwMode="auto">
            <a:xfrm>
              <a:off x="2653" y="1706"/>
              <a:ext cx="0" cy="240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172051" name="Group 106"/>
            <p:cNvGrpSpPr>
              <a:grpSpLocks/>
            </p:cNvGrpSpPr>
            <p:nvPr/>
          </p:nvGrpSpPr>
          <p:grpSpPr bwMode="auto">
            <a:xfrm>
              <a:off x="3582" y="1661"/>
              <a:ext cx="1769" cy="1179"/>
              <a:chOff x="1856" y="1710"/>
              <a:chExt cx="1472" cy="846"/>
            </a:xfrm>
          </p:grpSpPr>
          <p:sp>
            <p:nvSpPr>
              <p:cNvPr id="172126" name="AutoShape 107"/>
              <p:cNvSpPr>
                <a:spLocks noChangeArrowheads="1"/>
              </p:cNvSpPr>
              <p:nvPr/>
            </p:nvSpPr>
            <p:spPr bwMode="auto">
              <a:xfrm flipH="1" flipV="1">
                <a:off x="1872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27" name="AutoShape 108"/>
              <p:cNvSpPr>
                <a:spLocks noChangeArrowheads="1"/>
              </p:cNvSpPr>
              <p:nvPr/>
            </p:nvSpPr>
            <p:spPr bwMode="auto">
              <a:xfrm flipH="1" flipV="1">
                <a:off x="2000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28" name="AutoShape 109"/>
              <p:cNvSpPr>
                <a:spLocks noChangeArrowheads="1"/>
              </p:cNvSpPr>
              <p:nvPr/>
            </p:nvSpPr>
            <p:spPr bwMode="auto">
              <a:xfrm flipH="1" flipV="1">
                <a:off x="2128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29" name="AutoShape 110"/>
              <p:cNvSpPr>
                <a:spLocks noChangeArrowheads="1"/>
              </p:cNvSpPr>
              <p:nvPr/>
            </p:nvSpPr>
            <p:spPr bwMode="auto">
              <a:xfrm flipH="1" flipV="1">
                <a:off x="2256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30" name="AutoShape 111"/>
              <p:cNvSpPr>
                <a:spLocks noChangeArrowheads="1"/>
              </p:cNvSpPr>
              <p:nvPr/>
            </p:nvSpPr>
            <p:spPr bwMode="auto">
              <a:xfrm flipH="1" flipV="1">
                <a:off x="2384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31" name="AutoShape 112"/>
              <p:cNvSpPr>
                <a:spLocks noChangeArrowheads="1"/>
              </p:cNvSpPr>
              <p:nvPr/>
            </p:nvSpPr>
            <p:spPr bwMode="auto">
              <a:xfrm flipH="1" flipV="1">
                <a:off x="2512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32" name="Line 113"/>
              <p:cNvSpPr>
                <a:spLocks noChangeShapeType="1"/>
              </p:cNvSpPr>
              <p:nvPr/>
            </p:nvSpPr>
            <p:spPr bwMode="auto">
              <a:xfrm flipH="1">
                <a:off x="1856" y="172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33" name="Line 114"/>
              <p:cNvSpPr>
                <a:spLocks noChangeShapeType="1"/>
              </p:cNvSpPr>
              <p:nvPr/>
            </p:nvSpPr>
            <p:spPr bwMode="auto">
              <a:xfrm flipH="1">
                <a:off x="1856" y="223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34" name="Line 115"/>
              <p:cNvSpPr>
                <a:spLocks noChangeShapeType="1"/>
              </p:cNvSpPr>
              <p:nvPr/>
            </p:nvSpPr>
            <p:spPr bwMode="auto">
              <a:xfrm flipH="1">
                <a:off x="1856" y="176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35" name="Line 116"/>
              <p:cNvSpPr>
                <a:spLocks noChangeShapeType="1"/>
              </p:cNvSpPr>
              <p:nvPr/>
            </p:nvSpPr>
            <p:spPr bwMode="auto">
              <a:xfrm flipH="1">
                <a:off x="1856" y="180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36" name="Line 117"/>
              <p:cNvSpPr>
                <a:spLocks noChangeShapeType="1"/>
              </p:cNvSpPr>
              <p:nvPr/>
            </p:nvSpPr>
            <p:spPr bwMode="auto">
              <a:xfrm flipH="1">
                <a:off x="1856" y="183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37" name="Line 118"/>
              <p:cNvSpPr>
                <a:spLocks noChangeShapeType="1"/>
              </p:cNvSpPr>
              <p:nvPr/>
            </p:nvSpPr>
            <p:spPr bwMode="auto">
              <a:xfrm flipH="1">
                <a:off x="1856" y="187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38" name="Line 119"/>
              <p:cNvSpPr>
                <a:spLocks noChangeShapeType="1"/>
              </p:cNvSpPr>
              <p:nvPr/>
            </p:nvSpPr>
            <p:spPr bwMode="auto">
              <a:xfrm flipH="1">
                <a:off x="1856" y="190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39" name="Line 120"/>
              <p:cNvSpPr>
                <a:spLocks noChangeShapeType="1"/>
              </p:cNvSpPr>
              <p:nvPr/>
            </p:nvSpPr>
            <p:spPr bwMode="auto">
              <a:xfrm flipH="1">
                <a:off x="1856" y="194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0" name="Line 121"/>
              <p:cNvSpPr>
                <a:spLocks noChangeShapeType="1"/>
              </p:cNvSpPr>
              <p:nvPr/>
            </p:nvSpPr>
            <p:spPr bwMode="auto">
              <a:xfrm flipH="1">
                <a:off x="1856" y="198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1" name="Line 122"/>
              <p:cNvSpPr>
                <a:spLocks noChangeShapeType="1"/>
              </p:cNvSpPr>
              <p:nvPr/>
            </p:nvSpPr>
            <p:spPr bwMode="auto">
              <a:xfrm flipH="1">
                <a:off x="1856" y="201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2" name="Line 123"/>
              <p:cNvSpPr>
                <a:spLocks noChangeShapeType="1"/>
              </p:cNvSpPr>
              <p:nvPr/>
            </p:nvSpPr>
            <p:spPr bwMode="auto">
              <a:xfrm flipH="1">
                <a:off x="1856" y="205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3" name="Line 124"/>
              <p:cNvSpPr>
                <a:spLocks noChangeShapeType="1"/>
              </p:cNvSpPr>
              <p:nvPr/>
            </p:nvSpPr>
            <p:spPr bwMode="auto">
              <a:xfrm flipH="1">
                <a:off x="1856" y="208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4" name="Line 125"/>
              <p:cNvSpPr>
                <a:spLocks noChangeShapeType="1"/>
              </p:cNvSpPr>
              <p:nvPr/>
            </p:nvSpPr>
            <p:spPr bwMode="auto">
              <a:xfrm flipH="1">
                <a:off x="1856" y="212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5" name="Line 126"/>
              <p:cNvSpPr>
                <a:spLocks noChangeShapeType="1"/>
              </p:cNvSpPr>
              <p:nvPr/>
            </p:nvSpPr>
            <p:spPr bwMode="auto">
              <a:xfrm flipH="1">
                <a:off x="1856" y="216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6" name="Line 127"/>
              <p:cNvSpPr>
                <a:spLocks noChangeShapeType="1"/>
              </p:cNvSpPr>
              <p:nvPr/>
            </p:nvSpPr>
            <p:spPr bwMode="auto">
              <a:xfrm flipH="1">
                <a:off x="1856" y="219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7" name="Line 128"/>
              <p:cNvSpPr>
                <a:spLocks noChangeShapeType="1"/>
              </p:cNvSpPr>
              <p:nvPr/>
            </p:nvSpPr>
            <p:spPr bwMode="auto">
              <a:xfrm flipH="1">
                <a:off x="1856" y="226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8" name="Line 129"/>
              <p:cNvSpPr>
                <a:spLocks noChangeShapeType="1"/>
              </p:cNvSpPr>
              <p:nvPr/>
            </p:nvSpPr>
            <p:spPr bwMode="auto">
              <a:xfrm flipH="1">
                <a:off x="1856" y="230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49" name="Line 130"/>
              <p:cNvSpPr>
                <a:spLocks noChangeShapeType="1"/>
              </p:cNvSpPr>
              <p:nvPr/>
            </p:nvSpPr>
            <p:spPr bwMode="auto">
              <a:xfrm flipH="1">
                <a:off x="1856" y="234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50" name="Line 131"/>
              <p:cNvSpPr>
                <a:spLocks noChangeShapeType="1"/>
              </p:cNvSpPr>
              <p:nvPr/>
            </p:nvSpPr>
            <p:spPr bwMode="auto">
              <a:xfrm flipH="1">
                <a:off x="1856" y="241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51" name="Line 132"/>
              <p:cNvSpPr>
                <a:spLocks noChangeShapeType="1"/>
              </p:cNvSpPr>
              <p:nvPr/>
            </p:nvSpPr>
            <p:spPr bwMode="auto">
              <a:xfrm flipH="1">
                <a:off x="1856" y="244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52" name="Line 133"/>
              <p:cNvSpPr>
                <a:spLocks noChangeShapeType="1"/>
              </p:cNvSpPr>
              <p:nvPr/>
            </p:nvSpPr>
            <p:spPr bwMode="auto">
              <a:xfrm flipH="1">
                <a:off x="1856" y="248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53" name="Line 134"/>
              <p:cNvSpPr>
                <a:spLocks noChangeShapeType="1"/>
              </p:cNvSpPr>
              <p:nvPr/>
            </p:nvSpPr>
            <p:spPr bwMode="auto">
              <a:xfrm flipH="1">
                <a:off x="1856" y="252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54" name="Line 135"/>
              <p:cNvSpPr>
                <a:spLocks noChangeShapeType="1"/>
              </p:cNvSpPr>
              <p:nvPr/>
            </p:nvSpPr>
            <p:spPr bwMode="auto">
              <a:xfrm flipH="1">
                <a:off x="1856" y="255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55" name="Line 136"/>
              <p:cNvSpPr>
                <a:spLocks noChangeShapeType="1"/>
              </p:cNvSpPr>
              <p:nvPr/>
            </p:nvSpPr>
            <p:spPr bwMode="auto">
              <a:xfrm flipH="1">
                <a:off x="1856" y="237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72052" name="Group 137"/>
            <p:cNvGrpSpPr>
              <a:grpSpLocks/>
            </p:cNvGrpSpPr>
            <p:nvPr/>
          </p:nvGrpSpPr>
          <p:grpSpPr bwMode="auto">
            <a:xfrm>
              <a:off x="1746" y="2931"/>
              <a:ext cx="1769" cy="1179"/>
              <a:chOff x="1856" y="1710"/>
              <a:chExt cx="1472" cy="846"/>
            </a:xfrm>
          </p:grpSpPr>
          <p:sp>
            <p:nvSpPr>
              <p:cNvPr id="172096" name="AutoShape 138"/>
              <p:cNvSpPr>
                <a:spLocks noChangeArrowheads="1"/>
              </p:cNvSpPr>
              <p:nvPr/>
            </p:nvSpPr>
            <p:spPr bwMode="auto">
              <a:xfrm flipH="1" flipV="1">
                <a:off x="1872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97" name="AutoShape 139"/>
              <p:cNvSpPr>
                <a:spLocks noChangeArrowheads="1"/>
              </p:cNvSpPr>
              <p:nvPr/>
            </p:nvSpPr>
            <p:spPr bwMode="auto">
              <a:xfrm flipH="1" flipV="1">
                <a:off x="2000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98" name="AutoShape 140"/>
              <p:cNvSpPr>
                <a:spLocks noChangeArrowheads="1"/>
              </p:cNvSpPr>
              <p:nvPr/>
            </p:nvSpPr>
            <p:spPr bwMode="auto">
              <a:xfrm flipH="1" flipV="1">
                <a:off x="2128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99" name="AutoShape 141"/>
              <p:cNvSpPr>
                <a:spLocks noChangeArrowheads="1"/>
              </p:cNvSpPr>
              <p:nvPr/>
            </p:nvSpPr>
            <p:spPr bwMode="auto">
              <a:xfrm flipH="1" flipV="1">
                <a:off x="2256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00" name="AutoShape 142"/>
              <p:cNvSpPr>
                <a:spLocks noChangeArrowheads="1"/>
              </p:cNvSpPr>
              <p:nvPr/>
            </p:nvSpPr>
            <p:spPr bwMode="auto">
              <a:xfrm flipH="1" flipV="1">
                <a:off x="2384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01" name="AutoShape 143"/>
              <p:cNvSpPr>
                <a:spLocks noChangeArrowheads="1"/>
              </p:cNvSpPr>
              <p:nvPr/>
            </p:nvSpPr>
            <p:spPr bwMode="auto">
              <a:xfrm flipH="1" flipV="1">
                <a:off x="2512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102" name="Line 144"/>
              <p:cNvSpPr>
                <a:spLocks noChangeShapeType="1"/>
              </p:cNvSpPr>
              <p:nvPr/>
            </p:nvSpPr>
            <p:spPr bwMode="auto">
              <a:xfrm flipH="1">
                <a:off x="1856" y="172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03" name="Line 145"/>
              <p:cNvSpPr>
                <a:spLocks noChangeShapeType="1"/>
              </p:cNvSpPr>
              <p:nvPr/>
            </p:nvSpPr>
            <p:spPr bwMode="auto">
              <a:xfrm flipH="1">
                <a:off x="1856" y="223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04" name="Line 146"/>
              <p:cNvSpPr>
                <a:spLocks noChangeShapeType="1"/>
              </p:cNvSpPr>
              <p:nvPr/>
            </p:nvSpPr>
            <p:spPr bwMode="auto">
              <a:xfrm flipH="1">
                <a:off x="1856" y="176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05" name="Line 147"/>
              <p:cNvSpPr>
                <a:spLocks noChangeShapeType="1"/>
              </p:cNvSpPr>
              <p:nvPr/>
            </p:nvSpPr>
            <p:spPr bwMode="auto">
              <a:xfrm flipH="1">
                <a:off x="1856" y="180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06" name="Line 148"/>
              <p:cNvSpPr>
                <a:spLocks noChangeShapeType="1"/>
              </p:cNvSpPr>
              <p:nvPr/>
            </p:nvSpPr>
            <p:spPr bwMode="auto">
              <a:xfrm flipH="1">
                <a:off x="1856" y="183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07" name="Line 149"/>
              <p:cNvSpPr>
                <a:spLocks noChangeShapeType="1"/>
              </p:cNvSpPr>
              <p:nvPr/>
            </p:nvSpPr>
            <p:spPr bwMode="auto">
              <a:xfrm flipH="1">
                <a:off x="1856" y="187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08" name="Line 150"/>
              <p:cNvSpPr>
                <a:spLocks noChangeShapeType="1"/>
              </p:cNvSpPr>
              <p:nvPr/>
            </p:nvSpPr>
            <p:spPr bwMode="auto">
              <a:xfrm flipH="1">
                <a:off x="1856" y="190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09" name="Line 151"/>
              <p:cNvSpPr>
                <a:spLocks noChangeShapeType="1"/>
              </p:cNvSpPr>
              <p:nvPr/>
            </p:nvSpPr>
            <p:spPr bwMode="auto">
              <a:xfrm flipH="1">
                <a:off x="1856" y="194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0" name="Line 152"/>
              <p:cNvSpPr>
                <a:spLocks noChangeShapeType="1"/>
              </p:cNvSpPr>
              <p:nvPr/>
            </p:nvSpPr>
            <p:spPr bwMode="auto">
              <a:xfrm flipH="1">
                <a:off x="1856" y="198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1" name="Line 153"/>
              <p:cNvSpPr>
                <a:spLocks noChangeShapeType="1"/>
              </p:cNvSpPr>
              <p:nvPr/>
            </p:nvSpPr>
            <p:spPr bwMode="auto">
              <a:xfrm flipH="1">
                <a:off x="1856" y="201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2" name="Line 154"/>
              <p:cNvSpPr>
                <a:spLocks noChangeShapeType="1"/>
              </p:cNvSpPr>
              <p:nvPr/>
            </p:nvSpPr>
            <p:spPr bwMode="auto">
              <a:xfrm flipH="1">
                <a:off x="1856" y="205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3" name="Line 155"/>
              <p:cNvSpPr>
                <a:spLocks noChangeShapeType="1"/>
              </p:cNvSpPr>
              <p:nvPr/>
            </p:nvSpPr>
            <p:spPr bwMode="auto">
              <a:xfrm flipH="1">
                <a:off x="1856" y="208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4" name="Line 156"/>
              <p:cNvSpPr>
                <a:spLocks noChangeShapeType="1"/>
              </p:cNvSpPr>
              <p:nvPr/>
            </p:nvSpPr>
            <p:spPr bwMode="auto">
              <a:xfrm flipH="1">
                <a:off x="1856" y="212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5" name="Line 157"/>
              <p:cNvSpPr>
                <a:spLocks noChangeShapeType="1"/>
              </p:cNvSpPr>
              <p:nvPr/>
            </p:nvSpPr>
            <p:spPr bwMode="auto">
              <a:xfrm flipH="1">
                <a:off x="1856" y="216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6" name="Line 158"/>
              <p:cNvSpPr>
                <a:spLocks noChangeShapeType="1"/>
              </p:cNvSpPr>
              <p:nvPr/>
            </p:nvSpPr>
            <p:spPr bwMode="auto">
              <a:xfrm flipH="1">
                <a:off x="1856" y="219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7" name="Line 159"/>
              <p:cNvSpPr>
                <a:spLocks noChangeShapeType="1"/>
              </p:cNvSpPr>
              <p:nvPr/>
            </p:nvSpPr>
            <p:spPr bwMode="auto">
              <a:xfrm flipH="1">
                <a:off x="1856" y="226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8" name="Line 160"/>
              <p:cNvSpPr>
                <a:spLocks noChangeShapeType="1"/>
              </p:cNvSpPr>
              <p:nvPr/>
            </p:nvSpPr>
            <p:spPr bwMode="auto">
              <a:xfrm flipH="1">
                <a:off x="1856" y="230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19" name="Line 161"/>
              <p:cNvSpPr>
                <a:spLocks noChangeShapeType="1"/>
              </p:cNvSpPr>
              <p:nvPr/>
            </p:nvSpPr>
            <p:spPr bwMode="auto">
              <a:xfrm flipH="1">
                <a:off x="1856" y="234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20" name="Line 162"/>
              <p:cNvSpPr>
                <a:spLocks noChangeShapeType="1"/>
              </p:cNvSpPr>
              <p:nvPr/>
            </p:nvSpPr>
            <p:spPr bwMode="auto">
              <a:xfrm flipH="1">
                <a:off x="1856" y="241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21" name="Line 163"/>
              <p:cNvSpPr>
                <a:spLocks noChangeShapeType="1"/>
              </p:cNvSpPr>
              <p:nvPr/>
            </p:nvSpPr>
            <p:spPr bwMode="auto">
              <a:xfrm flipH="1">
                <a:off x="1856" y="244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22" name="Line 164"/>
              <p:cNvSpPr>
                <a:spLocks noChangeShapeType="1"/>
              </p:cNvSpPr>
              <p:nvPr/>
            </p:nvSpPr>
            <p:spPr bwMode="auto">
              <a:xfrm flipH="1">
                <a:off x="1856" y="248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23" name="Line 165"/>
              <p:cNvSpPr>
                <a:spLocks noChangeShapeType="1"/>
              </p:cNvSpPr>
              <p:nvPr/>
            </p:nvSpPr>
            <p:spPr bwMode="auto">
              <a:xfrm flipH="1">
                <a:off x="1856" y="252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24" name="Line 166"/>
              <p:cNvSpPr>
                <a:spLocks noChangeShapeType="1"/>
              </p:cNvSpPr>
              <p:nvPr/>
            </p:nvSpPr>
            <p:spPr bwMode="auto">
              <a:xfrm flipH="1">
                <a:off x="1856" y="255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125" name="Line 167"/>
              <p:cNvSpPr>
                <a:spLocks noChangeShapeType="1"/>
              </p:cNvSpPr>
              <p:nvPr/>
            </p:nvSpPr>
            <p:spPr bwMode="auto">
              <a:xfrm flipH="1">
                <a:off x="1856" y="237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72053" name="Group 168"/>
            <p:cNvGrpSpPr>
              <a:grpSpLocks/>
            </p:cNvGrpSpPr>
            <p:nvPr/>
          </p:nvGrpSpPr>
          <p:grpSpPr bwMode="auto">
            <a:xfrm>
              <a:off x="3572" y="2931"/>
              <a:ext cx="1769" cy="1179"/>
              <a:chOff x="1856" y="1710"/>
              <a:chExt cx="1472" cy="846"/>
            </a:xfrm>
          </p:grpSpPr>
          <p:sp>
            <p:nvSpPr>
              <p:cNvPr id="172066" name="AutoShape 169"/>
              <p:cNvSpPr>
                <a:spLocks noChangeArrowheads="1"/>
              </p:cNvSpPr>
              <p:nvPr/>
            </p:nvSpPr>
            <p:spPr bwMode="auto">
              <a:xfrm flipH="1" flipV="1">
                <a:off x="1872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67" name="AutoShape 170"/>
              <p:cNvSpPr>
                <a:spLocks noChangeArrowheads="1"/>
              </p:cNvSpPr>
              <p:nvPr/>
            </p:nvSpPr>
            <p:spPr bwMode="auto">
              <a:xfrm flipH="1" flipV="1">
                <a:off x="2000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68" name="AutoShape 171"/>
              <p:cNvSpPr>
                <a:spLocks noChangeArrowheads="1"/>
              </p:cNvSpPr>
              <p:nvPr/>
            </p:nvSpPr>
            <p:spPr bwMode="auto">
              <a:xfrm flipH="1" flipV="1">
                <a:off x="2128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69" name="AutoShape 172"/>
              <p:cNvSpPr>
                <a:spLocks noChangeArrowheads="1"/>
              </p:cNvSpPr>
              <p:nvPr/>
            </p:nvSpPr>
            <p:spPr bwMode="auto">
              <a:xfrm flipH="1" flipV="1">
                <a:off x="2256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70" name="AutoShape 173"/>
              <p:cNvSpPr>
                <a:spLocks noChangeArrowheads="1"/>
              </p:cNvSpPr>
              <p:nvPr/>
            </p:nvSpPr>
            <p:spPr bwMode="auto">
              <a:xfrm flipH="1" flipV="1">
                <a:off x="2384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71" name="AutoShape 174"/>
              <p:cNvSpPr>
                <a:spLocks noChangeArrowheads="1"/>
              </p:cNvSpPr>
              <p:nvPr/>
            </p:nvSpPr>
            <p:spPr bwMode="auto">
              <a:xfrm flipH="1" flipV="1">
                <a:off x="2512" y="1710"/>
                <a:ext cx="64" cy="36"/>
              </a:xfrm>
              <a:prstGeom prst="flowChartConnector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72072" name="Line 175"/>
              <p:cNvSpPr>
                <a:spLocks noChangeShapeType="1"/>
              </p:cNvSpPr>
              <p:nvPr/>
            </p:nvSpPr>
            <p:spPr bwMode="auto">
              <a:xfrm flipH="1">
                <a:off x="1856" y="172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73" name="Line 176"/>
              <p:cNvSpPr>
                <a:spLocks noChangeShapeType="1"/>
              </p:cNvSpPr>
              <p:nvPr/>
            </p:nvSpPr>
            <p:spPr bwMode="auto">
              <a:xfrm flipH="1">
                <a:off x="1856" y="223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74" name="Line 177"/>
              <p:cNvSpPr>
                <a:spLocks noChangeShapeType="1"/>
              </p:cNvSpPr>
              <p:nvPr/>
            </p:nvSpPr>
            <p:spPr bwMode="auto">
              <a:xfrm flipH="1">
                <a:off x="1856" y="176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75" name="Line 178"/>
              <p:cNvSpPr>
                <a:spLocks noChangeShapeType="1"/>
              </p:cNvSpPr>
              <p:nvPr/>
            </p:nvSpPr>
            <p:spPr bwMode="auto">
              <a:xfrm flipH="1">
                <a:off x="1856" y="180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76" name="Line 179"/>
              <p:cNvSpPr>
                <a:spLocks noChangeShapeType="1"/>
              </p:cNvSpPr>
              <p:nvPr/>
            </p:nvSpPr>
            <p:spPr bwMode="auto">
              <a:xfrm flipH="1">
                <a:off x="1856" y="183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77" name="Line 180"/>
              <p:cNvSpPr>
                <a:spLocks noChangeShapeType="1"/>
              </p:cNvSpPr>
              <p:nvPr/>
            </p:nvSpPr>
            <p:spPr bwMode="auto">
              <a:xfrm flipH="1">
                <a:off x="1856" y="187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78" name="Line 181"/>
              <p:cNvSpPr>
                <a:spLocks noChangeShapeType="1"/>
              </p:cNvSpPr>
              <p:nvPr/>
            </p:nvSpPr>
            <p:spPr bwMode="auto">
              <a:xfrm flipH="1">
                <a:off x="1856" y="190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79" name="Line 182"/>
              <p:cNvSpPr>
                <a:spLocks noChangeShapeType="1"/>
              </p:cNvSpPr>
              <p:nvPr/>
            </p:nvSpPr>
            <p:spPr bwMode="auto">
              <a:xfrm flipH="1">
                <a:off x="1856" y="194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0" name="Line 183"/>
              <p:cNvSpPr>
                <a:spLocks noChangeShapeType="1"/>
              </p:cNvSpPr>
              <p:nvPr/>
            </p:nvSpPr>
            <p:spPr bwMode="auto">
              <a:xfrm flipH="1">
                <a:off x="1856" y="198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1" name="Line 184"/>
              <p:cNvSpPr>
                <a:spLocks noChangeShapeType="1"/>
              </p:cNvSpPr>
              <p:nvPr/>
            </p:nvSpPr>
            <p:spPr bwMode="auto">
              <a:xfrm flipH="1">
                <a:off x="1856" y="201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2" name="Line 185"/>
              <p:cNvSpPr>
                <a:spLocks noChangeShapeType="1"/>
              </p:cNvSpPr>
              <p:nvPr/>
            </p:nvSpPr>
            <p:spPr bwMode="auto">
              <a:xfrm flipH="1">
                <a:off x="1856" y="205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3" name="Line 186"/>
              <p:cNvSpPr>
                <a:spLocks noChangeShapeType="1"/>
              </p:cNvSpPr>
              <p:nvPr/>
            </p:nvSpPr>
            <p:spPr bwMode="auto">
              <a:xfrm flipH="1">
                <a:off x="1856" y="208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4" name="Line 187"/>
              <p:cNvSpPr>
                <a:spLocks noChangeShapeType="1"/>
              </p:cNvSpPr>
              <p:nvPr/>
            </p:nvSpPr>
            <p:spPr bwMode="auto">
              <a:xfrm flipH="1">
                <a:off x="1856" y="212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5" name="Line 188"/>
              <p:cNvSpPr>
                <a:spLocks noChangeShapeType="1"/>
              </p:cNvSpPr>
              <p:nvPr/>
            </p:nvSpPr>
            <p:spPr bwMode="auto">
              <a:xfrm flipH="1">
                <a:off x="1856" y="216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6" name="Line 189"/>
              <p:cNvSpPr>
                <a:spLocks noChangeShapeType="1"/>
              </p:cNvSpPr>
              <p:nvPr/>
            </p:nvSpPr>
            <p:spPr bwMode="auto">
              <a:xfrm flipH="1">
                <a:off x="1856" y="219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7" name="Line 190"/>
              <p:cNvSpPr>
                <a:spLocks noChangeShapeType="1"/>
              </p:cNvSpPr>
              <p:nvPr/>
            </p:nvSpPr>
            <p:spPr bwMode="auto">
              <a:xfrm flipH="1">
                <a:off x="1856" y="226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8" name="Line 191"/>
              <p:cNvSpPr>
                <a:spLocks noChangeShapeType="1"/>
              </p:cNvSpPr>
              <p:nvPr/>
            </p:nvSpPr>
            <p:spPr bwMode="auto">
              <a:xfrm flipH="1">
                <a:off x="1856" y="230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89" name="Line 192"/>
              <p:cNvSpPr>
                <a:spLocks noChangeShapeType="1"/>
              </p:cNvSpPr>
              <p:nvPr/>
            </p:nvSpPr>
            <p:spPr bwMode="auto">
              <a:xfrm flipH="1">
                <a:off x="1856" y="234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90" name="Line 193"/>
              <p:cNvSpPr>
                <a:spLocks noChangeShapeType="1"/>
              </p:cNvSpPr>
              <p:nvPr/>
            </p:nvSpPr>
            <p:spPr bwMode="auto">
              <a:xfrm flipH="1">
                <a:off x="1856" y="2412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91" name="Line 194"/>
              <p:cNvSpPr>
                <a:spLocks noChangeShapeType="1"/>
              </p:cNvSpPr>
              <p:nvPr/>
            </p:nvSpPr>
            <p:spPr bwMode="auto">
              <a:xfrm flipH="1">
                <a:off x="1856" y="2448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92" name="Line 195"/>
              <p:cNvSpPr>
                <a:spLocks noChangeShapeType="1"/>
              </p:cNvSpPr>
              <p:nvPr/>
            </p:nvSpPr>
            <p:spPr bwMode="auto">
              <a:xfrm flipH="1">
                <a:off x="1856" y="2484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93" name="Line 196"/>
              <p:cNvSpPr>
                <a:spLocks noChangeShapeType="1"/>
              </p:cNvSpPr>
              <p:nvPr/>
            </p:nvSpPr>
            <p:spPr bwMode="auto">
              <a:xfrm flipH="1">
                <a:off x="1856" y="2520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94" name="Line 197"/>
              <p:cNvSpPr>
                <a:spLocks noChangeShapeType="1"/>
              </p:cNvSpPr>
              <p:nvPr/>
            </p:nvSpPr>
            <p:spPr bwMode="auto">
              <a:xfrm flipH="1">
                <a:off x="1856" y="255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2095" name="Line 198"/>
              <p:cNvSpPr>
                <a:spLocks noChangeShapeType="1"/>
              </p:cNvSpPr>
              <p:nvPr/>
            </p:nvSpPr>
            <p:spPr bwMode="auto">
              <a:xfrm flipH="1">
                <a:off x="1856" y="2376"/>
                <a:ext cx="147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172054" name="AutoShape 199"/>
            <p:cNvSpPr>
              <a:spLocks noChangeArrowheads="1"/>
            </p:cNvSpPr>
            <p:nvPr/>
          </p:nvSpPr>
          <p:spPr bwMode="auto">
            <a:xfrm>
              <a:off x="1048" y="2826"/>
              <a:ext cx="108" cy="105"/>
            </a:xfrm>
            <a:prstGeom prst="flowChartSummingJunction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72055" name="Rectangle 200"/>
            <p:cNvSpPr>
              <a:spLocks noChangeArrowheads="1"/>
            </p:cNvSpPr>
            <p:nvPr/>
          </p:nvSpPr>
          <p:spPr bwMode="auto">
            <a:xfrm>
              <a:off x="1180" y="2840"/>
              <a:ext cx="91" cy="91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72056" name="Rectangle 201"/>
            <p:cNvSpPr>
              <a:spLocks noChangeArrowheads="1"/>
            </p:cNvSpPr>
            <p:nvPr/>
          </p:nvSpPr>
          <p:spPr bwMode="auto">
            <a:xfrm>
              <a:off x="1292" y="2840"/>
              <a:ext cx="128" cy="90"/>
            </a:xfrm>
            <a:prstGeom prst="rect">
              <a:avLst/>
            </a:prstGeom>
            <a:solidFill>
              <a:schemeClr val="accent2"/>
            </a:solidFill>
            <a:ln w="12700" cap="sq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172057" name="Text Box 203"/>
            <p:cNvSpPr txBox="1">
              <a:spLocks noChangeArrowheads="1"/>
            </p:cNvSpPr>
            <p:nvPr/>
          </p:nvSpPr>
          <p:spPr bwMode="auto">
            <a:xfrm>
              <a:off x="2699" y="1098"/>
              <a:ext cx="68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İşletme</a:t>
              </a:r>
            </a:p>
            <a:p>
              <a:pPr algn="ctr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2400">
                  <a:latin typeface="Times New Roman" panose="02020603050405020304" pitchFamily="18" charset="0"/>
                </a:rPr>
                <a:t>birimi</a:t>
              </a:r>
            </a:p>
          </p:txBody>
        </p:sp>
        <p:sp>
          <p:nvSpPr>
            <p:cNvPr id="172058" name="Line 204"/>
            <p:cNvSpPr>
              <a:spLocks noChangeShapeType="1"/>
            </p:cNvSpPr>
            <p:nvPr/>
          </p:nvSpPr>
          <p:spPr bwMode="auto">
            <a:xfrm>
              <a:off x="884" y="2840"/>
              <a:ext cx="182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59" name="Line 205"/>
            <p:cNvSpPr>
              <a:spLocks noChangeShapeType="1"/>
            </p:cNvSpPr>
            <p:nvPr/>
          </p:nvSpPr>
          <p:spPr bwMode="auto">
            <a:xfrm>
              <a:off x="1111" y="2659"/>
              <a:ext cx="91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60" name="Line 206"/>
            <p:cNvSpPr>
              <a:spLocks noChangeShapeType="1"/>
            </p:cNvSpPr>
            <p:nvPr/>
          </p:nvSpPr>
          <p:spPr bwMode="auto">
            <a:xfrm flipV="1">
              <a:off x="1202" y="2931"/>
              <a:ext cx="136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61" name="Line 207"/>
            <p:cNvSpPr>
              <a:spLocks noChangeShapeType="1"/>
            </p:cNvSpPr>
            <p:nvPr/>
          </p:nvSpPr>
          <p:spPr bwMode="auto">
            <a:xfrm>
              <a:off x="1429" y="2251"/>
              <a:ext cx="181" cy="6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62" name="Line 208"/>
            <p:cNvSpPr>
              <a:spLocks noChangeShapeType="1"/>
            </p:cNvSpPr>
            <p:nvPr/>
          </p:nvSpPr>
          <p:spPr bwMode="auto">
            <a:xfrm>
              <a:off x="1338" y="1706"/>
              <a:ext cx="408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63" name="Line 209"/>
            <p:cNvSpPr>
              <a:spLocks noChangeShapeType="1"/>
            </p:cNvSpPr>
            <p:nvPr/>
          </p:nvSpPr>
          <p:spPr bwMode="auto">
            <a:xfrm>
              <a:off x="2109" y="1455"/>
              <a:ext cx="0" cy="2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64" name="Line 210"/>
            <p:cNvSpPr>
              <a:spLocks noChangeShapeType="1"/>
            </p:cNvSpPr>
            <p:nvPr/>
          </p:nvSpPr>
          <p:spPr bwMode="auto">
            <a:xfrm>
              <a:off x="3016" y="1480"/>
              <a:ext cx="0" cy="5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72065" name="Line 211"/>
            <p:cNvSpPr>
              <a:spLocks noChangeShapeType="1"/>
            </p:cNvSpPr>
            <p:nvPr/>
          </p:nvSpPr>
          <p:spPr bwMode="auto">
            <a:xfrm flipH="1">
              <a:off x="4422" y="1525"/>
              <a:ext cx="454" cy="4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6809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tr-TR" altLang="tr-TR" b="1" smtClean="0">
                <a:solidFill>
                  <a:srgbClr val="006600"/>
                </a:solidFill>
              </a:rPr>
              <a:t>Kontrol birimi unsurları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8"/>
            <a:ext cx="10515600" cy="4435476"/>
          </a:xfrm>
          <a:solidFill>
            <a:srgbClr val="FBFFAD"/>
          </a:solidFill>
        </p:spPr>
        <p:txBody>
          <a:bodyPr/>
          <a:lstStyle/>
          <a:p>
            <a:pPr eaLnBrk="1" hangingPunct="1"/>
            <a:r>
              <a:rPr lang="tr-TR" altLang="tr-TR" b="1" dirty="0" err="1" smtClean="0">
                <a:solidFill>
                  <a:srgbClr val="CC3300"/>
                </a:solidFill>
              </a:rPr>
              <a:t>Hidrosiklon</a:t>
            </a:r>
            <a:endParaRPr lang="tr-TR" altLang="tr-TR" b="1" dirty="0" smtClean="0">
              <a:solidFill>
                <a:srgbClr val="CC3300"/>
              </a:solidFill>
            </a:endParaRPr>
          </a:p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Kum-çakıl filtre tankı</a:t>
            </a:r>
          </a:p>
          <a:p>
            <a:pPr eaLnBrk="1" hangingPunct="1"/>
            <a:r>
              <a:rPr lang="tr-TR" altLang="tr-TR" b="1" dirty="0" smtClean="0">
                <a:solidFill>
                  <a:srgbClr val="55B2B9"/>
                </a:solidFill>
              </a:rPr>
              <a:t>Gübre tankı</a:t>
            </a:r>
          </a:p>
          <a:p>
            <a:pPr eaLnBrk="1" hangingPunct="1"/>
            <a:r>
              <a:rPr lang="tr-TR" altLang="tr-TR" b="1" dirty="0" smtClean="0">
                <a:solidFill>
                  <a:srgbClr val="996633"/>
                </a:solidFill>
              </a:rPr>
              <a:t>Elek filtre</a:t>
            </a:r>
          </a:p>
          <a:p>
            <a:pPr eaLnBrk="1" hangingPunct="1"/>
            <a:r>
              <a:rPr lang="tr-TR" altLang="tr-TR" b="1" dirty="0" smtClean="0"/>
              <a:t>Basınç regülatörü</a:t>
            </a:r>
          </a:p>
          <a:p>
            <a:pPr eaLnBrk="1" hangingPunct="1"/>
            <a:r>
              <a:rPr lang="tr-TR" altLang="tr-TR" b="1" dirty="0" smtClean="0">
                <a:solidFill>
                  <a:srgbClr val="CC3300"/>
                </a:solidFill>
              </a:rPr>
              <a:t>Su ölçüm araçları, manometreler, vanalar</a:t>
            </a:r>
          </a:p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Bağlantı elemanları</a:t>
            </a:r>
          </a:p>
        </p:txBody>
      </p:sp>
    </p:spTree>
    <p:extLst>
      <p:ext uri="{BB962C8B-B14F-4D97-AF65-F5344CB8AC3E}">
        <p14:creationId xmlns:p14="http://schemas.microsoft.com/office/powerpoint/2010/main" val="2853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Image0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77724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4474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Image0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80964"/>
            <a:ext cx="9144000" cy="6846887"/>
          </a:xfrm>
          <a:noFill/>
        </p:spPr>
      </p:pic>
    </p:spTree>
    <p:extLst>
      <p:ext uri="{BB962C8B-B14F-4D97-AF65-F5344CB8AC3E}">
        <p14:creationId xmlns:p14="http://schemas.microsoft.com/office/powerpoint/2010/main" val="3719006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364</Words>
  <Application>Microsoft Office PowerPoint</Application>
  <PresentationFormat>Geniş ekran</PresentationFormat>
  <Paragraphs>142</Paragraphs>
  <Slides>38</Slides>
  <Notes>3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Teması</vt:lpstr>
      <vt:lpstr>Image File</vt:lpstr>
      <vt:lpstr>Bit Eşlem Resmi</vt:lpstr>
      <vt:lpstr>10. BÖLÜM   DAMLA SULAMA YÖNTEMİ</vt:lpstr>
      <vt:lpstr>Damla sulama yöntemi</vt:lpstr>
      <vt:lpstr>Damla sulama yönteminin üstünlükleri</vt:lpstr>
      <vt:lpstr>Damla sulama yönteminin uygulanmasını kısıtlayan etmenler</vt:lpstr>
      <vt:lpstr>Damla sulama yönteminin uygulanacağı koşullar</vt:lpstr>
      <vt:lpstr>Damla sulama sistemi unsurları</vt:lpstr>
      <vt:lpstr>Kontrol birimi unsurları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Boru hatları</vt:lpstr>
      <vt:lpstr>Damlatıcılar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Damla sulamada ıslatma desenleri</vt:lpstr>
      <vt:lpstr>PowerPoint Sunusu</vt:lpstr>
      <vt:lpstr>Tarla bitkileri ve sebzelerde lateral tertip biçimleri</vt:lpstr>
      <vt:lpstr>PowerPoint Sunusu</vt:lpstr>
      <vt:lpstr>PowerPoint Sunusu</vt:lpstr>
      <vt:lpstr>Meyve ağaçlarında lateral tertip biçimleri</vt:lpstr>
      <vt:lpstr>PowerPoint Sunusu</vt:lpstr>
      <vt:lpstr>Damla sulamada sistem tertibi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BÖLÜM   DAMLA SULAMA YÖNTEMİ</dc:title>
  <dc:creator>TYS</dc:creator>
  <cp:lastModifiedBy>Sertan AVCI</cp:lastModifiedBy>
  <cp:revision>4</cp:revision>
  <dcterms:created xsi:type="dcterms:W3CDTF">2020-01-31T09:53:34Z</dcterms:created>
  <dcterms:modified xsi:type="dcterms:W3CDTF">2020-01-31T10:22:15Z</dcterms:modified>
</cp:coreProperties>
</file>