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8"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2" d="100"/>
          <a:sy n="72" d="100"/>
        </p:scale>
        <p:origin x="-404" y="2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308D424E-79A5-4772-BC79-F5D7A4E64048}"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4234970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308D424E-79A5-4772-BC79-F5D7A4E64048}"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2908146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308D424E-79A5-4772-BC79-F5D7A4E64048}"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1528291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308D424E-79A5-4772-BC79-F5D7A4E64048}"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2070309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08D424E-79A5-4772-BC79-F5D7A4E64048}"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982007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308D424E-79A5-4772-BC79-F5D7A4E64048}"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4278279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308D424E-79A5-4772-BC79-F5D7A4E64048}"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4087706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308D424E-79A5-4772-BC79-F5D7A4E64048}" type="datetimeFigureOut">
              <a:rPr lang="en-GB" smtClean="0"/>
              <a:t>03/05/2020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2833113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08D424E-79A5-4772-BC79-F5D7A4E64048}"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1844698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08D424E-79A5-4772-BC79-F5D7A4E64048}"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4038329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08D424E-79A5-4772-BC79-F5D7A4E64048}"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2363250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D424E-79A5-4772-BC79-F5D7A4E64048}" type="datetimeFigureOut">
              <a:rPr lang="en-GB" smtClean="0"/>
              <a:t>03/05/2020</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BD404A-F2F4-4C6E-9A5D-9EE1A6D45C1C}" type="slidenum">
              <a:rPr lang="en-GB" smtClean="0"/>
              <a:t>‹#›</a:t>
            </a:fld>
            <a:endParaRPr lang="en-GB"/>
          </a:p>
        </p:txBody>
      </p:sp>
    </p:spTree>
    <p:extLst>
      <p:ext uri="{BB962C8B-B14F-4D97-AF65-F5344CB8AC3E}">
        <p14:creationId xmlns:p14="http://schemas.microsoft.com/office/powerpoint/2010/main" val="1042545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800" b="1" dirty="0" smtClean="0"/>
              <a:t>13. HAFTA</a:t>
            </a:r>
            <a:endParaRPr lang="en-GB" sz="4800" b="1" dirty="0"/>
          </a:p>
        </p:txBody>
      </p:sp>
    </p:spTree>
    <p:extLst>
      <p:ext uri="{BB962C8B-B14F-4D97-AF65-F5344CB8AC3E}">
        <p14:creationId xmlns:p14="http://schemas.microsoft.com/office/powerpoint/2010/main" val="3856976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6"/>
          <p:cNvSpPr>
            <a:spLocks noGrp="1" noChangeArrowheads="1"/>
          </p:cNvSpPr>
          <p:nvPr>
            <p:ph type="title"/>
          </p:nvPr>
        </p:nvSpPr>
        <p:spPr>
          <a:xfrm>
            <a:off x="1631950" y="115888"/>
            <a:ext cx="2863850" cy="6742112"/>
          </a:xfrm>
          <a:solidFill>
            <a:srgbClr val="CCFFFF"/>
          </a:solidFill>
          <a:ln w="12700">
            <a:solidFill>
              <a:srgbClr val="FF0000"/>
            </a:solidFill>
            <a:miter lim="800000"/>
            <a:headEnd/>
            <a:tailEnd/>
          </a:ln>
        </p:spPr>
        <p:txBody>
          <a:bodyPr/>
          <a:lstStyle/>
          <a:p>
            <a:pPr algn="l" eaLnBrk="1" hangingPunct="1">
              <a:lnSpc>
                <a:spcPct val="110000"/>
              </a:lnSpc>
            </a:pPr>
            <a:r>
              <a:rPr lang="tr-TR" altLang="tr-TR" sz="1800"/>
              <a:t>Şimdi Beyaz'ın şu devam yolları vardır:</a:t>
            </a:r>
            <a:br>
              <a:rPr lang="tr-TR" altLang="tr-TR" sz="1800"/>
            </a:br>
            <a:r>
              <a:rPr lang="tr-TR" altLang="tr-TR" sz="1800" b="1"/>
              <a:t>a)</a:t>
            </a:r>
            <a:r>
              <a:rPr lang="tr-TR" altLang="tr-TR" sz="1800"/>
              <a:t> Ac3 (Tavsiye edilmez: Axe4 ve d5 Siyah için iyidir) </a:t>
            </a:r>
            <a:br>
              <a:rPr lang="tr-TR" altLang="tr-TR" sz="1800"/>
            </a:br>
            <a:r>
              <a:rPr lang="tr-TR" altLang="tr-TR" sz="1800" b="1"/>
              <a:t>b)</a:t>
            </a:r>
            <a:r>
              <a:rPr lang="tr-TR" altLang="tr-TR" sz="1800"/>
              <a:t> d3 ve devamında c3 ve Ac3 ile kapalı bir oyun </a:t>
            </a:r>
            <a:br>
              <a:rPr lang="tr-TR" altLang="tr-TR" sz="1800"/>
            </a:br>
            <a:r>
              <a:rPr lang="tr-TR" altLang="tr-TR" sz="1800" b="1"/>
              <a:t>c)</a:t>
            </a:r>
            <a:r>
              <a:rPr lang="tr-TR" altLang="tr-TR" sz="1800"/>
              <a:t>Ag5 ile f7'ye erken bir saldırı düzenlemek, ama pek çok devam yolunda Siyah kuvvetli bir atak için materyal verebilir (4.Ag5 d5 5.exd5 Aa5 veya b5 veya Ad4 ama Axd5 kötüdür) </a:t>
            </a:r>
            <a:br>
              <a:rPr lang="tr-TR" altLang="tr-TR" sz="1800"/>
            </a:br>
            <a:r>
              <a:rPr lang="tr-TR" altLang="tr-TR" sz="1800" b="1"/>
              <a:t>d)</a:t>
            </a:r>
            <a:r>
              <a:rPr lang="tr-TR" altLang="tr-TR" sz="1800"/>
              <a:t> d4 ve Siyah tuzaklara düşmediği sürece eşitleyebilir (exd4 ile başlamalı, Axe4 ile değil </a:t>
            </a:r>
          </a:p>
        </p:txBody>
      </p:sp>
      <p:pic>
        <p:nvPicPr>
          <p:cNvPr id="174083" name="Picture 5" descr="acik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656138" y="115888"/>
            <a:ext cx="5903912" cy="6064250"/>
          </a:xfrm>
          <a:noFill/>
          <a:ln w="19050">
            <a:solidFill>
              <a:srgbClr val="FF0000"/>
            </a:solidFill>
            <a:miter lim="800000"/>
            <a:headEnd/>
            <a:tailEnd/>
          </a:ln>
        </p:spPr>
      </p:pic>
    </p:spTree>
    <p:extLst>
      <p:ext uri="{BB962C8B-B14F-4D97-AF65-F5344CB8AC3E}">
        <p14:creationId xmlns:p14="http://schemas.microsoft.com/office/powerpoint/2010/main" val="3672129234"/>
      </p:ext>
    </p:extLst>
  </p:cSld>
  <p:clrMapOvr>
    <a:masterClrMapping/>
  </p:clrMapOvr>
  <p:transition spd="slow">
    <p:fade/>
    <p:sndAc>
      <p:stSnd>
        <p:snd r:embed="rId2" name="chimes.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a:xfrm>
            <a:off x="7967664" y="115888"/>
            <a:ext cx="2547937" cy="6742112"/>
          </a:xfrm>
          <a:solidFill>
            <a:srgbClr val="CCFFFF"/>
          </a:solidFill>
          <a:ln w="19050">
            <a:solidFill>
              <a:srgbClr val="FF0000"/>
            </a:solidFill>
            <a:miter lim="800000"/>
            <a:headEnd/>
            <a:tailEnd/>
          </a:ln>
        </p:spPr>
        <p:txBody>
          <a:bodyPr/>
          <a:lstStyle/>
          <a:p>
            <a:pPr algn="l" eaLnBrk="1" hangingPunct="1">
              <a:lnSpc>
                <a:spcPct val="190000"/>
              </a:lnSpc>
            </a:pPr>
            <a:r>
              <a:rPr lang="tr-TR" altLang="tr-TR" sz="1800" b="1"/>
              <a:t>İSKOÇ AÇILIŞI</a:t>
            </a:r>
            <a:r>
              <a:rPr lang="tr-TR" altLang="tr-TR" sz="1800"/>
              <a:t> </a:t>
            </a:r>
            <a:br>
              <a:rPr lang="tr-TR" altLang="tr-TR" sz="1800"/>
            </a:br>
            <a:r>
              <a:rPr lang="tr-TR" altLang="tr-TR" sz="1800" b="1"/>
              <a:t>1.e2-e4 e7-e5</a:t>
            </a:r>
            <a:br>
              <a:rPr lang="tr-TR" altLang="tr-TR" sz="1800" b="1"/>
            </a:br>
            <a:r>
              <a:rPr lang="tr-TR" altLang="tr-TR" sz="1800" b="1"/>
              <a:t>2.Ag1-f3 Ab8-c6</a:t>
            </a:r>
            <a:br>
              <a:rPr lang="tr-TR" altLang="tr-TR" sz="1800" b="1"/>
            </a:br>
            <a:r>
              <a:rPr lang="tr-TR" altLang="tr-TR" sz="1800" b="1"/>
              <a:t>3.d2-d3 e5xd4</a:t>
            </a:r>
            <a:r>
              <a:rPr lang="tr-TR" altLang="tr-TR" sz="1800"/>
              <a:t> </a:t>
            </a:r>
            <a:br>
              <a:rPr lang="tr-TR" altLang="tr-TR" sz="1800"/>
            </a:br>
            <a:r>
              <a:rPr lang="tr-TR" altLang="tr-TR" sz="1800"/>
              <a:t>Tek iyi hamle: 3...d6 4.dxe5 Beyaz için iyidir.</a:t>
            </a:r>
            <a:br>
              <a:rPr lang="tr-TR" altLang="tr-TR" sz="1800"/>
            </a:br>
            <a:r>
              <a:rPr lang="tr-TR" altLang="tr-TR" sz="1800" b="1"/>
              <a:t>4.Af3xd4</a:t>
            </a:r>
            <a:br>
              <a:rPr lang="tr-TR" altLang="tr-TR" sz="1800" b="1"/>
            </a:br>
            <a:r>
              <a:rPr lang="tr-TR" altLang="tr-TR" sz="1800"/>
              <a:t>Veya Beyaz c3 ile Goring Gambiti'ni veya Fc4 ile İskoç Gambiti'ni oynayabilir. </a:t>
            </a:r>
          </a:p>
        </p:txBody>
      </p:sp>
      <p:pic>
        <p:nvPicPr>
          <p:cNvPr id="175107" name="Picture 5" descr="acik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0" y="115888"/>
            <a:ext cx="6192838" cy="6265862"/>
          </a:xfrm>
          <a:noFill/>
          <a:ln w="19050">
            <a:solidFill>
              <a:srgbClr val="FF0000"/>
            </a:solidFill>
            <a:miter lim="800000"/>
            <a:headEnd/>
            <a:tailEnd/>
          </a:ln>
        </p:spPr>
      </p:pic>
    </p:spTree>
    <p:extLst>
      <p:ext uri="{BB962C8B-B14F-4D97-AF65-F5344CB8AC3E}">
        <p14:creationId xmlns:p14="http://schemas.microsoft.com/office/powerpoint/2010/main" val="2378452848"/>
      </p:ext>
    </p:extLst>
  </p:cSld>
  <p:clrMapOvr>
    <a:masterClrMapping/>
  </p:clrMapOvr>
  <p:transition spd="slow">
    <p:fade/>
    <p:sndAc>
      <p:stSnd>
        <p:snd r:embed="rId2" name="chimes.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5"/>
          <p:cNvSpPr>
            <a:spLocks noGrp="1" noChangeArrowheads="1"/>
          </p:cNvSpPr>
          <p:nvPr>
            <p:ph type="title"/>
          </p:nvPr>
        </p:nvSpPr>
        <p:spPr>
          <a:xfrm>
            <a:off x="1631951" y="115888"/>
            <a:ext cx="2735263" cy="6049962"/>
          </a:xfrm>
          <a:solidFill>
            <a:srgbClr val="CCFFFF"/>
          </a:solidFill>
          <a:ln w="28575">
            <a:solidFill>
              <a:srgbClr val="FF0000"/>
            </a:solidFill>
            <a:miter lim="800000"/>
            <a:headEnd/>
            <a:tailEnd/>
          </a:ln>
        </p:spPr>
        <p:txBody>
          <a:bodyPr/>
          <a:lstStyle/>
          <a:p>
            <a:pPr algn="l" eaLnBrk="1" hangingPunct="1">
              <a:lnSpc>
                <a:spcPct val="110000"/>
              </a:lnSpc>
            </a:pPr>
            <a:r>
              <a:rPr lang="tr-TR" altLang="tr-TR" sz="2400"/>
              <a:t>Şimdi Axd4 bir hatadır, Beyaz Vezir kuvvetli bir kareye gelmiş olur. Risk almaktan çekinmiyorsanız Vh4 ilginçtir: Beyaz'ın en iyi cevabı Adb5'tir. Ana devam yolları Piyona saldıran Af6 ve Ata saldıran Fc5'tir. </a:t>
            </a:r>
          </a:p>
        </p:txBody>
      </p:sp>
      <p:pic>
        <p:nvPicPr>
          <p:cNvPr id="176131" name="Picture 4" descr="acik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495801" y="100014"/>
            <a:ext cx="6137275" cy="6137275"/>
          </a:xfrm>
          <a:noFill/>
          <a:ln>
            <a:solidFill>
              <a:srgbClr val="FF0000"/>
            </a:solidFill>
            <a:miter lim="800000"/>
            <a:headEnd/>
            <a:tailEnd/>
          </a:ln>
        </p:spPr>
      </p:pic>
    </p:spTree>
    <p:extLst>
      <p:ext uri="{BB962C8B-B14F-4D97-AF65-F5344CB8AC3E}">
        <p14:creationId xmlns:p14="http://schemas.microsoft.com/office/powerpoint/2010/main" val="3229178158"/>
      </p:ext>
    </p:extLst>
  </p:cSld>
  <p:clrMapOvr>
    <a:masterClrMapping/>
  </p:clrMapOvr>
  <p:transition spd="slow">
    <p:fade/>
    <p:sndAc>
      <p:stSnd>
        <p:snd r:embed="rId2" name="chimes.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8183564" y="188914"/>
            <a:ext cx="2376487" cy="6035675"/>
          </a:xfrm>
          <a:solidFill>
            <a:srgbClr val="CCFFFF"/>
          </a:solidFill>
          <a:ln>
            <a:solidFill>
              <a:srgbClr val="FF0000"/>
            </a:solidFill>
            <a:miter lim="800000"/>
            <a:headEnd/>
            <a:tailEnd/>
          </a:ln>
        </p:spPr>
        <p:txBody>
          <a:bodyPr/>
          <a:lstStyle/>
          <a:p>
            <a:pPr algn="l" eaLnBrk="1" hangingPunct="1">
              <a:lnSpc>
                <a:spcPct val="340000"/>
              </a:lnSpc>
            </a:pPr>
            <a:r>
              <a:rPr lang="tr-TR" altLang="tr-TR" sz="2400" b="1"/>
              <a:t>ŞAH GAMBİTİ</a:t>
            </a:r>
            <a:r>
              <a:rPr lang="tr-TR" altLang="tr-TR" sz="2400"/>
              <a:t> </a:t>
            </a:r>
            <a:br>
              <a:rPr lang="tr-TR" altLang="tr-TR" sz="2400"/>
            </a:br>
            <a:r>
              <a:rPr lang="tr-TR" altLang="tr-TR" sz="2400" b="1"/>
              <a:t>1.e2-e4 e7-e5</a:t>
            </a:r>
            <a:br>
              <a:rPr lang="tr-TR" altLang="tr-TR" sz="2400" b="1"/>
            </a:br>
            <a:r>
              <a:rPr lang="tr-TR" altLang="tr-TR" sz="2400" b="1"/>
              <a:t>2.f2-f4</a:t>
            </a:r>
          </a:p>
        </p:txBody>
      </p:sp>
      <p:sp>
        <p:nvSpPr>
          <p:cNvPr id="177155" name="Rectangle 4"/>
          <p:cNvSpPr>
            <a:spLocks noChangeArrowheads="1"/>
          </p:cNvSpPr>
          <p:nvPr/>
        </p:nvSpPr>
        <p:spPr bwMode="auto">
          <a:xfrm>
            <a:off x="6003925" y="3108325"/>
            <a:ext cx="1841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sz="1800"/>
              <a:t/>
            </a:r>
            <a:br>
              <a:rPr lang="tr-TR" altLang="tr-TR" sz="1800"/>
            </a:br>
            <a:endParaRPr lang="tr-TR" altLang="tr-TR" sz="1800"/>
          </a:p>
        </p:txBody>
      </p:sp>
      <p:sp>
        <p:nvSpPr>
          <p:cNvPr id="177156" name="Rectangle 5"/>
          <p:cNvSpPr>
            <a:spLocks noChangeArrowheads="1"/>
          </p:cNvSpPr>
          <p:nvPr/>
        </p:nvSpPr>
        <p:spPr bwMode="auto">
          <a:xfrm>
            <a:off x="6003925" y="3108325"/>
            <a:ext cx="1841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sz="1800"/>
              <a:t/>
            </a:r>
            <a:br>
              <a:rPr lang="tr-TR" altLang="tr-TR" sz="1800"/>
            </a:br>
            <a:endParaRPr lang="tr-TR" altLang="tr-TR" sz="1800"/>
          </a:p>
        </p:txBody>
      </p:sp>
      <p:pic>
        <p:nvPicPr>
          <p:cNvPr id="177157" name="Picture 7" descr="acik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03389" y="117476"/>
            <a:ext cx="6264275" cy="6048375"/>
          </a:xfrm>
          <a:noFill/>
          <a:ln w="19050">
            <a:solidFill>
              <a:srgbClr val="FF0000"/>
            </a:solidFill>
            <a:miter lim="800000"/>
            <a:headEnd/>
            <a:tailEnd/>
          </a:ln>
        </p:spPr>
      </p:pic>
    </p:spTree>
    <p:extLst>
      <p:ext uri="{BB962C8B-B14F-4D97-AF65-F5344CB8AC3E}">
        <p14:creationId xmlns:p14="http://schemas.microsoft.com/office/powerpoint/2010/main" val="1671805953"/>
      </p:ext>
    </p:extLst>
  </p:cSld>
  <p:clrMapOvr>
    <a:masterClrMapping/>
  </p:clrMapOvr>
  <p:transition spd="slow">
    <p:fade/>
    <p:sndAc>
      <p:stSnd>
        <p:snd r:embed="rId2" name="chimes.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6"/>
          <p:cNvSpPr>
            <a:spLocks noGrp="1" noChangeArrowheads="1"/>
          </p:cNvSpPr>
          <p:nvPr>
            <p:ph type="title"/>
          </p:nvPr>
        </p:nvSpPr>
        <p:spPr>
          <a:xfrm>
            <a:off x="1631950" y="115889"/>
            <a:ext cx="2592388" cy="6249987"/>
          </a:xfrm>
          <a:solidFill>
            <a:srgbClr val="CCFFFF"/>
          </a:solidFill>
          <a:ln w="19050">
            <a:solidFill>
              <a:srgbClr val="FF0000"/>
            </a:solidFill>
            <a:miter lim="800000"/>
            <a:headEnd/>
            <a:tailEnd/>
          </a:ln>
        </p:spPr>
        <p:txBody>
          <a:bodyPr/>
          <a:lstStyle/>
          <a:p>
            <a:pPr algn="l" eaLnBrk="1" hangingPunct="1">
              <a:lnSpc>
                <a:spcPct val="140000"/>
              </a:lnSpc>
            </a:pPr>
            <a:r>
              <a:rPr lang="tr-TR" altLang="tr-TR" sz="2800"/>
              <a:t>Siyah Fc5'i (Reddedilen Şah Gambiti), d5'i (Falkbeer Karşı Gambiti), oynayabilir veya... </a:t>
            </a:r>
            <a:br>
              <a:rPr lang="tr-TR" altLang="tr-TR" sz="2800"/>
            </a:br>
            <a:r>
              <a:rPr lang="tr-TR" altLang="tr-TR" sz="2800" b="1"/>
              <a:t>2...e5xf4</a:t>
            </a:r>
            <a:br>
              <a:rPr lang="tr-TR" altLang="tr-TR" sz="2800" b="1"/>
            </a:br>
            <a:r>
              <a:rPr lang="tr-TR" altLang="tr-TR" sz="2800" b="1"/>
              <a:t>3.Ag1-f3</a:t>
            </a:r>
          </a:p>
        </p:txBody>
      </p:sp>
      <p:pic>
        <p:nvPicPr>
          <p:cNvPr id="178179" name="Picture 5" descr="acik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367213" y="115888"/>
            <a:ext cx="6280150" cy="6280150"/>
          </a:xfrm>
          <a:noFill/>
          <a:ln w="19050">
            <a:solidFill>
              <a:srgbClr val="FF0000"/>
            </a:solidFill>
            <a:miter lim="800000"/>
            <a:headEnd/>
            <a:tailEnd/>
          </a:ln>
        </p:spPr>
      </p:pic>
    </p:spTree>
    <p:extLst>
      <p:ext uri="{BB962C8B-B14F-4D97-AF65-F5344CB8AC3E}">
        <p14:creationId xmlns:p14="http://schemas.microsoft.com/office/powerpoint/2010/main" val="2101608839"/>
      </p:ext>
    </p:extLst>
  </p:cSld>
  <p:clrMapOvr>
    <a:masterClrMapping/>
  </p:clrMapOvr>
  <p:transition spd="slow">
    <p:fade/>
    <p:sndAc>
      <p:stSnd>
        <p:snd r:embed="rId2" name="chimes.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7678738" y="188913"/>
            <a:ext cx="2881312" cy="6107112"/>
          </a:xfrm>
          <a:solidFill>
            <a:srgbClr val="CCFFFF"/>
          </a:solidFill>
          <a:ln w="12700">
            <a:solidFill>
              <a:srgbClr val="FF0000"/>
            </a:solidFill>
            <a:miter lim="800000"/>
            <a:headEnd/>
            <a:tailEnd/>
          </a:ln>
        </p:spPr>
        <p:txBody>
          <a:bodyPr/>
          <a:lstStyle/>
          <a:p>
            <a:pPr algn="l" eaLnBrk="1" hangingPunct="1">
              <a:lnSpc>
                <a:spcPct val="130000"/>
              </a:lnSpc>
            </a:pPr>
            <a:r>
              <a:rPr lang="tr-TR" altLang="tr-TR" sz="2000"/>
              <a:t>Vh4'ü engelleyen yaygın hamle, bunun yanı sıra Fc4'de mümkündür. Siyah Eri savunmakla Beyaz'a merkezde karşılık vermek arasında bir tercih yapmalıdır. Burada, g5 (g4 ve Vh4+ oynamak için, Beyaz'ın normal hamlesi h4'dür), d5 ve Fe7 iyi hamlelerdir, ama Fc5 d4 sürüşü yüzünden yanlıştır. </a:t>
            </a:r>
          </a:p>
        </p:txBody>
      </p:sp>
      <p:pic>
        <p:nvPicPr>
          <p:cNvPr id="179203" name="Picture 5" descr="acik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1951" y="44451"/>
            <a:ext cx="5891213" cy="62642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8167089"/>
      </p:ext>
    </p:extLst>
  </p:cSld>
  <p:clrMapOvr>
    <a:masterClrMapping/>
  </p:clrMapOvr>
  <p:transition spd="slow">
    <p:fade/>
    <p:sndAc>
      <p:stSnd>
        <p:snd r:embed="rId2" name="chimes.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6"/>
          <p:cNvSpPr>
            <a:spLocks noGrp="1" noChangeArrowheads="1"/>
          </p:cNvSpPr>
          <p:nvPr>
            <p:ph type="title"/>
          </p:nvPr>
        </p:nvSpPr>
        <p:spPr>
          <a:xfrm>
            <a:off x="1631950" y="131763"/>
            <a:ext cx="2592388" cy="6176962"/>
          </a:xfrm>
          <a:solidFill>
            <a:srgbClr val="CCFFFF"/>
          </a:solidFill>
          <a:ln w="19050">
            <a:solidFill>
              <a:srgbClr val="FF0000"/>
            </a:solidFill>
            <a:miter lim="800000"/>
            <a:headEnd/>
            <a:tailEnd/>
          </a:ln>
        </p:spPr>
        <p:txBody>
          <a:bodyPr/>
          <a:lstStyle/>
          <a:p>
            <a:pPr algn="l" eaLnBrk="1" hangingPunct="1"/>
            <a:r>
              <a:rPr lang="tr-TR" altLang="tr-TR" sz="2000" b="1"/>
              <a:t>VİYANA AÇILIŞI</a:t>
            </a:r>
            <a:r>
              <a:rPr lang="tr-TR" altLang="tr-TR" sz="2000"/>
              <a:t> </a:t>
            </a:r>
            <a:br>
              <a:rPr lang="tr-TR" altLang="tr-TR" sz="2000"/>
            </a:br>
            <a:r>
              <a:rPr lang="tr-TR" altLang="tr-TR" sz="2000" b="1"/>
              <a:t>1.e2-e4 e7-e5</a:t>
            </a:r>
            <a:br>
              <a:rPr lang="tr-TR" altLang="tr-TR" sz="2000" b="1"/>
            </a:br>
            <a:r>
              <a:rPr lang="tr-TR" altLang="tr-TR" sz="2000" b="1"/>
              <a:t>2.Ab1-c3 Ag8-f6</a:t>
            </a:r>
            <a:r>
              <a:rPr lang="tr-TR" altLang="tr-TR" sz="2000"/>
              <a:t> </a:t>
            </a:r>
            <a:br>
              <a:rPr lang="tr-TR" altLang="tr-TR" sz="2000"/>
            </a:br>
            <a:r>
              <a:rPr lang="tr-TR" altLang="tr-TR" sz="2000"/>
              <a:t>Yaygın hamle, ama Ac6'da mümkündür.</a:t>
            </a:r>
            <a:br>
              <a:rPr lang="tr-TR" altLang="tr-TR" sz="2000"/>
            </a:br>
            <a:r>
              <a:rPr lang="tr-TR" altLang="tr-TR" sz="2000"/>
              <a:t>2.f2-f4 Beyaz Fc4 veya g3, Fg2 ile sakin bir sisten seçebilir.</a:t>
            </a:r>
            <a:br>
              <a:rPr lang="tr-TR" altLang="tr-TR" sz="2000"/>
            </a:br>
            <a:r>
              <a:rPr lang="tr-TR" altLang="tr-TR" sz="2000" b="1"/>
              <a:t>3...d7-d5</a:t>
            </a:r>
            <a:br>
              <a:rPr lang="tr-TR" altLang="tr-TR" sz="2000" b="1"/>
            </a:br>
            <a:r>
              <a:rPr lang="tr-TR" altLang="tr-TR" sz="2000"/>
              <a:t/>
            </a:r>
            <a:br>
              <a:rPr lang="tr-TR" altLang="tr-TR" sz="2000"/>
            </a:br>
            <a:r>
              <a:rPr lang="tr-TR" altLang="tr-TR" sz="2000"/>
              <a:t>Tek iyi hamle. Şah Gambiti'nden farklı olarak, exf4 Beyaz'ın e5'i yüzünden kötüdür: At g8'e geri dönmek zorunda kalır. </a:t>
            </a:r>
          </a:p>
        </p:txBody>
      </p:sp>
      <p:pic>
        <p:nvPicPr>
          <p:cNvPr id="180227" name="Picture 5" descr="acik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367213" y="115889"/>
            <a:ext cx="6280150" cy="6192837"/>
          </a:xfrm>
          <a:noFill/>
          <a:ln w="19050">
            <a:solidFill>
              <a:srgbClr val="FF0000"/>
            </a:solidFill>
            <a:miter lim="800000"/>
            <a:headEnd/>
            <a:tailEnd/>
          </a:ln>
        </p:spPr>
      </p:pic>
    </p:spTree>
    <p:extLst>
      <p:ext uri="{BB962C8B-B14F-4D97-AF65-F5344CB8AC3E}">
        <p14:creationId xmlns:p14="http://schemas.microsoft.com/office/powerpoint/2010/main" val="2822078787"/>
      </p:ext>
    </p:extLst>
  </p:cSld>
  <p:clrMapOvr>
    <a:masterClrMapping/>
  </p:clrMapOvr>
  <p:transition spd="slow">
    <p:fade/>
    <p:sndAc>
      <p:stSnd>
        <p:snd r:embed="rId2" name="chimes.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6"/>
          <p:cNvSpPr>
            <a:spLocks noGrp="1" noChangeArrowheads="1"/>
          </p:cNvSpPr>
          <p:nvPr>
            <p:ph type="title"/>
          </p:nvPr>
        </p:nvSpPr>
        <p:spPr>
          <a:xfrm>
            <a:off x="7896226" y="188914"/>
            <a:ext cx="2663825" cy="6192837"/>
          </a:xfrm>
          <a:solidFill>
            <a:srgbClr val="CCFFFF"/>
          </a:solidFill>
          <a:ln w="19050">
            <a:solidFill>
              <a:srgbClr val="FF0000"/>
            </a:solidFill>
            <a:miter lim="800000"/>
            <a:headEnd/>
            <a:tailEnd/>
          </a:ln>
        </p:spPr>
        <p:txBody>
          <a:bodyPr/>
          <a:lstStyle/>
          <a:p>
            <a:pPr algn="l" eaLnBrk="1" hangingPunct="1">
              <a:lnSpc>
                <a:spcPct val="120000"/>
              </a:lnSpc>
            </a:pPr>
            <a:r>
              <a:rPr lang="tr-TR" altLang="tr-TR" sz="2800" b="1"/>
              <a:t>1.e4 e5 2.Fc4</a:t>
            </a:r>
            <a:r>
              <a:rPr lang="tr-TR" altLang="tr-TR" sz="2800"/>
              <a:t> </a:t>
            </a:r>
            <a:r>
              <a:rPr lang="tr-TR" altLang="tr-TR" sz="2800" b="1"/>
              <a:t>FİL AÇILIŞIDIR,</a:t>
            </a:r>
            <a:r>
              <a:rPr lang="tr-TR" altLang="tr-TR" sz="2800"/>
              <a:t> İtalyan Açılışı'na, Viyana Oyunu'na ve Kabul Edilmeyen Şah Gambiti'ne dönüşebilir. </a:t>
            </a:r>
          </a:p>
        </p:txBody>
      </p:sp>
      <p:pic>
        <p:nvPicPr>
          <p:cNvPr id="185347" name="Picture 5" descr="acik8"/>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1" y="115889"/>
            <a:ext cx="6048375" cy="6264275"/>
          </a:xfrm>
          <a:noFill/>
          <a:ln w="38100" cmpd="dbl">
            <a:solidFill>
              <a:srgbClr val="FF0000"/>
            </a:solidFill>
            <a:miter lim="800000"/>
            <a:headEnd/>
            <a:tailEnd/>
          </a:ln>
        </p:spPr>
      </p:pic>
    </p:spTree>
    <p:extLst>
      <p:ext uri="{BB962C8B-B14F-4D97-AF65-F5344CB8AC3E}">
        <p14:creationId xmlns:p14="http://schemas.microsoft.com/office/powerpoint/2010/main" val="1653421709"/>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6"/>
          <p:cNvSpPr>
            <a:spLocks noGrp="1" noChangeArrowheads="1"/>
          </p:cNvSpPr>
          <p:nvPr>
            <p:ph type="title"/>
          </p:nvPr>
        </p:nvSpPr>
        <p:spPr>
          <a:xfrm>
            <a:off x="1631950" y="115888"/>
            <a:ext cx="3702050" cy="6513512"/>
          </a:xfrm>
          <a:solidFill>
            <a:srgbClr val="CCFFFF"/>
          </a:solidFill>
          <a:ln w="38100" cmpd="dbl">
            <a:solidFill>
              <a:srgbClr val="FF0000"/>
            </a:solidFill>
            <a:miter lim="800000"/>
            <a:headEnd/>
            <a:tailEnd/>
          </a:ln>
        </p:spPr>
        <p:txBody>
          <a:bodyPr/>
          <a:lstStyle/>
          <a:p>
            <a:pPr algn="l" eaLnBrk="1" hangingPunct="1">
              <a:lnSpc>
                <a:spcPct val="150000"/>
              </a:lnSpc>
            </a:pPr>
            <a:r>
              <a:rPr lang="tr-TR" altLang="tr-TR" sz="2400" b="1"/>
              <a:t>BEYAZ DER Kİ:</a:t>
            </a:r>
            <a:r>
              <a:rPr lang="tr-TR" altLang="tr-TR" sz="2400"/>
              <a:t> </a:t>
            </a:r>
            <a:br>
              <a:rPr lang="tr-TR" altLang="tr-TR" sz="2400"/>
            </a:br>
            <a:r>
              <a:rPr lang="tr-TR" altLang="tr-TR" sz="2400"/>
              <a:t>İspanyol Savunması'nı mı bekliyorsun? Ben favori açılışımı oynayacağım ve o­nun hakkında ne biliyorsun göreceğiz. Bu açılış vahşi bir gambitten, sakin bir varyanta kadar her şey olabilir. Yakında göreceksin. </a:t>
            </a:r>
          </a:p>
        </p:txBody>
      </p:sp>
      <p:pic>
        <p:nvPicPr>
          <p:cNvPr id="165891" name="Picture 5" descr="acik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375276" y="908050"/>
            <a:ext cx="5184775" cy="5329238"/>
          </a:xfrm>
          <a:noFill/>
          <a:ln w="28575">
            <a:solidFill>
              <a:srgbClr val="FF0000"/>
            </a:solidFill>
            <a:miter lim="800000"/>
            <a:headEnd/>
            <a:tailEnd/>
          </a:ln>
        </p:spPr>
      </p:pic>
      <p:sp>
        <p:nvSpPr>
          <p:cNvPr id="165892" name="WordArt 8"/>
          <p:cNvSpPr>
            <a:spLocks noChangeArrowheads="1" noChangeShapeType="1" noTextEdit="1"/>
          </p:cNvSpPr>
          <p:nvPr/>
        </p:nvSpPr>
        <p:spPr bwMode="auto">
          <a:xfrm>
            <a:off x="6167438" y="188913"/>
            <a:ext cx="3624262" cy="647700"/>
          </a:xfrm>
          <a:prstGeom prst="rect">
            <a:avLst/>
          </a:prstGeom>
        </p:spPr>
        <p:txBody>
          <a:bodyPr wrap="none" fromWordArt="1">
            <a:prstTxWarp prst="textPlain">
              <a:avLst>
                <a:gd name="adj" fmla="val 50000"/>
              </a:avLst>
            </a:prstTxWarp>
          </a:bodyPr>
          <a:lstStyle/>
          <a:p>
            <a:pPr algn="ctr"/>
            <a:r>
              <a:rPr lang="en-GB" sz="2800" kern="10">
                <a:ln w="9525">
                  <a:solidFill>
                    <a:srgbClr val="FFFF00"/>
                  </a:solidFill>
                  <a:round/>
                  <a:headEnd/>
                  <a:tailEnd/>
                </a:ln>
                <a:solidFill>
                  <a:srgbClr val="FF0000"/>
                </a:solidFill>
                <a:latin typeface="Arial Black" panose="020B0A04020102020204" pitchFamily="34" charset="0"/>
              </a:rPr>
              <a:t>AÇIK OYUNLAR</a:t>
            </a:r>
          </a:p>
        </p:txBody>
      </p:sp>
    </p:spTree>
    <p:extLst>
      <p:ext uri="{BB962C8B-B14F-4D97-AF65-F5344CB8AC3E}">
        <p14:creationId xmlns:p14="http://schemas.microsoft.com/office/powerpoint/2010/main" val="1715175620"/>
      </p:ext>
    </p:extLst>
  </p:cSld>
  <p:clrMapOvr>
    <a:masterClrMapping/>
  </p:clrMapOvr>
  <p:transition spd="slow">
    <p:fad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6"/>
          <p:cNvSpPr>
            <a:spLocks noGrp="1" noChangeArrowheads="1"/>
          </p:cNvSpPr>
          <p:nvPr>
            <p:ph type="title"/>
          </p:nvPr>
        </p:nvSpPr>
        <p:spPr>
          <a:xfrm>
            <a:off x="1676400" y="115888"/>
            <a:ext cx="3048000" cy="6742112"/>
          </a:xfrm>
          <a:solidFill>
            <a:srgbClr val="CCFFFF"/>
          </a:solidFill>
          <a:ln w="28575">
            <a:solidFill>
              <a:srgbClr val="FF0000"/>
            </a:solidFill>
            <a:miter lim="800000"/>
            <a:headEnd/>
            <a:tailEnd/>
          </a:ln>
        </p:spPr>
        <p:txBody>
          <a:bodyPr/>
          <a:lstStyle/>
          <a:p>
            <a:pPr algn="l" eaLnBrk="1" hangingPunct="1">
              <a:lnSpc>
                <a:spcPct val="180000"/>
              </a:lnSpc>
            </a:pPr>
            <a:r>
              <a:rPr lang="tr-TR" altLang="tr-TR" sz="2400" b="1"/>
              <a:t>SİYAH DER Kİ:</a:t>
            </a:r>
            <a:r>
              <a:rPr lang="tr-TR" altLang="tr-TR" sz="2400"/>
              <a:t> </a:t>
            </a:r>
            <a:br>
              <a:rPr lang="tr-TR" altLang="tr-TR" sz="2400"/>
            </a:br>
            <a:r>
              <a:rPr lang="tr-TR" altLang="tr-TR" sz="2400"/>
              <a:t>Bu açılışlar o kadar da korkutucu değil. Hazırlıklıyım: Ne oynarsan oyna eşit bir pozisyona ulaşabilirim.Devam et ve en kötü oyununu oyna. </a:t>
            </a:r>
          </a:p>
        </p:txBody>
      </p:sp>
      <p:pic>
        <p:nvPicPr>
          <p:cNvPr id="166915" name="Picture 5" descr="acik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800601" y="101601"/>
            <a:ext cx="5846763" cy="5991225"/>
          </a:xfrm>
          <a:noFill/>
          <a:ln w="12700">
            <a:solidFill>
              <a:srgbClr val="FF0000"/>
            </a:solidFill>
            <a:miter lim="800000"/>
            <a:headEnd/>
            <a:tailEnd/>
          </a:ln>
        </p:spPr>
      </p:pic>
    </p:spTree>
    <p:extLst>
      <p:ext uri="{BB962C8B-B14F-4D97-AF65-F5344CB8AC3E}">
        <p14:creationId xmlns:p14="http://schemas.microsoft.com/office/powerpoint/2010/main" val="127307144"/>
      </p:ext>
    </p:extLst>
  </p:cSld>
  <p:clrMapOvr>
    <a:masterClrMapping/>
  </p:clrMapOvr>
  <p:transition spd="slow">
    <p:fad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6"/>
          <p:cNvSpPr>
            <a:spLocks noGrp="1" noChangeArrowheads="1"/>
          </p:cNvSpPr>
          <p:nvPr>
            <p:ph type="title"/>
          </p:nvPr>
        </p:nvSpPr>
        <p:spPr>
          <a:xfrm>
            <a:off x="6022976" y="115888"/>
            <a:ext cx="4537075" cy="5746750"/>
          </a:xfrm>
          <a:solidFill>
            <a:srgbClr val="CCFFFF"/>
          </a:solidFill>
          <a:ln w="19050">
            <a:solidFill>
              <a:srgbClr val="FF0000"/>
            </a:solidFill>
            <a:miter lim="800000"/>
            <a:headEnd/>
            <a:tailEnd/>
          </a:ln>
        </p:spPr>
        <p:txBody>
          <a:bodyPr/>
          <a:lstStyle/>
          <a:p>
            <a:pPr algn="l" eaLnBrk="1" hangingPunct="1">
              <a:lnSpc>
                <a:spcPct val="130000"/>
              </a:lnSpc>
            </a:pPr>
            <a:r>
              <a:rPr lang="tr-TR" altLang="tr-TR" sz="1800"/>
              <a:t>Bu açılışların çoğu şu üç kategoriden birisine girer: </a:t>
            </a:r>
            <a:br>
              <a:rPr lang="tr-TR" altLang="tr-TR" sz="1800"/>
            </a:br>
            <a:r>
              <a:rPr lang="tr-TR" altLang="tr-TR" sz="1800" b="1"/>
              <a:t>1.</a:t>
            </a:r>
            <a:r>
              <a:rPr lang="tr-TR" altLang="tr-TR" sz="1800"/>
              <a:t> Beyaz d4 ile merkezi yarma için oynar (İskoç Açılışı, Ponziani, İki At Savunması'nın İtalyan Açılışı'nın pek çok varyantı). </a:t>
            </a:r>
            <a:br>
              <a:rPr lang="tr-TR" altLang="tr-TR" sz="1800"/>
            </a:br>
            <a:r>
              <a:rPr lang="tr-TR" altLang="tr-TR" sz="1800" b="1"/>
              <a:t>2.</a:t>
            </a:r>
            <a:r>
              <a:rPr lang="tr-TR" altLang="tr-TR" sz="1800"/>
              <a:t> Beyaz f4 ile merkez yarması için oynar (Şah Gambiti, Viyana ve Fil Açılışı'nın pek çok varyantı). </a:t>
            </a:r>
            <a:br>
              <a:rPr lang="tr-TR" altLang="tr-TR" sz="1800"/>
            </a:br>
            <a:r>
              <a:rPr lang="tr-TR" altLang="tr-TR" sz="1800" b="1"/>
              <a:t>3.</a:t>
            </a:r>
            <a:r>
              <a:rPr lang="tr-TR" altLang="tr-TR" sz="1800"/>
              <a:t> Beyaz sakince d3 oynar (İtalyan açılışı, İspanyol Dört At Varyantı). </a:t>
            </a:r>
            <a:br>
              <a:rPr lang="tr-TR" altLang="tr-TR" sz="1800"/>
            </a:br>
            <a:r>
              <a:rPr lang="tr-TR" altLang="tr-TR" sz="1800"/>
              <a:t>Beyazın 2.Ag1-f3'ünden Siyah'ın sağlam savunma sistemlerinden, sert karşı gambitlere uzanan Siyah'ın diğer hamlelerine de bakacağız. </a:t>
            </a:r>
          </a:p>
        </p:txBody>
      </p:sp>
      <p:pic>
        <p:nvPicPr>
          <p:cNvPr id="167939" name="Picture 5" descr="acik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03388" y="188914"/>
            <a:ext cx="4176712" cy="5616575"/>
          </a:xfrm>
          <a:noFill/>
          <a:ln w="12700">
            <a:solidFill>
              <a:srgbClr val="FF0000"/>
            </a:solidFill>
            <a:miter lim="800000"/>
            <a:headEnd/>
            <a:tailEnd/>
          </a:ln>
        </p:spPr>
      </p:pic>
    </p:spTree>
    <p:extLst>
      <p:ext uri="{BB962C8B-B14F-4D97-AF65-F5344CB8AC3E}">
        <p14:creationId xmlns:p14="http://schemas.microsoft.com/office/powerpoint/2010/main" val="3080459676"/>
      </p:ext>
    </p:extLst>
  </p:cSld>
  <p:clrMapOvr>
    <a:masterClrMapping/>
  </p:clrMapOvr>
  <p:transition spd="slow">
    <p:fad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6"/>
          <p:cNvSpPr>
            <a:spLocks noGrp="1" noChangeArrowheads="1"/>
          </p:cNvSpPr>
          <p:nvPr>
            <p:ph type="title"/>
          </p:nvPr>
        </p:nvSpPr>
        <p:spPr>
          <a:xfrm>
            <a:off x="1524000" y="1"/>
            <a:ext cx="3733800" cy="6581775"/>
          </a:xfrm>
          <a:solidFill>
            <a:srgbClr val="CCFFFF"/>
          </a:solidFill>
          <a:ln w="12700">
            <a:solidFill>
              <a:srgbClr val="FF0000"/>
            </a:solidFill>
            <a:miter lim="800000"/>
            <a:headEnd/>
            <a:tailEnd/>
          </a:ln>
        </p:spPr>
        <p:txBody>
          <a:bodyPr/>
          <a:lstStyle/>
          <a:p>
            <a:pPr algn="l" eaLnBrk="1" hangingPunct="1">
              <a:lnSpc>
                <a:spcPct val="130000"/>
              </a:lnSpc>
            </a:pPr>
            <a:r>
              <a:rPr lang="tr-TR" altLang="tr-TR" sz="1800" b="1"/>
              <a:t>Beyazlar için Fikirler</a:t>
            </a:r>
            <a:r>
              <a:rPr lang="tr-TR" altLang="tr-TR" sz="1800"/>
              <a:t> </a:t>
            </a:r>
            <a:br>
              <a:rPr lang="tr-TR" altLang="tr-TR" sz="1800"/>
            </a:br>
            <a:r>
              <a:rPr lang="tr-TR" altLang="tr-TR" sz="1800" b="1"/>
              <a:t>1.</a:t>
            </a:r>
            <a:r>
              <a:rPr lang="tr-TR" altLang="tr-TR" sz="1800"/>
              <a:t> Bu açılışların çoğu açık konumlar yaratır. Hızlı, etkili bir gelişim ve Şah güvenliği en önemli faktörlerdir. </a:t>
            </a:r>
            <a:br>
              <a:rPr lang="tr-TR" altLang="tr-TR" sz="1800"/>
            </a:br>
            <a:r>
              <a:rPr lang="tr-TR" altLang="tr-TR" sz="1800" b="1"/>
              <a:t>2.</a:t>
            </a:r>
            <a:r>
              <a:rPr lang="tr-TR" altLang="tr-TR" sz="1800"/>
              <a:t> Eğer ne yaptığınızı tam olarak bilmiyorsanız, iyi rakiplere karşı Ag5 oynamayın. Bu varyanttaki tuzaklara düşmeyeceklerdir: pek çok varyantta Siyah bir veya iki Piyon vererek kuvvetli bir atak elde edebilir. </a:t>
            </a:r>
            <a:br>
              <a:rPr lang="tr-TR" altLang="tr-TR" sz="1800"/>
            </a:br>
            <a:r>
              <a:rPr lang="tr-TR" altLang="tr-TR" sz="1800" b="1"/>
              <a:t>3.</a:t>
            </a:r>
            <a:r>
              <a:rPr lang="tr-TR" altLang="tr-TR" sz="1800"/>
              <a:t>Latviya ve Elephant Gambiti'ne iyi bir cevap hazırlayın: kulüp seviyesinde bunlar çok yaygındır </a:t>
            </a:r>
          </a:p>
        </p:txBody>
      </p:sp>
      <p:pic>
        <p:nvPicPr>
          <p:cNvPr id="168963" name="Picture 5" descr="acik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332413" y="115888"/>
            <a:ext cx="5300662" cy="6049962"/>
          </a:xfrm>
          <a:noFill/>
          <a:ln w="12700">
            <a:solidFill>
              <a:srgbClr val="FF0000"/>
            </a:solidFill>
            <a:miter lim="800000"/>
            <a:headEnd/>
            <a:tailEnd/>
          </a:ln>
        </p:spPr>
      </p:pic>
    </p:spTree>
    <p:extLst>
      <p:ext uri="{BB962C8B-B14F-4D97-AF65-F5344CB8AC3E}">
        <p14:creationId xmlns:p14="http://schemas.microsoft.com/office/powerpoint/2010/main" val="1377131806"/>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6"/>
          <p:cNvSpPr>
            <a:spLocks noGrp="1" noChangeArrowheads="1"/>
          </p:cNvSpPr>
          <p:nvPr>
            <p:ph type="title"/>
          </p:nvPr>
        </p:nvSpPr>
        <p:spPr>
          <a:xfrm>
            <a:off x="6477000" y="115888"/>
            <a:ext cx="4191000" cy="6742112"/>
          </a:xfrm>
          <a:solidFill>
            <a:srgbClr val="CCFFFF"/>
          </a:solidFill>
          <a:ln w="19050">
            <a:solidFill>
              <a:srgbClr val="FF0000"/>
            </a:solidFill>
            <a:miter lim="800000"/>
            <a:headEnd/>
            <a:tailEnd/>
          </a:ln>
        </p:spPr>
        <p:txBody>
          <a:bodyPr/>
          <a:lstStyle/>
          <a:p>
            <a:pPr algn="l" eaLnBrk="1" hangingPunct="1">
              <a:lnSpc>
                <a:spcPct val="120000"/>
              </a:lnSpc>
            </a:pPr>
            <a:r>
              <a:rPr lang="tr-TR" altLang="tr-TR" sz="1600" b="1"/>
              <a:t>Siyahlar için Fikirler</a:t>
            </a:r>
            <a:r>
              <a:rPr lang="tr-TR" altLang="tr-TR" sz="1600"/>
              <a:t> </a:t>
            </a:r>
            <a:br>
              <a:rPr lang="tr-TR" altLang="tr-TR" sz="1600"/>
            </a:br>
            <a:r>
              <a:rPr lang="tr-TR" altLang="tr-TR" sz="1600"/>
              <a:t/>
            </a:r>
            <a:br>
              <a:rPr lang="tr-TR" altLang="tr-TR" sz="1600"/>
            </a:br>
            <a:r>
              <a:rPr lang="tr-TR" altLang="tr-TR" sz="1600" b="1"/>
              <a:t>1.</a:t>
            </a:r>
            <a:r>
              <a:rPr lang="tr-TR" altLang="tr-TR" sz="1600"/>
              <a:t> Bu varyantların pek çoğu hazırlıksız bir rakip karşısında çok tehlikelidir. Eğer 1...e5 oynuyorsanız, tüm açılışlara karşı iyi bir savunmaya sahip olmalısınız. </a:t>
            </a:r>
            <a:br>
              <a:rPr lang="tr-TR" altLang="tr-TR" sz="1600"/>
            </a:br>
            <a:r>
              <a:rPr lang="tr-TR" altLang="tr-TR" sz="1600" b="1"/>
              <a:t>2.</a:t>
            </a:r>
            <a:r>
              <a:rPr lang="tr-TR" altLang="tr-TR" sz="1600"/>
              <a:t> Bu açılışların çoğunda Siyah'ın eşitlemesini sağlayan kilit hamle d7-d5'dir. Bu fırsatı kollayın. Gambitleri reddetmek ise önemli bir alternatiftir. </a:t>
            </a:r>
            <a:br>
              <a:rPr lang="tr-TR" altLang="tr-TR" sz="1600"/>
            </a:br>
            <a:r>
              <a:rPr lang="tr-TR" altLang="tr-TR" sz="1600" b="1"/>
              <a:t>3.</a:t>
            </a:r>
            <a:r>
              <a:rPr lang="tr-TR" altLang="tr-TR" sz="1600"/>
              <a:t> Siyah'ın İspanyol Savunmasına girmek zorunda bırakmayan pek çok iyi varyant vardır. Eğer sağlam ve güvenli bir varyant arıyorsanız Petrof Savunması'nı incelemelisiniz. Riske girmekten çekinmiyorsanız da 3...f5'li Philidor'a bakınız. </a:t>
            </a:r>
            <a:br>
              <a:rPr lang="tr-TR" altLang="tr-TR" sz="1600"/>
            </a:br>
            <a:r>
              <a:rPr lang="tr-TR" altLang="tr-TR" sz="1600" b="1"/>
              <a:t>4.</a:t>
            </a:r>
            <a:r>
              <a:rPr lang="tr-TR" altLang="tr-TR" sz="1600"/>
              <a:t> Eğer Beyaz d4 veya f4 ile konumu açarsa, hızlı gelişim ve Şah güvenliği en önemli faktörlerdir. </a:t>
            </a:r>
          </a:p>
        </p:txBody>
      </p:sp>
      <p:pic>
        <p:nvPicPr>
          <p:cNvPr id="169987" name="Picture 5" descr="acik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0364" y="115888"/>
            <a:ext cx="4770437" cy="6437312"/>
          </a:xfrm>
          <a:noFill/>
          <a:ln w="28575">
            <a:solidFill>
              <a:srgbClr val="FF0000"/>
            </a:solidFill>
            <a:miter lim="800000"/>
            <a:headEnd/>
            <a:tailEnd/>
          </a:ln>
        </p:spPr>
      </p:pic>
    </p:spTree>
    <p:extLst>
      <p:ext uri="{BB962C8B-B14F-4D97-AF65-F5344CB8AC3E}">
        <p14:creationId xmlns:p14="http://schemas.microsoft.com/office/powerpoint/2010/main" val="395884015"/>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7696200" y="188914"/>
            <a:ext cx="2827338" cy="6440487"/>
          </a:xfrm>
          <a:solidFill>
            <a:srgbClr val="CCFFFF"/>
          </a:solidFill>
          <a:ln w="19050">
            <a:solidFill>
              <a:srgbClr val="FF0000"/>
            </a:solidFill>
            <a:miter lim="800000"/>
            <a:headEnd/>
            <a:tailEnd/>
          </a:ln>
        </p:spPr>
        <p:txBody>
          <a:bodyPr/>
          <a:lstStyle/>
          <a:p>
            <a:pPr eaLnBrk="1" hangingPunct="1">
              <a:lnSpc>
                <a:spcPct val="190000"/>
              </a:lnSpc>
            </a:pPr>
            <a:r>
              <a:rPr lang="tr-TR" altLang="tr-TR" sz="2800" b="1"/>
              <a:t>İTALYAN AÇILIŞI</a:t>
            </a:r>
            <a:br>
              <a:rPr lang="tr-TR" altLang="tr-TR" sz="2800" b="1"/>
            </a:br>
            <a:r>
              <a:rPr lang="tr-TR" altLang="tr-TR" sz="2800" b="1"/>
              <a:t>1.e2-e4 e7-e5</a:t>
            </a:r>
            <a:br>
              <a:rPr lang="tr-TR" altLang="tr-TR" sz="2800" b="1"/>
            </a:br>
            <a:r>
              <a:rPr lang="tr-TR" altLang="tr-TR" sz="2800" b="1"/>
              <a:t>2.Ag1-f3 Ab8-c6</a:t>
            </a:r>
            <a:br>
              <a:rPr lang="tr-TR" altLang="tr-TR" sz="2800" b="1"/>
            </a:br>
            <a:r>
              <a:rPr lang="tr-TR" altLang="tr-TR" sz="2800" b="1"/>
              <a:t>3.Ff1-c4 Ff8-c5</a:t>
            </a:r>
          </a:p>
        </p:txBody>
      </p:sp>
      <p:pic>
        <p:nvPicPr>
          <p:cNvPr id="171011" name="Picture 5" descr="acik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0" y="115888"/>
            <a:ext cx="5976938" cy="6049962"/>
          </a:xfrm>
          <a:noFill/>
          <a:ln w="12700">
            <a:solidFill>
              <a:srgbClr val="FF0000"/>
            </a:solidFill>
            <a:miter lim="800000"/>
            <a:headEnd/>
            <a:tailEnd/>
          </a:ln>
        </p:spPr>
      </p:pic>
    </p:spTree>
    <p:extLst>
      <p:ext uri="{BB962C8B-B14F-4D97-AF65-F5344CB8AC3E}">
        <p14:creationId xmlns:p14="http://schemas.microsoft.com/office/powerpoint/2010/main" val="3242026404"/>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1631951" y="115888"/>
            <a:ext cx="2879725" cy="5962650"/>
          </a:xfrm>
          <a:solidFill>
            <a:srgbClr val="CCFFFF"/>
          </a:solidFill>
          <a:ln w="19050">
            <a:solidFill>
              <a:srgbClr val="FF0000"/>
            </a:solidFill>
            <a:miter lim="800000"/>
            <a:headEnd/>
            <a:tailEnd/>
          </a:ln>
        </p:spPr>
        <p:txBody>
          <a:bodyPr/>
          <a:lstStyle/>
          <a:p>
            <a:pPr algn="l" eaLnBrk="1" hangingPunct="1"/>
            <a:r>
              <a:rPr lang="tr-TR" altLang="tr-TR" sz="2000"/>
              <a:t>Beyaz'ın alternatifleri şunlardır: </a:t>
            </a:r>
            <a:br>
              <a:rPr lang="tr-TR" altLang="tr-TR" sz="2000"/>
            </a:br>
            <a:r>
              <a:rPr lang="tr-TR" altLang="tr-TR" sz="2000" b="1"/>
              <a:t>a)</a:t>
            </a:r>
            <a:r>
              <a:rPr lang="tr-TR" altLang="tr-TR" sz="2000"/>
              <a:t> Kapalı İtalyan Açılışı (d3 ve Ac3), siyah Fg5'den sonra roktan sakınırsa çok sıkıcıdır, </a:t>
            </a:r>
            <a:br>
              <a:rPr lang="tr-TR" altLang="tr-TR" sz="2000"/>
            </a:br>
            <a:r>
              <a:rPr lang="tr-TR" altLang="tr-TR" sz="2000" b="1"/>
              <a:t>b)</a:t>
            </a:r>
            <a:r>
              <a:rPr lang="tr-TR" altLang="tr-TR" sz="2000"/>
              <a:t> modern kapalı sistem (d3 ve c3), İspanyol Savunması'na benzer fikirlere sahiptir. </a:t>
            </a:r>
            <a:br>
              <a:rPr lang="tr-TR" altLang="tr-TR" sz="2000"/>
            </a:br>
            <a:r>
              <a:rPr lang="tr-TR" altLang="tr-TR" sz="2000" b="1"/>
              <a:t>c)</a:t>
            </a:r>
            <a:r>
              <a:rPr lang="tr-TR" altLang="tr-TR" sz="2000"/>
              <a:t> klasik İtalyan Açılışı (c3 ve d4), Siyah teoriyi biliyorsa kolayca eşitleyebilir ama bilmezse çabucak kaybedebilir, </a:t>
            </a:r>
            <a:br>
              <a:rPr lang="tr-TR" altLang="tr-TR" sz="2000"/>
            </a:br>
            <a:r>
              <a:rPr lang="tr-TR" altLang="tr-TR" sz="2000" b="1"/>
              <a:t>d)</a:t>
            </a:r>
            <a:r>
              <a:rPr lang="tr-TR" altLang="tr-TR" sz="2000"/>
              <a:t> Evans Gambiti (b4 ve Siyah Eri alırsa ardından c3 ve d4) </a:t>
            </a:r>
          </a:p>
        </p:txBody>
      </p:sp>
      <p:pic>
        <p:nvPicPr>
          <p:cNvPr id="172035" name="Picture 6" descr="acik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656139" y="101601"/>
            <a:ext cx="5991225" cy="5991225"/>
          </a:xfrm>
          <a:noFill/>
          <a:ln w="19050">
            <a:solidFill>
              <a:srgbClr val="FF0000"/>
            </a:solidFill>
            <a:miter lim="800000"/>
            <a:headEnd/>
            <a:tailEnd/>
          </a:ln>
        </p:spPr>
      </p:pic>
    </p:spTree>
    <p:extLst>
      <p:ext uri="{BB962C8B-B14F-4D97-AF65-F5344CB8AC3E}">
        <p14:creationId xmlns:p14="http://schemas.microsoft.com/office/powerpoint/2010/main" val="2792878012"/>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xfrm>
            <a:off x="7543800" y="115888"/>
            <a:ext cx="3124200" cy="6513512"/>
          </a:xfrm>
          <a:solidFill>
            <a:srgbClr val="CCFFFF"/>
          </a:solidFill>
          <a:ln w="19050">
            <a:solidFill>
              <a:srgbClr val="FF0000"/>
            </a:solidFill>
            <a:miter lim="800000"/>
            <a:headEnd/>
            <a:tailEnd/>
          </a:ln>
        </p:spPr>
        <p:txBody>
          <a:bodyPr/>
          <a:lstStyle/>
          <a:p>
            <a:pPr algn="l" eaLnBrk="1" hangingPunct="1">
              <a:lnSpc>
                <a:spcPct val="190000"/>
              </a:lnSpc>
            </a:pPr>
            <a:r>
              <a:rPr lang="tr-TR" altLang="tr-TR" sz="2800" b="1"/>
              <a:t>İKİ AT SAVUNMASI</a:t>
            </a:r>
            <a:r>
              <a:rPr lang="tr-TR" altLang="tr-TR" sz="2800"/>
              <a:t> </a:t>
            </a:r>
            <a:br>
              <a:rPr lang="tr-TR" altLang="tr-TR" sz="2800"/>
            </a:br>
            <a:r>
              <a:rPr lang="tr-TR" altLang="tr-TR" sz="2800" b="1"/>
              <a:t>1.e2-e4 e7-e5</a:t>
            </a:r>
            <a:br>
              <a:rPr lang="tr-TR" altLang="tr-TR" sz="2800" b="1"/>
            </a:br>
            <a:r>
              <a:rPr lang="tr-TR" altLang="tr-TR" sz="2800" b="1"/>
              <a:t>2.Ag1-f3 Ab8-c6</a:t>
            </a:r>
            <a:br>
              <a:rPr lang="tr-TR" altLang="tr-TR" sz="2800" b="1"/>
            </a:br>
            <a:r>
              <a:rPr lang="tr-TR" altLang="tr-TR" sz="2800" b="1"/>
              <a:t>3.Ff1-c4 Ag8-f6</a:t>
            </a:r>
          </a:p>
        </p:txBody>
      </p:sp>
      <p:pic>
        <p:nvPicPr>
          <p:cNvPr id="173059" name="Picture 5" descr="acik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0" y="115889"/>
            <a:ext cx="5759450" cy="6192837"/>
          </a:xfrm>
          <a:noFill/>
          <a:ln w="19050">
            <a:solidFill>
              <a:srgbClr val="FF0000"/>
            </a:solidFill>
            <a:miter lim="800000"/>
            <a:headEnd/>
            <a:tailEnd/>
          </a:ln>
        </p:spPr>
      </p:pic>
    </p:spTree>
    <p:extLst>
      <p:ext uri="{BB962C8B-B14F-4D97-AF65-F5344CB8AC3E}">
        <p14:creationId xmlns:p14="http://schemas.microsoft.com/office/powerpoint/2010/main" val="317426862"/>
      </p:ext>
    </p:extLst>
  </p:cSld>
  <p:clrMapOvr>
    <a:masterClrMapping/>
  </p:clrMapOvr>
  <p:transition spd="slow">
    <p:fade/>
    <p:sndAc>
      <p:stSnd>
        <p:snd r:embed="rId2" name="chimes.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172</Words>
  <Application>Microsoft Office PowerPoint</Application>
  <PresentationFormat>Özel</PresentationFormat>
  <Paragraphs>20</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Office Teması</vt:lpstr>
      <vt:lpstr>13. HAFTA</vt:lpstr>
      <vt:lpstr>BEYAZ DER Kİ:  İspanyol Savunması'nı mı bekliyorsun? Ben favori açılışımı oynayacağım ve o­nun hakkında ne biliyorsun göreceğiz. Bu açılış vahşi bir gambitten, sakin bir varyanta kadar her şey olabilir. Yakında göreceksin. </vt:lpstr>
      <vt:lpstr>SİYAH DER Kİ:  Bu açılışlar o kadar da korkutucu değil. Hazırlıklıyım: Ne oynarsan oyna eşit bir pozisyona ulaşabilirim.Devam et ve en kötü oyununu oyna. </vt:lpstr>
      <vt:lpstr>Bu açılışların çoğu şu üç kategoriden birisine girer:  1. Beyaz d4 ile merkezi yarma için oynar (İskoç Açılışı, Ponziani, İki At Savunması'nın İtalyan Açılışı'nın pek çok varyantı).  2. Beyaz f4 ile merkez yarması için oynar (Şah Gambiti, Viyana ve Fil Açılışı'nın pek çok varyantı).  3. Beyaz sakince d3 oynar (İtalyan açılışı, İspanyol Dört At Varyantı).  Beyazın 2.Ag1-f3'ünden Siyah'ın sağlam savunma sistemlerinden, sert karşı gambitlere uzanan Siyah'ın diğer hamlelerine de bakacağız. </vt:lpstr>
      <vt:lpstr>Beyazlar için Fikirler  1. Bu açılışların çoğu açık konumlar yaratır. Hızlı, etkili bir gelişim ve Şah güvenliği en önemli faktörlerdir.  2. Eğer ne yaptığınızı tam olarak bilmiyorsanız, iyi rakiplere karşı Ag5 oynamayın. Bu varyanttaki tuzaklara düşmeyeceklerdir: pek çok varyantta Siyah bir veya iki Piyon vererek kuvvetli bir atak elde edebilir.  3.Latviya ve Elephant Gambiti'ne iyi bir cevap hazırlayın: kulüp seviyesinde bunlar çok yaygındır </vt:lpstr>
      <vt:lpstr>Siyahlar için Fikirler   1. Bu varyantların pek çoğu hazırlıksız bir rakip karşısında çok tehlikelidir. Eğer 1...e5 oynuyorsanız, tüm açılışlara karşı iyi bir savunmaya sahip olmalısınız.  2. Bu açılışların çoğunda Siyah'ın eşitlemesini sağlayan kilit hamle d7-d5'dir. Bu fırsatı kollayın. Gambitleri reddetmek ise önemli bir alternatiftir.  3. Siyah'ın İspanyol Savunmasına girmek zorunda bırakmayan pek çok iyi varyant vardır. Eğer sağlam ve güvenli bir varyant arıyorsanız Petrof Savunması'nı incelemelisiniz. Riske girmekten çekinmiyorsanız da 3...f5'li Philidor'a bakınız.  4. Eğer Beyaz d4 veya f4 ile konumu açarsa, hızlı gelişim ve Şah güvenliği en önemli faktörlerdir. </vt:lpstr>
      <vt:lpstr>İTALYAN AÇILIŞI 1.e2-e4 e7-e5 2.Ag1-f3 Ab8-c6 3.Ff1-c4 Ff8-c5</vt:lpstr>
      <vt:lpstr>Beyaz'ın alternatifleri şunlardır:  a) Kapalı İtalyan Açılışı (d3 ve Ac3), siyah Fg5'den sonra roktan sakınırsa çok sıkıcıdır,  b) modern kapalı sistem (d3 ve c3), İspanyol Savunması'na benzer fikirlere sahiptir.  c) klasik İtalyan Açılışı (c3 ve d4), Siyah teoriyi biliyorsa kolayca eşitleyebilir ama bilmezse çabucak kaybedebilir,  d) Evans Gambiti (b4 ve Siyah Eri alırsa ardından c3 ve d4) </vt:lpstr>
      <vt:lpstr>İKİ AT SAVUNMASI  1.e2-e4 e7-e5 2.Ag1-f3 Ab8-c6 3.Ff1-c4 Ag8-f6</vt:lpstr>
      <vt:lpstr>Şimdi Beyaz'ın şu devam yolları vardır: a) Ac3 (Tavsiye edilmez: Axe4 ve d5 Siyah için iyidir)  b) d3 ve devamında c3 ve Ac3 ile kapalı bir oyun  c)Ag5 ile f7'ye erken bir saldırı düzenlemek, ama pek çok devam yolunda Siyah kuvvetli bir atak için materyal verebilir (4.Ag5 d5 5.exd5 Aa5 veya b5 veya Ad4 ama Axd5 kötüdür)  d) d4 ve Siyah tuzaklara düşmediği sürece eşitleyebilir (exd4 ile başlamalı, Axe4 ile değil </vt:lpstr>
      <vt:lpstr>İSKOÇ AÇILIŞI  1.e2-e4 e7-e5 2.Ag1-f3 Ab8-c6 3.d2-d3 e5xd4  Tek iyi hamle: 3...d6 4.dxe5 Beyaz için iyidir. 4.Af3xd4 Veya Beyaz c3 ile Goring Gambiti'ni veya Fc4 ile İskoç Gambiti'ni oynayabilir. </vt:lpstr>
      <vt:lpstr>Şimdi Axd4 bir hatadır, Beyaz Vezir kuvvetli bir kareye gelmiş olur. Risk almaktan çekinmiyorsanız Vh4 ilginçtir: Beyaz'ın en iyi cevabı Adb5'tir. Ana devam yolları Piyona saldıran Af6 ve Ata saldıran Fc5'tir. </vt:lpstr>
      <vt:lpstr>ŞAH GAMBİTİ  1.e2-e4 e7-e5 2.f2-f4</vt:lpstr>
      <vt:lpstr>Siyah Fc5'i (Reddedilen Şah Gambiti), d5'i (Falkbeer Karşı Gambiti), oynayabilir veya...  2...e5xf4 3.Ag1-f3</vt:lpstr>
      <vt:lpstr>Vh4'ü engelleyen yaygın hamle, bunun yanı sıra Fc4'de mümkündür. Siyah Eri savunmakla Beyaz'a merkezde karşılık vermek arasında bir tercih yapmalıdır. Burada, g5 (g4 ve Vh4+ oynamak için, Beyaz'ın normal hamlesi h4'dür), d5 ve Fe7 iyi hamlelerdir, ama Fc5 d4 sürüşü yüzünden yanlıştır. </vt:lpstr>
      <vt:lpstr>VİYANA AÇILIŞI  1.e2-e4 e7-e5 2.Ab1-c3 Ag8-f6  Yaygın hamle, ama Ac6'da mümkündür. 2.f2-f4 Beyaz Fc4 veya g3, Fg2 ile sakin bir sisten seçebilir. 3...d7-d5  Tek iyi hamle. Şah Gambiti'nden farklı olarak, exf4 Beyaz'ın e5'i yüzünden kötüdür: At g8'e geri dönmek zorunda kalır. </vt:lpstr>
      <vt:lpstr>1.e4 e5 2.Fc4 FİL AÇILIŞIDIR, İtalyan Açılışı'na, Viyana Oyunu'na ve Kabul Edilmeyen Şah Gambiti'ne dönüşebilir.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HAFTA</dc:title>
  <dc:creator>user</dc:creator>
  <cp:lastModifiedBy>user</cp:lastModifiedBy>
  <cp:revision>3</cp:revision>
  <dcterms:created xsi:type="dcterms:W3CDTF">2020-04-27T08:25:02Z</dcterms:created>
  <dcterms:modified xsi:type="dcterms:W3CDTF">2020-05-03T13:18:56Z</dcterms:modified>
</cp:coreProperties>
</file>