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9" r:id="rId9"/>
    <p:sldId id="33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SAF HASILA HESABI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06752" y="1648604"/>
            <a:ext cx="9863328" cy="295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 İşletmelerinde Vergilendirme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Tarımsal Kazanç İle Ticari Kazanç Ayırımı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Tarımsal Kazançların Vergilendirilmesi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Tevkifat (Stopaj) Yöntemi İle Vergileme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Gerçek Usul Yöntemi ile Vergilendirme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Tarımsal İşletme Hesabı Esası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Bilanço Esası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4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SAF HASILA HESABI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92096" y="79749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</a:rPr>
              <a:t>GELİR TABLOSU (Basit muhasebe </a:t>
            </a: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kayıt 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</a:rPr>
              <a:t>analizi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955" y="1166822"/>
            <a:ext cx="6371429" cy="516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SAF HASILA HESABI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158240" y="2560109"/>
            <a:ext cx="7985760" cy="1322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Gayrisaf Hâsıla (GSH)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GSH=  Gayrisafi Üretim Değeri (Bitkisel Üretim, Hayvansal Üretim, Prodüktif Demirbaş Kıymet Artışı)+ İşletme Dışı Tarımsal Gelir+ Konut Kira Karşılığı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2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SAF HASILA HESABI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987296" y="1186818"/>
            <a:ext cx="835152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Gayrisafi Üretim Değeri (GSÜD)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GSÜD= (Bitkisel ürünler x fiyatları)+(Hayvansal ürünler x fiyatları)+Prodüktif Demirbaş Kıymet Artışları(PDKA)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6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SAF HASILA HESABI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38912" y="2263745"/>
            <a:ext cx="8705088" cy="1618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 Masrafları(İM)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Gayrisaf Hâsılanın karşısını İşletme Masrafları oluşturur. İşletme Masrafları Laur’a göre Gayrisaf Hâsılayı oluşturmak için katlanılması gereken masraflar toplamını ifade etmektedir.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1960" algn="just" fontAlgn="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Üretim Masrafları(ÜM)=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İM+Aktif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sermayenin faizi karşılığı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SAF HASILA HESABI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tarım işletmesinde işletme masrafları, genel olarak ele alınacak olursa, dört grupta toplanabilir: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1. İşçilik masrafları (AİÜK dâhil)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2. Cari masraflar,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3. Demirbaş kıymet eksilişleri (PDKE)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4. Amortismanlar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52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SAF HASILA HESABI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02208" y="2759586"/>
            <a:ext cx="824179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 Hâsıla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 Hasıla (SH) şu şekilde formüle edilmektedir. SH= Gayrisaf Hâsıla(GSH)- İşletme Masrafları(İM)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6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SAF HASILA HESABI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900808" y="727604"/>
            <a:ext cx="9986392" cy="6130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 işletmelerinde Saf Hâsılayı üç grup unsur etkilemektedir: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a. Genel Etkiler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b. Bölgesel Etkiler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c. İşletme Üzerindeki Etkileri 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Brüt Kar 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Brüt Kar(BK)= GSÜD- DM 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Tarımsal Gelir (TG)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TG= SH-(Borç faizleri Kira ve/veya ortakçılık ödemeleri)+ AİÜK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Çiftlik Rantı(ÇR) ve Toprak Rantı(TR)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Çiftlik rantı; toprak, Meliorasyon, bina ve bitki sermayelerine karşılık elde edilen gelirdir. Saf Hasıladan, toprak, Meliorasyon, bina ve bitki dışında kalan sermaye kalemlerine için faiz karşılığı çıkarılarak bulunur.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Toprak rantı; toprak sermayesinden elde edilen getiridir. Çiftlik rantından, Meliorasyon, bina ve bitki sermayelerinin faiz karşılığını çıkarmak veya saf hasıladan, toprak hariç, diğer bütün aktif sermayenin faiz karşılığını çıkarmak suretiyle hesaplanabilmektedir.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 Hasıla, çiftlik rantı ve toprak rantı,  işletmenin rantabilitesini değerlendirmede fikir vermek açısından işletmeler arası karşılaştırmalarda kullanılan ölçülerdendir.  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 Sermaye Rantı(ÖSR)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ÖSR= SH-(</a:t>
            </a:r>
            <a:r>
              <a:rPr lang="tr-TR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Bf+KOP</a:t>
            </a: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ya da ÖSR=TG- AİÜK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 Kazancı (İK)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İK= TG-OSF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İşletmecinin Karı veya Zararı(İKZ)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İKZ= TG- (ÖSF+AİÜK)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Tarımsal Faaliyet Geliri(TFG)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TFG= GSÜD+İDTG+KKK  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 Dışı Gelir (TDG)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 dışı gelir; tarım işletmecisinin sahip olduğu arazilerin kira ve ortakçılık karşılığı ile işletme ailesi fertlerinin tarımsal faaliyet dışı işlerden elde ettikleri gelirdir. 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Toplam Aile Geliri (TAG)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TAG= TG+ TDG </a:t>
            </a:r>
            <a:endParaRPr lang="tr-T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2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SAF HASILA HESABI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450592" y="915212"/>
            <a:ext cx="8851392" cy="4760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Rantabilite</a:t>
            </a:r>
            <a:r>
              <a:rPr lang="en-US" b="1" kern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(R)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Mali Rantabilite (MR)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 MR=   Safi kâr (SK) / Öz Sermaye(ÖS) x 100    	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 MR=  SH-(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Bf+KOP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)/ÖS x 100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 Rantabilite (ER)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ER=SK+ (yabancı sermaye faizi)/ Aktif Sermaye(AS)  x 100 	</a:t>
            </a:r>
            <a:endParaRPr lang="tr-T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SH/ AS x 100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Rantabilite 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Faktörü (RF)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SH/GSH 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x100</a:t>
            </a:r>
          </a:p>
          <a:p>
            <a:pPr algn="just" fontAlgn="t">
              <a:lnSpc>
                <a:spcPct val="150000"/>
              </a:lnSpc>
              <a:spcAft>
                <a:spcPts val="0"/>
              </a:spcAft>
              <a:tabLst>
                <a:tab pos="5038725" algn="l"/>
              </a:tabLst>
            </a:pP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Örnek Soru Çözümü</a:t>
            </a:r>
            <a:b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40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310</TotalTime>
  <Words>480</Words>
  <Application>Microsoft Office PowerPoint</Application>
  <PresentationFormat>Geniş ekran</PresentationFormat>
  <Paragraphs>66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Trebuchet MS</vt:lpstr>
      <vt:lpstr>Tw Cen MT</vt:lpstr>
      <vt:lpstr>Devre</vt:lpstr>
      <vt:lpstr> SAF HASILA HESABI </vt:lpstr>
      <vt:lpstr> SAF HASILA HESABI </vt:lpstr>
      <vt:lpstr> SAF HASILA HESABI </vt:lpstr>
      <vt:lpstr> SAF HASILA HESABI </vt:lpstr>
      <vt:lpstr> SAF HASILA HESABI </vt:lpstr>
      <vt:lpstr> SAF HASILA HESABI </vt:lpstr>
      <vt:lpstr> SAF HASILA HESABI </vt:lpstr>
      <vt:lpstr> SAF HASILA HESABI </vt:lpstr>
      <vt:lpstr> SAF HASILA HESABI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 Kavramı ve Önemİ Muhasebenİn TarİHçesİ</dc:title>
  <dc:creator>halil fidan</dc:creator>
  <cp:lastModifiedBy>halil fidan</cp:lastModifiedBy>
  <cp:revision>101</cp:revision>
  <dcterms:created xsi:type="dcterms:W3CDTF">2018-11-13T06:25:23Z</dcterms:created>
  <dcterms:modified xsi:type="dcterms:W3CDTF">2018-11-13T11:35:32Z</dcterms:modified>
</cp:coreProperties>
</file>