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566E-012E-4E34-8C7D-91042208D81A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1428-DD51-4FBE-A3A1-4605967FA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4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566E-012E-4E34-8C7D-91042208D81A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1428-DD51-4FBE-A3A1-4605967FA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391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566E-012E-4E34-8C7D-91042208D81A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1428-DD51-4FBE-A3A1-4605967FA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96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566E-012E-4E34-8C7D-91042208D81A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1428-DD51-4FBE-A3A1-4605967FA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079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566E-012E-4E34-8C7D-91042208D81A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1428-DD51-4FBE-A3A1-4605967FA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18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566E-012E-4E34-8C7D-91042208D81A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1428-DD51-4FBE-A3A1-4605967FA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971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566E-012E-4E34-8C7D-91042208D81A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1428-DD51-4FBE-A3A1-4605967FA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897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566E-012E-4E34-8C7D-91042208D81A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1428-DD51-4FBE-A3A1-4605967FA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231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566E-012E-4E34-8C7D-91042208D81A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1428-DD51-4FBE-A3A1-4605967FA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50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566E-012E-4E34-8C7D-91042208D81A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1428-DD51-4FBE-A3A1-4605967FA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139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566E-012E-4E34-8C7D-91042208D81A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B1428-DD51-4FBE-A3A1-4605967FA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482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4566E-012E-4E34-8C7D-91042208D81A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B1428-DD51-4FBE-A3A1-4605967FA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98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857500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Epidermophyton</a:t>
            </a: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Genus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5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857500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Aspergillosis</a:t>
            </a:r>
            <a:endParaRPr lang="tr-TR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10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404664"/>
            <a:ext cx="8568952" cy="612068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b="1" i="1" dirty="0" err="1">
                <a:latin typeface="Times New Roman" panose="02020603050405020304" pitchFamily="18" charset="0"/>
                <a:cs typeface="Times New Roman" pitchFamily="18" charset="0"/>
              </a:rPr>
              <a:t>Aspergillus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species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lead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respiratory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infections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sometimes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rarely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cause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systemic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infections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1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Aspergillozis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Aspergillus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türleri tarafından oluşturulan, genellikle solunum sistemine yerleşen ve bazen de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generalize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(sistemik) durum gösteren bir mantar hastalığıdır.</a:t>
            </a:r>
          </a:p>
          <a:p>
            <a:pPr algn="just" eaLnBrk="1" hangingPunct="1">
              <a:lnSpc>
                <a:spcPct val="150000"/>
              </a:lnSpc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species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causes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infections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animals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 </a:t>
            </a:r>
          </a:p>
          <a:p>
            <a:pPr algn="just" eaLnBrk="1" hangingPunct="1">
              <a:lnSpc>
                <a:spcPct val="150000"/>
              </a:lnSpc>
              <a:buNone/>
            </a:pP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 </a:t>
            </a:r>
            <a:r>
              <a:rPr lang="tr-TR" sz="2400" b="1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Aspergillus</a:t>
            </a:r>
            <a:r>
              <a:rPr lang="tr-TR" sz="2400" b="1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b="1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fumigatus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major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agent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Beside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;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tr-TR" sz="2000" b="1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Aspergillus</a:t>
            </a:r>
            <a:r>
              <a:rPr lang="tr-TR" sz="2000" b="1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r>
              <a:rPr lang="tr-TR" sz="2000" b="1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niger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tr-TR" sz="2000" b="1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Aspergillus</a:t>
            </a:r>
            <a:r>
              <a:rPr lang="tr-TR" sz="2000" b="1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r>
              <a:rPr lang="tr-TR" sz="2000" b="1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flavus</a:t>
            </a:r>
            <a:r>
              <a:rPr lang="tr-TR" sz="20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tr-TR" sz="2000" b="1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Aspergillus</a:t>
            </a:r>
            <a:r>
              <a:rPr lang="tr-TR" sz="2000" b="1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r>
              <a:rPr lang="tr-TR" sz="2000" b="1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terreus</a:t>
            </a:r>
            <a:r>
              <a:rPr lang="tr-TR" sz="2000" b="1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tr-TR" sz="2000" b="1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Aspergillus</a:t>
            </a:r>
            <a:r>
              <a:rPr lang="tr-TR" sz="2000" b="1" i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r>
              <a:rPr lang="tr-TR" sz="2000" b="1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nidulans</a:t>
            </a:r>
            <a:endParaRPr lang="tr-TR" sz="2000" i="1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0" lvl="1" indent="45720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tr-TR" sz="2000" b="1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tr-TR" sz="2000" b="1" i="1" dirty="0" err="1">
                <a:latin typeface="Times New Roman" pitchFamily="18" charset="0"/>
                <a:cs typeface="Times New Roman" pitchFamily="18" charset="0"/>
              </a:rPr>
              <a:t>fumigatus</a:t>
            </a:r>
            <a:r>
              <a:rPr lang="tr-TR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tr-TR" sz="2000" b="1" i="1" dirty="0" err="1">
                <a:latin typeface="Times New Roman" pitchFamily="18" charset="0"/>
                <a:cs typeface="Times New Roman" pitchFamily="18" charset="0"/>
              </a:rPr>
              <a:t>flavus</a:t>
            </a:r>
            <a:r>
              <a:rPr lang="tr-TR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endotoxin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000" b="1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tr-TR" sz="2000" b="1" i="1" dirty="0" err="1">
                <a:latin typeface="Times New Roman" pitchFamily="18" charset="0"/>
                <a:cs typeface="Times New Roman" pitchFamily="18" charset="0"/>
              </a:rPr>
              <a:t>flavus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synthesised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potent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toxin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called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aflatoxin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94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31504" y="144016"/>
            <a:ext cx="8784976" cy="6525344"/>
          </a:xfrm>
        </p:spPr>
        <p:txBody>
          <a:bodyPr>
            <a:normAutofit fontScale="77500" lnSpcReduction="20000"/>
          </a:bodyPr>
          <a:lstStyle/>
          <a:p>
            <a:pPr lvl="1" algn="just">
              <a:lnSpc>
                <a:spcPct val="150000"/>
              </a:lnSpc>
              <a:buNone/>
            </a:pPr>
            <a:r>
              <a:rPr lang="tr-TR" b="1" i="1" dirty="0" err="1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Epidemiology</a:t>
            </a:r>
            <a:endParaRPr lang="tr-TR" b="1" i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intake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200" b="1" i="1" dirty="0" err="1">
                <a:latin typeface="Times New Roman" pitchFamily="18" charset="0"/>
                <a:cs typeface="Times New Roman" pitchFamily="18" charset="0"/>
              </a:rPr>
              <a:t>Aspergillus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spores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inhalation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leads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frequent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observation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respiratory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infections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Spores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can be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observed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soil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decayed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food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plants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Inhalation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spores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animals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fed in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environments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lead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Aspergillosis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tr-TR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Sporlara toprakta, çürümüş veya çürümekte olan gıdalarda, bitkilerde oldukça sık rastlanmaktadır. Böyle yerlerde yaşayan ya da beslenen hayvanlarda solunum yolu ile sporların alınması sonucunda </a:t>
            </a:r>
            <a:r>
              <a:rPr lang="tr-TR" sz="1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Aspergillozis</a:t>
            </a:r>
            <a:r>
              <a:rPr lang="tr-TR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meydana gelir.</a:t>
            </a:r>
          </a:p>
          <a:p>
            <a:pPr algn="just">
              <a:lnSpc>
                <a:spcPct val="150000"/>
              </a:lnSpc>
            </a:pP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tissue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pathologic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materials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conidiums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coniophores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micelial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can be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seen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tr-TR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Dokularda veya patolojik maddelerde genellikle </a:t>
            </a:r>
            <a:r>
              <a:rPr lang="tr-TR" sz="1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konidiumlara</a:t>
            </a:r>
            <a:r>
              <a:rPr lang="tr-TR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konidiofor</a:t>
            </a:r>
            <a:r>
              <a:rPr lang="tr-TR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1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miselyal</a:t>
            </a:r>
            <a:r>
              <a:rPr lang="tr-TR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elementlere rastlanır.</a:t>
            </a:r>
            <a:r>
              <a:rPr lang="tr-TR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animals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susceptible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In-appropriate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caring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nutrition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rules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predisposition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factors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disease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tr-TR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Hastalığa hemen her hayvanda rastlanmaktadır. Kötü bakım-besleme koşulları ve hijyenik olmayan ortamlar </a:t>
            </a:r>
            <a:r>
              <a:rPr lang="tr-TR" sz="1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predispose</a:t>
            </a:r>
            <a:r>
              <a:rPr lang="tr-TR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edici faktörlerdendir.</a:t>
            </a:r>
          </a:p>
          <a:p>
            <a:pPr algn="just">
              <a:lnSpc>
                <a:spcPct val="150000"/>
              </a:lnSpc>
            </a:pP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Transmission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animal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animal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rare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comparison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fungal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infections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tr-TR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Hayvandan hayvana bulaşma, diğer mantar </a:t>
            </a:r>
            <a:r>
              <a:rPr lang="tr-TR" sz="1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infeksiyonlarına</a:t>
            </a:r>
            <a:r>
              <a:rPr lang="tr-TR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göre daha nadir rastlanmaktadır.</a:t>
            </a:r>
            <a:endParaRPr lang="tr-TR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22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03512" y="116632"/>
            <a:ext cx="8640960" cy="6408712"/>
          </a:xfrm>
        </p:spPr>
        <p:txBody>
          <a:bodyPr/>
          <a:lstStyle/>
          <a:p>
            <a:pPr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u="sng" dirty="0" err="1" smtClean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Diagnosis</a:t>
            </a:r>
            <a:endParaRPr lang="tr-TR" sz="2400" u="sng" dirty="0"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tr-TR" sz="2200" b="1" i="1" dirty="0" err="1">
                <a:latin typeface="Times New Roman" pitchFamily="18" charset="0"/>
                <a:cs typeface="Times New Roman" pitchFamily="18" charset="0"/>
              </a:rPr>
              <a:t>Clinical</a:t>
            </a:r>
            <a:r>
              <a:rPr lang="tr-TR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b="1" i="1" dirty="0" err="1"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Clinical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findings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mostly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observed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respiratory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digestion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systems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animals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abortions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dur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fungi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observed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	</a:t>
            </a:r>
            <a:endParaRPr lang="tr-TR" sz="105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i="1" dirty="0" err="1">
                <a:latin typeface="Times New Roman" pitchFamily="18" charset="0"/>
                <a:cs typeface="Times New Roman" pitchFamily="18" charset="0"/>
              </a:rPr>
              <a:t>Aspergillus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infections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frequently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seen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poultry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Acute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Aspergillosis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observed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young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animals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Chronic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Aspergillosis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seen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adults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tr-TR" sz="22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tr-TR" sz="2200" b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Tissue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lesions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materials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can be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cultured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on SDA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antibiotic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incubated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at 25C.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colonies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can be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evaluated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macro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micro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morphological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characteristics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>
              <a:buFontTx/>
              <a:buChar char="-"/>
            </a:pP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diagnose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Aspergillus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species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conidiophore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vesicle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sterigma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conidial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chain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evaluated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conidia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investigated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shape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ascospores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sterigma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length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conidiophofore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size of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conidium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None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indent="-457200" algn="just">
              <a:buAutoNum type="arabicParenR"/>
            </a:pP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83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476673"/>
            <a:ext cx="8229600" cy="5649491"/>
          </a:xfrm>
        </p:spPr>
        <p:txBody>
          <a:bodyPr/>
          <a:lstStyle/>
          <a:p>
            <a:pPr marL="457200" lvl="1" indent="-457200" algn="just">
              <a:buNone/>
            </a:pPr>
            <a:r>
              <a:rPr lang="tr-TR" sz="2000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itchFamily="18" charset="0"/>
              </a:rPr>
              <a:t>- </a:t>
            </a:r>
            <a:r>
              <a:rPr lang="tr-TR" sz="2000" b="1" dirty="0" err="1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Microscopy</a:t>
            </a:r>
            <a:r>
              <a:rPr lang="tr-TR" sz="2000" b="1" i="1" dirty="0"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tr-TR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materials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stained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investigated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presence of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conidophores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conidiums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vesicle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sterigma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hyphae</a:t>
            </a:r>
            <a:endParaRPr lang="tr-TR" sz="2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endParaRPr lang="tr-TR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Topical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antifungal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agents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Amphotericin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-B ,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Enilconazole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Miconazole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Terbinafine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Systemic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antifungal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agents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Amphotericin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-B  ( 1.5 mg/kg, 5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days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Fluconazole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	   ( 5 mg/kg, 7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days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just"/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İtraconazole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   ( 5-15 mg/kg, 21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days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just"/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Ketoconazole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  ( 10-30mg/kg, 21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days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Voriconazole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  ( 5-10 mg/kg,7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days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19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332656"/>
            <a:ext cx="8229600" cy="482453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article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Epidermophyton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published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in 1870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Harz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Tinea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cruris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case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Epidermophyton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cinsine ait ilk bilimsel bildiri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Harz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tarafından 1870 yılında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Tinea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cruris</a:t>
            </a:r>
            <a:r>
              <a:rPr lang="tr-TR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vakasından izole edilerek yapılmıştır.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beginning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called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Acrothecium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floccosum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in 1923 Ota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Langeron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named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it as 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Epidermophyton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floccosum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50000"/>
              </a:lnSpc>
            </a:pPr>
            <a:r>
              <a:rPr lang="tr-TR" sz="1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Acrothecium</a:t>
            </a:r>
            <a:r>
              <a:rPr lang="tr-TR" sz="1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floccosum</a:t>
            </a:r>
            <a:r>
              <a:rPr lang="tr-TR" sz="1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olarak bildirilen etken, 1923 yılında Ota ve </a:t>
            </a:r>
            <a:r>
              <a:rPr lang="tr-TR" sz="1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Langeron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tarafından </a:t>
            </a:r>
            <a:r>
              <a:rPr lang="tr-TR" sz="1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Epidermophyton</a:t>
            </a:r>
            <a:r>
              <a:rPr lang="tr-TR" sz="1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floccosum</a:t>
            </a:r>
            <a:r>
              <a:rPr lang="tr-TR" sz="1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olarak yeniden isimlendirilmiştir</a:t>
            </a:r>
            <a:endParaRPr lang="tr-TR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Epidermophyton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genus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species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described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tr-TR" sz="2000" i="1" dirty="0" err="1">
                <a:latin typeface="Times New Roman" pitchFamily="18" charset="0"/>
                <a:cs typeface="Times New Roman" pitchFamily="18" charset="0"/>
              </a:rPr>
              <a:t>Epidermophyton</a:t>
            </a:r>
            <a:r>
              <a:rPr lang="tr-TR" sz="20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000" i="1" dirty="0" err="1">
                <a:latin typeface="Times New Roman" pitchFamily="18" charset="0"/>
                <a:cs typeface="Times New Roman" pitchFamily="18" charset="0"/>
              </a:rPr>
              <a:t>floccosum</a:t>
            </a:r>
            <a:r>
              <a:rPr lang="tr-TR" sz="20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Mostly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gogs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2000" i="1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tr-TR" sz="2000" i="1" dirty="0" err="1">
                <a:latin typeface="Times New Roman" pitchFamily="18" charset="0"/>
                <a:cs typeface="Times New Roman" pitchFamily="18" charset="0"/>
              </a:rPr>
              <a:t>Epidermophyton</a:t>
            </a:r>
            <a:r>
              <a:rPr lang="tr-TR" sz="20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2000" i="1" dirty="0" err="1">
                <a:latin typeface="Times New Roman" pitchFamily="18" charset="0"/>
                <a:cs typeface="Times New Roman" pitchFamily="18" charset="0"/>
              </a:rPr>
              <a:t>stockdaleae</a:t>
            </a:r>
            <a:r>
              <a:rPr lang="tr-TR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Non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pathogen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85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60649"/>
            <a:ext cx="8229600" cy="586551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Usually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isolated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cases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tinea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corporis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tinea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pedis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tinea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cruris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tinea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ungium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spesific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medium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isolation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agent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 SDA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25C is optimal. </a:t>
            </a: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solid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media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develop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expanded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hyphae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dermathophytes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Macroconidias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thin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shaped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1-9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septums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do not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include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microcodias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virulence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factor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proteinase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enzyme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produces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at 37C</a:t>
            </a:r>
          </a:p>
        </p:txBody>
      </p:sp>
    </p:spTree>
    <p:extLst>
      <p:ext uri="{BB962C8B-B14F-4D97-AF65-F5344CB8AC3E}">
        <p14:creationId xmlns:p14="http://schemas.microsoft.com/office/powerpoint/2010/main" val="18079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60649"/>
            <a:ext cx="8435280" cy="5865515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u="sng" dirty="0" err="1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tr-TR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Topical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systemic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antifungals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buNone/>
            </a:pPr>
            <a:r>
              <a:rPr lang="tr-TR" dirty="0"/>
              <a:t>	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Thiabendazole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Miconazole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Ecoconazole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Ketoconazole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İtraconazole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Clotrimazole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T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erbinafine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effective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is T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erbinafine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can be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topically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systematically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89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857500"/>
            <a:ext cx="82296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sz="4800" b="1" dirty="0" err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Dermatophilosis</a:t>
            </a:r>
            <a:r>
              <a:rPr lang="tr-TR" sz="4800" b="1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4800" b="1" dirty="0" err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Genus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7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60648"/>
            <a:ext cx="8507288" cy="518457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Dermatophilosis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Mycotic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Dermatitis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), is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characterised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exudative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dermatitis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observed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leg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neck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skin of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animals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Etken 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Dermatophilus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 dirty="0" err="1">
                <a:latin typeface="Times New Roman" pitchFamily="18" charset="0"/>
                <a:cs typeface="Times New Roman" pitchFamily="18" charset="0"/>
              </a:rPr>
              <a:t>congolensis</a:t>
            </a:r>
            <a:r>
              <a:rPr lang="tr-TR" sz="2400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lnSpc>
                <a:spcPct val="150000"/>
              </a:lnSpc>
            </a:pP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Aerobic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Motile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spores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flagella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move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independently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finds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suitable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environmental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spores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develop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branched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filaments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>
              <a:lnSpc>
                <a:spcPct val="150000"/>
              </a:lnSpc>
            </a:pP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Mostly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seen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in hot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moistured</a:t>
            </a: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>
                <a:latin typeface="Times New Roman" pitchFamily="18" charset="0"/>
                <a:cs typeface="Times New Roman" pitchFamily="18" charset="0"/>
              </a:rPr>
              <a:t>climate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can not be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found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environment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observed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skin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hair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03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332658"/>
            <a:ext cx="8229600" cy="3960439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lesions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mostly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observed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back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neck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sides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bodies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horses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cows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sheeps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goats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papules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vesicles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oedema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suppuration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misdiagnosed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as skin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infections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knee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joint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nail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coroner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sheeps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can be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found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2-4 cm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lesions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called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 “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Strawberry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b="1" i="1" dirty="0" err="1">
                <a:latin typeface="Times New Roman" pitchFamily="18" charset="0"/>
                <a:cs typeface="Times New Roman" pitchFamily="18" charset="0"/>
              </a:rPr>
              <a:t>Foot</a:t>
            </a: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> Rot”</a:t>
            </a:r>
          </a:p>
        </p:txBody>
      </p:sp>
    </p:spTree>
    <p:extLst>
      <p:ext uri="{BB962C8B-B14F-4D97-AF65-F5344CB8AC3E}">
        <p14:creationId xmlns:p14="http://schemas.microsoft.com/office/powerpoint/2010/main" val="217311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60648"/>
            <a:ext cx="8229600" cy="633670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tr-TR" sz="2400" b="1" dirty="0" err="1">
                <a:latin typeface="Times New Roman" pitchFamily="18" charset="0"/>
                <a:cs typeface="Times New Roman" pitchFamily="18" charset="0"/>
              </a:rPr>
              <a:t>Protection</a:t>
            </a: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infection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easy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sometimes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animal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recover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spontaneously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chronic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infections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very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difficult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Pomat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iodure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iodophorm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ointment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, %5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salicylic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acid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topical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antifungal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agents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can be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necessary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Penisilin-Streptomisin can be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used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foot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lesions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zinc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copper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can be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used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tr-TR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Maintaining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skin of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animals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dry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prevention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strategy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Insect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arthropode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must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performed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66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49" name="Picture 2" descr="C:\Users\muby\Desktop\dermatofi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626" y="260648"/>
            <a:ext cx="8215313" cy="4954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5650" name="4 Metin kutusu"/>
          <p:cNvSpPr txBox="1">
            <a:spLocks noChangeArrowheads="1"/>
          </p:cNvSpPr>
          <p:nvPr/>
        </p:nvSpPr>
        <p:spPr bwMode="auto">
          <a:xfrm>
            <a:off x="3167064" y="5500689"/>
            <a:ext cx="642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 i="1"/>
              <a:t>Dermatofitlerin genel yaşam dönemleri</a:t>
            </a:r>
          </a:p>
        </p:txBody>
      </p:sp>
    </p:spTree>
    <p:extLst>
      <p:ext uri="{BB962C8B-B14F-4D97-AF65-F5344CB8AC3E}">
        <p14:creationId xmlns:p14="http://schemas.microsoft.com/office/powerpoint/2010/main" val="7196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657</Words>
  <Application>Microsoft Office PowerPoint</Application>
  <PresentationFormat>Geniş ekran</PresentationFormat>
  <Paragraphs>79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Teması</vt:lpstr>
      <vt:lpstr>Epidermophyton Genus</vt:lpstr>
      <vt:lpstr>PowerPoint Sunusu</vt:lpstr>
      <vt:lpstr>PowerPoint Sunusu</vt:lpstr>
      <vt:lpstr>PowerPoint Sunusu</vt:lpstr>
      <vt:lpstr>Dermatophilosis Genus</vt:lpstr>
      <vt:lpstr>PowerPoint Sunusu</vt:lpstr>
      <vt:lpstr>PowerPoint Sunusu</vt:lpstr>
      <vt:lpstr>PowerPoint Sunusu</vt:lpstr>
      <vt:lpstr>PowerPoint Sunusu</vt:lpstr>
      <vt:lpstr>Aspergillosis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Epidermophyton Genus</dc:title>
  <dc:creator>Inci Basak Kaya</dc:creator>
  <cp:lastModifiedBy>Inci Basak Kaya</cp:lastModifiedBy>
  <cp:revision>1</cp:revision>
  <dcterms:created xsi:type="dcterms:W3CDTF">2017-12-28T08:54:14Z</dcterms:created>
  <dcterms:modified xsi:type="dcterms:W3CDTF">2017-12-28T08:54:26Z</dcterms:modified>
</cp:coreProperties>
</file>