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7" r:id="rId4"/>
    <p:sldId id="259" r:id="rId5"/>
    <p:sldId id="268" r:id="rId6"/>
    <p:sldId id="260" r:id="rId7"/>
    <p:sldId id="261" r:id="rId8"/>
    <p:sldId id="262" r:id="rId9"/>
    <p:sldId id="265" r:id="rId10"/>
    <p:sldId id="266" r:id="rId11"/>
    <p:sldId id="269" r:id="rId12"/>
    <p:sldId id="270" r:id="rId13"/>
    <p:sldId id="275" r:id="rId14"/>
    <p:sldId id="271" r:id="rId15"/>
    <p:sldId id="272" r:id="rId16"/>
    <p:sldId id="273" r:id="rId17"/>
    <p:sldId id="274" r:id="rId18"/>
  </p:sldIdLst>
  <p:sldSz cx="9144000" cy="6858000" type="screen4x3"/>
  <p:notesSz cx="6858000" cy="9144000"/>
  <p:defaultTextStyle>
    <a:defPPr>
      <a:defRPr lang="en-US"/>
    </a:defPPr>
    <a:lvl1pPr algn="l" rtl="0" fontAlgn="base">
      <a:spcBef>
        <a:spcPct val="0"/>
      </a:spcBef>
      <a:spcAft>
        <a:spcPct val="0"/>
      </a:spcAft>
      <a:defRPr kern="1200">
        <a:solidFill>
          <a:srgbClr val="000000"/>
        </a:solidFill>
        <a:latin typeface="Arial" charset="0"/>
        <a:ea typeface="+mn-ea"/>
        <a:cs typeface="+mn-cs"/>
      </a:defRPr>
    </a:lvl1pPr>
    <a:lvl2pPr marL="457200" algn="l" rtl="0" fontAlgn="base">
      <a:spcBef>
        <a:spcPct val="0"/>
      </a:spcBef>
      <a:spcAft>
        <a:spcPct val="0"/>
      </a:spcAft>
      <a:defRPr kern="1200">
        <a:solidFill>
          <a:srgbClr val="000000"/>
        </a:solidFill>
        <a:latin typeface="Arial" charset="0"/>
        <a:ea typeface="+mn-ea"/>
        <a:cs typeface="+mn-cs"/>
      </a:defRPr>
    </a:lvl2pPr>
    <a:lvl3pPr marL="914400" algn="l" rtl="0" fontAlgn="base">
      <a:spcBef>
        <a:spcPct val="0"/>
      </a:spcBef>
      <a:spcAft>
        <a:spcPct val="0"/>
      </a:spcAft>
      <a:defRPr kern="1200">
        <a:solidFill>
          <a:srgbClr val="000000"/>
        </a:solidFill>
        <a:latin typeface="Arial" charset="0"/>
        <a:ea typeface="+mn-ea"/>
        <a:cs typeface="+mn-cs"/>
      </a:defRPr>
    </a:lvl3pPr>
    <a:lvl4pPr marL="1371600" algn="l" rtl="0" fontAlgn="base">
      <a:spcBef>
        <a:spcPct val="0"/>
      </a:spcBef>
      <a:spcAft>
        <a:spcPct val="0"/>
      </a:spcAft>
      <a:defRPr kern="1200">
        <a:solidFill>
          <a:srgbClr val="000000"/>
        </a:solidFill>
        <a:latin typeface="Arial" charset="0"/>
        <a:ea typeface="+mn-ea"/>
        <a:cs typeface="+mn-cs"/>
      </a:defRPr>
    </a:lvl4pPr>
    <a:lvl5pPr marL="1828800" algn="l" rtl="0" fontAlgn="base">
      <a:spcBef>
        <a:spcPct val="0"/>
      </a:spcBef>
      <a:spcAft>
        <a:spcPct val="0"/>
      </a:spcAft>
      <a:defRPr kern="1200">
        <a:solidFill>
          <a:srgbClr val="000000"/>
        </a:solidFill>
        <a:latin typeface="Arial" charset="0"/>
        <a:ea typeface="+mn-ea"/>
        <a:cs typeface="+mn-cs"/>
      </a:defRPr>
    </a:lvl5pPr>
    <a:lvl6pPr marL="2286000" algn="l" defTabSz="914400" rtl="0" eaLnBrk="1" latinLnBrk="0" hangingPunct="1">
      <a:defRPr kern="1200">
        <a:solidFill>
          <a:srgbClr val="000000"/>
        </a:solidFill>
        <a:latin typeface="Arial" charset="0"/>
        <a:ea typeface="+mn-ea"/>
        <a:cs typeface="+mn-cs"/>
      </a:defRPr>
    </a:lvl6pPr>
    <a:lvl7pPr marL="2743200" algn="l" defTabSz="914400" rtl="0" eaLnBrk="1" latinLnBrk="0" hangingPunct="1">
      <a:defRPr kern="1200">
        <a:solidFill>
          <a:srgbClr val="000000"/>
        </a:solidFill>
        <a:latin typeface="Arial" charset="0"/>
        <a:ea typeface="+mn-ea"/>
        <a:cs typeface="+mn-cs"/>
      </a:defRPr>
    </a:lvl7pPr>
    <a:lvl8pPr marL="3200400" algn="l" defTabSz="914400" rtl="0" eaLnBrk="1" latinLnBrk="0" hangingPunct="1">
      <a:defRPr kern="1200">
        <a:solidFill>
          <a:srgbClr val="000000"/>
        </a:solidFill>
        <a:latin typeface="Arial" charset="0"/>
        <a:ea typeface="+mn-ea"/>
        <a:cs typeface="+mn-cs"/>
      </a:defRPr>
    </a:lvl8pPr>
    <a:lvl9pPr marL="3657600" algn="l" defTabSz="914400" rtl="0" eaLnBrk="1" latinLnBrk="0" hangingPunct="1">
      <a:defRPr kern="1200">
        <a:solidFill>
          <a:srgbClr val="000000"/>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EA00"/>
    <a:srgbClr val="0000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066800" y="4876800"/>
            <a:ext cx="7086600" cy="1009650"/>
          </a:xfrm>
        </p:spPr>
        <p:txBody>
          <a:bodyPr/>
          <a:lstStyle>
            <a:lvl1pPr algn="l">
              <a:defRPr b="0">
                <a:solidFill>
                  <a:schemeClr val="tx2"/>
                </a:solidFill>
                <a:effectLst>
                  <a:outerShdw blurRad="38100" dist="38100" dir="2700000" algn="tl">
                    <a:srgbClr val="000000"/>
                  </a:outerShdw>
                </a:effectLst>
              </a:defRPr>
            </a:lvl1pPr>
          </a:lstStyle>
          <a:p>
            <a:r>
              <a:rPr lang="tr-TR" smtClean="0"/>
              <a:t>Asıl başlık stili için tıklatın</a:t>
            </a:r>
            <a:endParaRPr lang="en-US"/>
          </a:p>
        </p:txBody>
      </p:sp>
      <p:sp>
        <p:nvSpPr>
          <p:cNvPr id="3075" name="Rectangle 3"/>
          <p:cNvSpPr>
            <a:spLocks noGrp="1" noChangeArrowheads="1"/>
          </p:cNvSpPr>
          <p:nvPr>
            <p:ph type="subTitle" idx="1"/>
          </p:nvPr>
        </p:nvSpPr>
        <p:spPr>
          <a:xfrm>
            <a:off x="1066800" y="5791200"/>
            <a:ext cx="6400800" cy="685800"/>
          </a:xfrm>
        </p:spPr>
        <p:txBody>
          <a:bodyPr/>
          <a:lstStyle>
            <a:lvl1pPr marL="0" indent="0">
              <a:buFontTx/>
              <a:buNone/>
              <a:defRPr sz="2800" b="1">
                <a:solidFill>
                  <a:schemeClr val="tx1"/>
                </a:solidFill>
                <a:effectLst>
                  <a:outerShdw blurRad="38100" dist="38100" dir="2700000" algn="tl">
                    <a:srgbClr val="000000"/>
                  </a:outerShdw>
                </a:effectLst>
              </a:defRPr>
            </a:lvl1pPr>
          </a:lstStyle>
          <a:p>
            <a:r>
              <a:rPr lang="tr-TR" smtClean="0"/>
              <a:t>Asıl alt başlık stilini düzenlemek için tıklatın</a:t>
            </a:r>
            <a:endParaRPr lang="en-US"/>
          </a:p>
        </p:txBody>
      </p:sp>
      <p:sp>
        <p:nvSpPr>
          <p:cNvPr id="3076" name="Rectangle 4"/>
          <p:cNvSpPr>
            <a:spLocks noGrp="1" noChangeArrowheads="1"/>
          </p:cNvSpPr>
          <p:nvPr>
            <p:ph type="dt" sz="half" idx="2"/>
          </p:nvPr>
        </p:nvSpPr>
        <p:spPr>
          <a:xfrm>
            <a:off x="1066800" y="6473825"/>
            <a:ext cx="1524000" cy="368300"/>
          </a:xfrm>
        </p:spPr>
        <p:txBody>
          <a:bodyPr/>
          <a:lstStyle>
            <a:lvl1pPr>
              <a:defRPr/>
            </a:lvl1pPr>
          </a:lstStyle>
          <a:p>
            <a:endParaRPr lang="en-US"/>
          </a:p>
        </p:txBody>
      </p:sp>
      <p:sp>
        <p:nvSpPr>
          <p:cNvPr id="3077" name="Rectangle 5"/>
          <p:cNvSpPr>
            <a:spLocks noGrp="1" noChangeArrowheads="1"/>
          </p:cNvSpPr>
          <p:nvPr>
            <p:ph type="ftr" sz="quarter" idx="3"/>
          </p:nvPr>
        </p:nvSpPr>
        <p:spPr>
          <a:xfrm>
            <a:off x="3124200" y="6473825"/>
            <a:ext cx="2895600" cy="368300"/>
          </a:xfrm>
        </p:spPr>
        <p:txBody>
          <a:bodyPr/>
          <a:lstStyle>
            <a:lvl1pPr>
              <a:defRPr/>
            </a:lvl1pPr>
          </a:lstStyle>
          <a:p>
            <a:endParaRPr lang="en-US"/>
          </a:p>
        </p:txBody>
      </p:sp>
      <p:sp>
        <p:nvSpPr>
          <p:cNvPr id="3078" name="Rectangle 6"/>
          <p:cNvSpPr>
            <a:spLocks noGrp="1" noChangeArrowheads="1"/>
          </p:cNvSpPr>
          <p:nvPr>
            <p:ph type="sldNum" sz="quarter" idx="4"/>
          </p:nvPr>
        </p:nvSpPr>
        <p:spPr>
          <a:xfrm>
            <a:off x="6629400" y="6477000"/>
            <a:ext cx="1524000" cy="381000"/>
          </a:xfrm>
        </p:spPr>
        <p:txBody>
          <a:bodyPr/>
          <a:lstStyle>
            <a:lvl1pPr>
              <a:defRPr/>
            </a:lvl1pPr>
          </a:lstStyle>
          <a:p>
            <a:fld id="{4D15999D-3521-4369-9E72-506AF09DB7E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334D6B24-B326-4286-853D-EC863F766AA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972300" y="76200"/>
            <a:ext cx="1714500" cy="60960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1828800" y="76200"/>
            <a:ext cx="4991100" cy="6096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86E4ED09-82C9-4706-8A0E-83A19018D51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0A4F8700-B8E6-48CF-B0ED-4D31F18A994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EF866A70-1937-4E2C-84CD-88F65A5437E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1828800" y="1447800"/>
            <a:ext cx="33528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5334000" y="1447800"/>
            <a:ext cx="33528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en-US"/>
          </a:p>
        </p:txBody>
      </p:sp>
      <p:sp>
        <p:nvSpPr>
          <p:cNvPr id="6" name="5 Altbilgi Yer Tutucusu"/>
          <p:cNvSpPr>
            <a:spLocks noGrp="1"/>
          </p:cNvSpPr>
          <p:nvPr>
            <p:ph type="ftr" sz="quarter" idx="11"/>
          </p:nvPr>
        </p:nvSpPr>
        <p:spPr/>
        <p:txBody>
          <a:bodyPr/>
          <a:lstStyle>
            <a:lvl1pPr>
              <a:defRPr/>
            </a:lvl1pPr>
          </a:lstStyle>
          <a:p>
            <a:endParaRPr lang="en-US"/>
          </a:p>
        </p:txBody>
      </p:sp>
      <p:sp>
        <p:nvSpPr>
          <p:cNvPr id="7" name="6 Slayt Numarası Yer Tutucusu"/>
          <p:cNvSpPr>
            <a:spLocks noGrp="1"/>
          </p:cNvSpPr>
          <p:nvPr>
            <p:ph type="sldNum" sz="quarter" idx="12"/>
          </p:nvPr>
        </p:nvSpPr>
        <p:spPr/>
        <p:txBody>
          <a:bodyPr/>
          <a:lstStyle>
            <a:lvl1pPr>
              <a:defRPr/>
            </a:lvl1pPr>
          </a:lstStyle>
          <a:p>
            <a:fld id="{9DD950B5-BA8C-45EE-848F-4E081D2B403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en-US"/>
          </a:p>
        </p:txBody>
      </p:sp>
      <p:sp>
        <p:nvSpPr>
          <p:cNvPr id="8" name="7 Altbilgi Yer Tutucusu"/>
          <p:cNvSpPr>
            <a:spLocks noGrp="1"/>
          </p:cNvSpPr>
          <p:nvPr>
            <p:ph type="ftr" sz="quarter" idx="11"/>
          </p:nvPr>
        </p:nvSpPr>
        <p:spPr/>
        <p:txBody>
          <a:bodyPr/>
          <a:lstStyle>
            <a:lvl1pPr>
              <a:defRPr/>
            </a:lvl1pPr>
          </a:lstStyle>
          <a:p>
            <a:endParaRPr lang="en-US"/>
          </a:p>
        </p:txBody>
      </p:sp>
      <p:sp>
        <p:nvSpPr>
          <p:cNvPr id="9" name="8 Slayt Numarası Yer Tutucusu"/>
          <p:cNvSpPr>
            <a:spLocks noGrp="1"/>
          </p:cNvSpPr>
          <p:nvPr>
            <p:ph type="sldNum" sz="quarter" idx="12"/>
          </p:nvPr>
        </p:nvSpPr>
        <p:spPr/>
        <p:txBody>
          <a:bodyPr/>
          <a:lstStyle>
            <a:lvl1pPr>
              <a:defRPr/>
            </a:lvl1pPr>
          </a:lstStyle>
          <a:p>
            <a:fld id="{EAB8618D-9825-45FC-8FEF-6B1E8825DED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en-US"/>
          </a:p>
        </p:txBody>
      </p:sp>
      <p:sp>
        <p:nvSpPr>
          <p:cNvPr id="4" name="3 Altbilgi Yer Tutucusu"/>
          <p:cNvSpPr>
            <a:spLocks noGrp="1"/>
          </p:cNvSpPr>
          <p:nvPr>
            <p:ph type="ftr" sz="quarter" idx="11"/>
          </p:nvPr>
        </p:nvSpPr>
        <p:spPr/>
        <p:txBody>
          <a:bodyPr/>
          <a:lstStyle>
            <a:lvl1pPr>
              <a:defRPr/>
            </a:lvl1pPr>
          </a:lstStyle>
          <a:p>
            <a:endParaRPr lang="en-US"/>
          </a:p>
        </p:txBody>
      </p:sp>
      <p:sp>
        <p:nvSpPr>
          <p:cNvPr id="5" name="4 Slayt Numarası Yer Tutucusu"/>
          <p:cNvSpPr>
            <a:spLocks noGrp="1"/>
          </p:cNvSpPr>
          <p:nvPr>
            <p:ph type="sldNum" sz="quarter" idx="12"/>
          </p:nvPr>
        </p:nvSpPr>
        <p:spPr/>
        <p:txBody>
          <a:bodyPr/>
          <a:lstStyle>
            <a:lvl1pPr>
              <a:defRPr/>
            </a:lvl1pPr>
          </a:lstStyle>
          <a:p>
            <a:fld id="{811C817E-9734-4F9B-91CD-0542C88CE72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en-US"/>
          </a:p>
        </p:txBody>
      </p:sp>
      <p:sp>
        <p:nvSpPr>
          <p:cNvPr id="3" name="2 Altbilgi Yer Tutucusu"/>
          <p:cNvSpPr>
            <a:spLocks noGrp="1"/>
          </p:cNvSpPr>
          <p:nvPr>
            <p:ph type="ftr" sz="quarter" idx="11"/>
          </p:nvPr>
        </p:nvSpPr>
        <p:spPr/>
        <p:txBody>
          <a:bodyPr/>
          <a:lstStyle>
            <a:lvl1pPr>
              <a:defRPr/>
            </a:lvl1pPr>
          </a:lstStyle>
          <a:p>
            <a:endParaRPr lang="en-US"/>
          </a:p>
        </p:txBody>
      </p:sp>
      <p:sp>
        <p:nvSpPr>
          <p:cNvPr id="4" name="3 Slayt Numarası Yer Tutucusu"/>
          <p:cNvSpPr>
            <a:spLocks noGrp="1"/>
          </p:cNvSpPr>
          <p:nvPr>
            <p:ph type="sldNum" sz="quarter" idx="12"/>
          </p:nvPr>
        </p:nvSpPr>
        <p:spPr/>
        <p:txBody>
          <a:bodyPr/>
          <a:lstStyle>
            <a:lvl1pPr>
              <a:defRPr/>
            </a:lvl1pPr>
          </a:lstStyle>
          <a:p>
            <a:fld id="{6E5E32CD-81E7-4470-BC58-3087307D17F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p>
        </p:txBody>
      </p:sp>
      <p:sp>
        <p:nvSpPr>
          <p:cNvPr id="6" name="5 Altbilgi Yer Tutucusu"/>
          <p:cNvSpPr>
            <a:spLocks noGrp="1"/>
          </p:cNvSpPr>
          <p:nvPr>
            <p:ph type="ftr" sz="quarter" idx="11"/>
          </p:nvPr>
        </p:nvSpPr>
        <p:spPr/>
        <p:txBody>
          <a:bodyPr/>
          <a:lstStyle>
            <a:lvl1pPr>
              <a:defRPr/>
            </a:lvl1pPr>
          </a:lstStyle>
          <a:p>
            <a:endParaRPr lang="en-US"/>
          </a:p>
        </p:txBody>
      </p:sp>
      <p:sp>
        <p:nvSpPr>
          <p:cNvPr id="7" name="6 Slayt Numarası Yer Tutucusu"/>
          <p:cNvSpPr>
            <a:spLocks noGrp="1"/>
          </p:cNvSpPr>
          <p:nvPr>
            <p:ph type="sldNum" sz="quarter" idx="12"/>
          </p:nvPr>
        </p:nvSpPr>
        <p:spPr/>
        <p:txBody>
          <a:bodyPr/>
          <a:lstStyle>
            <a:lvl1pPr>
              <a:defRPr/>
            </a:lvl1pPr>
          </a:lstStyle>
          <a:p>
            <a:fld id="{8FBD9600-BDD9-48D8-AEBA-3CF0D0D978B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p>
        </p:txBody>
      </p:sp>
      <p:sp>
        <p:nvSpPr>
          <p:cNvPr id="6" name="5 Altbilgi Yer Tutucusu"/>
          <p:cNvSpPr>
            <a:spLocks noGrp="1"/>
          </p:cNvSpPr>
          <p:nvPr>
            <p:ph type="ftr" sz="quarter" idx="11"/>
          </p:nvPr>
        </p:nvSpPr>
        <p:spPr/>
        <p:txBody>
          <a:bodyPr/>
          <a:lstStyle>
            <a:lvl1pPr>
              <a:defRPr/>
            </a:lvl1pPr>
          </a:lstStyle>
          <a:p>
            <a:endParaRPr lang="en-US"/>
          </a:p>
        </p:txBody>
      </p:sp>
      <p:sp>
        <p:nvSpPr>
          <p:cNvPr id="7" name="6 Slayt Numarası Yer Tutucusu"/>
          <p:cNvSpPr>
            <a:spLocks noGrp="1"/>
          </p:cNvSpPr>
          <p:nvPr>
            <p:ph type="sldNum" sz="quarter" idx="12"/>
          </p:nvPr>
        </p:nvSpPr>
        <p:spPr/>
        <p:txBody>
          <a:bodyPr/>
          <a:lstStyle>
            <a:lvl1pPr>
              <a:defRPr/>
            </a:lvl1pPr>
          </a:lstStyle>
          <a:p>
            <a:fld id="{885234C1-4085-4DD4-AA83-5C87F010798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828800" y="76200"/>
            <a:ext cx="68580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endParaRPr lang="en-US" smtClean="0"/>
          </a:p>
        </p:txBody>
      </p:sp>
      <p:sp>
        <p:nvSpPr>
          <p:cNvPr id="1027" name="Rectangle 3"/>
          <p:cNvSpPr>
            <a:spLocks noGrp="1" noChangeArrowheads="1"/>
          </p:cNvSpPr>
          <p:nvPr>
            <p:ph type="body" idx="1"/>
          </p:nvPr>
        </p:nvSpPr>
        <p:spPr bwMode="auto">
          <a:xfrm>
            <a:off x="1828800" y="1447800"/>
            <a:ext cx="68580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28" name="Rectangle 4"/>
          <p:cNvSpPr>
            <a:spLocks noGrp="1" noChangeArrowheads="1"/>
          </p:cNvSpPr>
          <p:nvPr>
            <p:ph type="dt" sz="half" idx="2"/>
          </p:nvPr>
        </p:nvSpPr>
        <p:spPr bwMode="auto">
          <a:xfrm>
            <a:off x="1828800" y="6324600"/>
            <a:ext cx="1524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FFFFFF"/>
                </a:solidFill>
              </a:defRPr>
            </a:lvl1pPr>
          </a:lstStyle>
          <a:p>
            <a:endParaRPr lang="en-US"/>
          </a:p>
        </p:txBody>
      </p:sp>
      <p:sp>
        <p:nvSpPr>
          <p:cNvPr id="1029" name="Rectangle 5"/>
          <p:cNvSpPr>
            <a:spLocks noGrp="1" noChangeArrowheads="1"/>
          </p:cNvSpPr>
          <p:nvPr>
            <p:ph type="ftr" sz="quarter" idx="3"/>
          </p:nvPr>
        </p:nvSpPr>
        <p:spPr bwMode="auto">
          <a:xfrm>
            <a:off x="3810000" y="6324600"/>
            <a:ext cx="2819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FFFFFF"/>
                </a:solidFill>
              </a:defRPr>
            </a:lvl1pPr>
          </a:lstStyle>
          <a:p>
            <a:endParaRPr lang="en-US"/>
          </a:p>
        </p:txBody>
      </p:sp>
      <p:sp>
        <p:nvSpPr>
          <p:cNvPr id="1030" name="Rectangle 6"/>
          <p:cNvSpPr>
            <a:spLocks noGrp="1" noChangeArrowheads="1"/>
          </p:cNvSpPr>
          <p:nvPr>
            <p:ph type="sldNum" sz="quarter" idx="4"/>
          </p:nvPr>
        </p:nvSpPr>
        <p:spPr bwMode="auto">
          <a:xfrm>
            <a:off x="7086600" y="63246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FFFFFF"/>
                </a:solidFill>
              </a:defRPr>
            </a:lvl1pPr>
          </a:lstStyle>
          <a:p>
            <a:fld id="{973065AC-16C9-4DCA-BE36-22BD29E88E95}"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b="1">
          <a:solidFill>
            <a:srgbClr val="FFFFFF"/>
          </a:solidFill>
          <a:latin typeface="+mj-lt"/>
          <a:ea typeface="+mj-ea"/>
          <a:cs typeface="+mj-cs"/>
        </a:defRPr>
      </a:lvl1pPr>
      <a:lvl2pPr algn="ctr" rtl="0" eaLnBrk="1" fontAlgn="base" hangingPunct="1">
        <a:spcBef>
          <a:spcPct val="0"/>
        </a:spcBef>
        <a:spcAft>
          <a:spcPct val="0"/>
        </a:spcAft>
        <a:defRPr sz="4400" b="1">
          <a:solidFill>
            <a:srgbClr val="FFFFFF"/>
          </a:solidFill>
          <a:latin typeface="Arial" charset="0"/>
        </a:defRPr>
      </a:lvl2pPr>
      <a:lvl3pPr algn="ctr" rtl="0" eaLnBrk="1" fontAlgn="base" hangingPunct="1">
        <a:spcBef>
          <a:spcPct val="0"/>
        </a:spcBef>
        <a:spcAft>
          <a:spcPct val="0"/>
        </a:spcAft>
        <a:defRPr sz="4400" b="1">
          <a:solidFill>
            <a:srgbClr val="FFFFFF"/>
          </a:solidFill>
          <a:latin typeface="Arial" charset="0"/>
        </a:defRPr>
      </a:lvl3pPr>
      <a:lvl4pPr algn="ctr" rtl="0" eaLnBrk="1" fontAlgn="base" hangingPunct="1">
        <a:spcBef>
          <a:spcPct val="0"/>
        </a:spcBef>
        <a:spcAft>
          <a:spcPct val="0"/>
        </a:spcAft>
        <a:defRPr sz="4400" b="1">
          <a:solidFill>
            <a:srgbClr val="FFFFFF"/>
          </a:solidFill>
          <a:latin typeface="Arial" charset="0"/>
        </a:defRPr>
      </a:lvl4pPr>
      <a:lvl5pPr algn="ctr" rtl="0" eaLnBrk="1" fontAlgn="base" hangingPunct="1">
        <a:spcBef>
          <a:spcPct val="0"/>
        </a:spcBef>
        <a:spcAft>
          <a:spcPct val="0"/>
        </a:spcAft>
        <a:defRPr sz="4400" b="1">
          <a:solidFill>
            <a:srgbClr val="FFFFFF"/>
          </a:solidFill>
          <a:latin typeface="Arial" charset="0"/>
        </a:defRPr>
      </a:lvl5pPr>
      <a:lvl6pPr marL="457200" algn="ctr" rtl="0" eaLnBrk="1" fontAlgn="base" hangingPunct="1">
        <a:spcBef>
          <a:spcPct val="0"/>
        </a:spcBef>
        <a:spcAft>
          <a:spcPct val="0"/>
        </a:spcAft>
        <a:defRPr sz="4400" b="1">
          <a:solidFill>
            <a:srgbClr val="FFFFFF"/>
          </a:solidFill>
          <a:latin typeface="Arial" charset="0"/>
        </a:defRPr>
      </a:lvl6pPr>
      <a:lvl7pPr marL="914400" algn="ctr" rtl="0" eaLnBrk="1" fontAlgn="base" hangingPunct="1">
        <a:spcBef>
          <a:spcPct val="0"/>
        </a:spcBef>
        <a:spcAft>
          <a:spcPct val="0"/>
        </a:spcAft>
        <a:defRPr sz="4400" b="1">
          <a:solidFill>
            <a:srgbClr val="FFFFFF"/>
          </a:solidFill>
          <a:latin typeface="Arial" charset="0"/>
        </a:defRPr>
      </a:lvl7pPr>
      <a:lvl8pPr marL="1371600" algn="ctr" rtl="0" eaLnBrk="1" fontAlgn="base" hangingPunct="1">
        <a:spcBef>
          <a:spcPct val="0"/>
        </a:spcBef>
        <a:spcAft>
          <a:spcPct val="0"/>
        </a:spcAft>
        <a:defRPr sz="4400" b="1">
          <a:solidFill>
            <a:srgbClr val="FFFFFF"/>
          </a:solidFill>
          <a:latin typeface="Arial" charset="0"/>
        </a:defRPr>
      </a:lvl8pPr>
      <a:lvl9pPr marL="1828800" algn="ctr" rtl="0" eaLnBrk="1" fontAlgn="base" hangingPunct="1">
        <a:spcBef>
          <a:spcPct val="0"/>
        </a:spcBef>
        <a:spcAft>
          <a:spcPct val="0"/>
        </a:spcAft>
        <a:defRPr sz="4400" b="1">
          <a:solidFill>
            <a:srgbClr val="FFFFFF"/>
          </a:solidFill>
          <a:latin typeface="Arial" charset="0"/>
        </a:defRPr>
      </a:lvl9pPr>
    </p:titleStyle>
    <p:bodyStyle>
      <a:lvl1pPr marL="342900" indent="-342900" algn="l" rtl="0" eaLnBrk="1" fontAlgn="base" hangingPunct="1">
        <a:spcBef>
          <a:spcPct val="20000"/>
        </a:spcBef>
        <a:spcAft>
          <a:spcPct val="0"/>
        </a:spcAft>
        <a:buChar char="•"/>
        <a:defRPr sz="3200">
          <a:solidFill>
            <a:srgbClr val="FFFFFF"/>
          </a:solidFill>
          <a:latin typeface="+mn-lt"/>
          <a:ea typeface="+mn-ea"/>
          <a:cs typeface="+mn-cs"/>
        </a:defRPr>
      </a:lvl1pPr>
      <a:lvl2pPr marL="742950" indent="-285750" algn="l" rtl="0" eaLnBrk="1" fontAlgn="base" hangingPunct="1">
        <a:spcBef>
          <a:spcPct val="20000"/>
        </a:spcBef>
        <a:spcAft>
          <a:spcPct val="0"/>
        </a:spcAft>
        <a:buChar char="•"/>
        <a:defRPr sz="2800">
          <a:solidFill>
            <a:srgbClr val="FFFFFF"/>
          </a:solidFill>
          <a:latin typeface="+mn-lt"/>
        </a:defRPr>
      </a:lvl2pPr>
      <a:lvl3pPr marL="1143000" indent="-228600" algn="l" rtl="0" eaLnBrk="1" fontAlgn="base" hangingPunct="1">
        <a:spcBef>
          <a:spcPct val="20000"/>
        </a:spcBef>
        <a:spcAft>
          <a:spcPct val="0"/>
        </a:spcAft>
        <a:buChar char="•"/>
        <a:defRPr sz="2400">
          <a:solidFill>
            <a:srgbClr val="FFFFFF"/>
          </a:solidFill>
          <a:latin typeface="+mn-lt"/>
        </a:defRPr>
      </a:lvl3pPr>
      <a:lvl4pPr marL="1600200" indent="-228600" algn="l" rtl="0" eaLnBrk="1" fontAlgn="base" hangingPunct="1">
        <a:spcBef>
          <a:spcPct val="20000"/>
        </a:spcBef>
        <a:spcAft>
          <a:spcPct val="0"/>
        </a:spcAft>
        <a:buChar char="•"/>
        <a:defRPr sz="2000">
          <a:solidFill>
            <a:srgbClr val="FFFFFF"/>
          </a:solidFill>
          <a:latin typeface="+mn-lt"/>
        </a:defRPr>
      </a:lvl4pPr>
      <a:lvl5pPr marL="2057400" indent="-228600" algn="l" rtl="0" eaLnBrk="1" fontAlgn="base" hangingPunct="1">
        <a:spcBef>
          <a:spcPct val="20000"/>
        </a:spcBef>
        <a:spcAft>
          <a:spcPct val="0"/>
        </a:spcAft>
        <a:buChar char="•"/>
        <a:defRPr sz="2000">
          <a:solidFill>
            <a:srgbClr val="FFFFFF"/>
          </a:solidFill>
          <a:latin typeface="+mn-lt"/>
        </a:defRPr>
      </a:lvl5pPr>
      <a:lvl6pPr marL="2514600" indent="-228600" algn="l" rtl="0" eaLnBrk="1" fontAlgn="base" hangingPunct="1">
        <a:spcBef>
          <a:spcPct val="20000"/>
        </a:spcBef>
        <a:spcAft>
          <a:spcPct val="0"/>
        </a:spcAft>
        <a:buChar char="•"/>
        <a:defRPr sz="2000">
          <a:solidFill>
            <a:srgbClr val="FFFFFF"/>
          </a:solidFill>
          <a:latin typeface="+mn-lt"/>
        </a:defRPr>
      </a:lvl6pPr>
      <a:lvl7pPr marL="2971800" indent="-228600" algn="l" rtl="0" eaLnBrk="1" fontAlgn="base" hangingPunct="1">
        <a:spcBef>
          <a:spcPct val="20000"/>
        </a:spcBef>
        <a:spcAft>
          <a:spcPct val="0"/>
        </a:spcAft>
        <a:buChar char="•"/>
        <a:defRPr sz="2000">
          <a:solidFill>
            <a:srgbClr val="FFFFFF"/>
          </a:solidFill>
          <a:latin typeface="+mn-lt"/>
        </a:defRPr>
      </a:lvl7pPr>
      <a:lvl8pPr marL="3429000" indent="-228600" algn="l" rtl="0" eaLnBrk="1" fontAlgn="base" hangingPunct="1">
        <a:spcBef>
          <a:spcPct val="20000"/>
        </a:spcBef>
        <a:spcAft>
          <a:spcPct val="0"/>
        </a:spcAft>
        <a:buChar char="•"/>
        <a:defRPr sz="2000">
          <a:solidFill>
            <a:srgbClr val="FFFFFF"/>
          </a:solidFill>
          <a:latin typeface="+mn-lt"/>
        </a:defRPr>
      </a:lvl8pPr>
      <a:lvl9pPr marL="3886200" indent="-228600" algn="l" rtl="0" eaLnBrk="1" fontAlgn="base" hangingPunct="1">
        <a:spcBef>
          <a:spcPct val="20000"/>
        </a:spcBef>
        <a:spcAft>
          <a:spcPct val="0"/>
        </a:spcAft>
        <a:buChar char="•"/>
        <a:defRPr sz="2000">
          <a:solidFill>
            <a:srgbClr val="FFFFFF"/>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1066800" y="3789040"/>
            <a:ext cx="7086600" cy="2097410"/>
          </a:xfrm>
        </p:spPr>
        <p:txBody>
          <a:bodyPr/>
          <a:lstStyle/>
          <a:p>
            <a:r>
              <a:rPr lang="tr-TR" dirty="0" smtClean="0"/>
              <a:t>Tarım Hukuku</a:t>
            </a:r>
            <a:endParaRPr lang="tr-TR" dirty="0"/>
          </a:p>
        </p:txBody>
      </p:sp>
      <p:sp>
        <p:nvSpPr>
          <p:cNvPr id="21507" name="Rectangle 3"/>
          <p:cNvSpPr>
            <a:spLocks noGrp="1" noChangeArrowheads="1"/>
          </p:cNvSpPr>
          <p:nvPr>
            <p:ph type="subTitle" idx="1"/>
          </p:nvPr>
        </p:nvSpPr>
        <p:spPr>
          <a:xfrm>
            <a:off x="1066800" y="5085184"/>
            <a:ext cx="3793232" cy="1391816"/>
          </a:xfrm>
        </p:spPr>
        <p:txBody>
          <a:bodyPr/>
          <a:lstStyle/>
          <a:p>
            <a:pPr algn="ctr"/>
            <a:r>
              <a:rPr lang="tr-TR" dirty="0" smtClean="0"/>
              <a:t>8</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907704" y="315578"/>
            <a:ext cx="7236296"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Kamulaştırma Bedeli</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21. maddede kamulaştırma bedelinin 1944 bütçe yılı arazi vergilerine matrah olan değerin dört katı olacağını kabul edilmişti.  </a:t>
            </a:r>
          </a:p>
          <a:p>
            <a:pPr marL="0" marR="0" lvl="0" indent="0" algn="just" defTabSz="914400" rtl="0" eaLnBrk="0" fontAlgn="base" latinLnBrk="0" hangingPunct="0">
              <a:lnSpc>
                <a:spcPct val="100000"/>
              </a:lnSpc>
              <a:spcBef>
                <a:spcPct val="0"/>
              </a:spcBef>
              <a:spcAft>
                <a:spcPct val="0"/>
              </a:spcAft>
              <a:buClrTx/>
              <a:buSzTx/>
              <a:buFontTx/>
              <a:buNone/>
              <a:tabLst/>
            </a:pPr>
            <a:endParaRPr lang="tr-TR" dirty="0" smtClean="0">
              <a:solidFill>
                <a:schemeClr val="tx1"/>
              </a:solidFill>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Bedellerin ödeniş biçimini de 45. maddesinde ilk biçimiyle kamulaştırma bedelinin eşit taksitlerle ve kamulaştırmayı izleyen yıldan başlayarak yirmi yılda “toprak tahvilleri” adlı Hazine tahvilleriyle ödeneceği öngörülmüştü. Her taksitte yıllık %4 faiz yürütülecekti. Peşin ödenecek miktar 1000 liraydı.  </a:t>
            </a:r>
          </a:p>
          <a:p>
            <a:pPr marL="0" marR="0" lvl="0" indent="0" algn="just" defTabSz="914400" rtl="0" eaLnBrk="0" fontAlgn="base" latinLnBrk="0" hangingPunct="0">
              <a:lnSpc>
                <a:spcPct val="100000"/>
              </a:lnSpc>
              <a:spcBef>
                <a:spcPct val="0"/>
              </a:spcBef>
              <a:spcAft>
                <a:spcPct val="0"/>
              </a:spcAft>
              <a:buClrTx/>
              <a:buSzTx/>
              <a:buFontTx/>
              <a:buNone/>
              <a:tabLst/>
            </a:pPr>
            <a:endParaRPr lang="tr-TR" dirty="0" smtClean="0">
              <a:solidFill>
                <a:schemeClr val="tx1"/>
              </a:solidFill>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1950 tarihinde 5618 sayılı yasayla maddede yapılan ilk değişiklikte, kamulaştırma bedelinin peşin ödenmesi gerekli miktar 1000 liradan 3000 liraya çıkarılırken, daha da önemli olarak 20 yıllık ödeme süresi ve %4 faiz oranı terk edilmiş ve bu tahviller faiz, vade ve diğer yönlerden en son çıkan Hazine tahvilleriyle eşit duruma sokulmuştur.  </a:t>
            </a:r>
          </a:p>
          <a:p>
            <a:pPr marL="0" marR="0" lvl="0" indent="0" algn="just" defTabSz="914400" rtl="0" eaLnBrk="0" fontAlgn="base" latinLnBrk="0" hangingPunct="0">
              <a:lnSpc>
                <a:spcPct val="100000"/>
              </a:lnSpc>
              <a:spcBef>
                <a:spcPct val="0"/>
              </a:spcBef>
              <a:spcAft>
                <a:spcPct val="0"/>
              </a:spcAft>
              <a:buClrTx/>
              <a:buSzTx/>
              <a:buFontTx/>
              <a:buNone/>
              <a:tabLst/>
            </a:pPr>
            <a:endParaRPr lang="tr-TR" dirty="0" smtClean="0">
              <a:solidFill>
                <a:schemeClr val="tx1"/>
              </a:solidFill>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1955 yılında 6603 sayılı yasayla 45. madde ikinci kez değiştirilmiştir. Kamulaştırma bedellerinin nakden ve peşin olarak ödenmesi esası benimsenmiştir.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1835696" y="-516144"/>
            <a:ext cx="7308304" cy="74481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Dağıtımı</a:t>
            </a:r>
          </a:p>
          <a:p>
            <a:pPr marL="0" marR="0" lvl="0" indent="0" algn="just" defTabSz="914400" rtl="0" eaLnBrk="1" fontAlgn="base" latinLnBrk="0" hangingPunct="1">
              <a:lnSpc>
                <a:spcPct val="100000"/>
              </a:lnSpc>
              <a:spcBef>
                <a:spcPct val="0"/>
              </a:spcBef>
              <a:spcAft>
                <a:spcPct val="0"/>
              </a:spcAft>
              <a:buClrTx/>
              <a:buSzTx/>
              <a:buFontTx/>
              <a:buNone/>
              <a:tabLst>
                <a:tab pos="457200" algn="l"/>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Dağıtılacak toprak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aile başkanı</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na verilmektedir. Toprak verilmesinde şu sıra gözetilmektedir:</a:t>
            </a: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Kendisinin ya da ailesinin hiç toprağı olmayıp başkalarının toprağında ortakçılık, kiracılık yapanlar.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Kendisinin ya da ailesinin toprağı yetmeyen çiftçiler.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 ve Veteriner Fakülteleriyle, ilgili okulları veya kursları bitirenlerden toprağı olmayan veya yetmeyenler.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 işçiliği ile geçinenler.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Aile dışında kalmayı yeğleyen reşit çocuklar.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Göçebeler ve göçmenler ile göçürülenlerden çiftçi olanlar</a:t>
            </a: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dağıtımında yukarıdaki sıranın her bendi içinde de şu sıra gözetilir </a:t>
            </a:r>
          </a:p>
          <a:p>
            <a:pPr marL="457200" marR="0" lvl="0" indent="-457200" algn="just" defTabSz="914400" rtl="0" eaLnBrk="0" fontAlgn="base" latinLnBrk="0" hangingPunct="0">
              <a:lnSpc>
                <a:spcPct val="100000"/>
              </a:lnSpc>
              <a:spcBef>
                <a:spcPct val="0"/>
              </a:spcBef>
              <a:spcAft>
                <a:spcPct val="0"/>
              </a:spcAft>
              <a:buClrTx/>
              <a:buSzTx/>
              <a:buFontTx/>
              <a:buAutoNum type="alphaLcParenR"/>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Çocuk sahibi olanlar, </a:t>
            </a:r>
          </a:p>
          <a:p>
            <a:pPr marL="457200" marR="0" lvl="0" indent="-457200" algn="just" defTabSz="914400" rtl="0" eaLnBrk="0" fontAlgn="base" latinLnBrk="0" hangingPunct="0">
              <a:lnSpc>
                <a:spcPct val="100000"/>
              </a:lnSpc>
              <a:spcBef>
                <a:spcPct val="0"/>
              </a:spcBef>
              <a:spcAft>
                <a:spcPct val="0"/>
              </a:spcAft>
              <a:buClrTx/>
              <a:buSzTx/>
              <a:buFontTx/>
              <a:buAutoNum type="alphaLcParenR"/>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evi ve yeter miktarda üretim araçları bulunanlar, </a:t>
            </a:r>
          </a:p>
          <a:p>
            <a:pPr marL="457200" marR="0" lvl="0" indent="-457200" algn="just" defTabSz="914400" rtl="0" eaLnBrk="0" fontAlgn="base" latinLnBrk="0" hangingPunct="0">
              <a:lnSpc>
                <a:spcPct val="100000"/>
              </a:lnSpc>
              <a:spcBef>
                <a:spcPct val="0"/>
              </a:spcBef>
              <a:spcAft>
                <a:spcPct val="0"/>
              </a:spcAft>
              <a:buClrTx/>
              <a:buSzTx/>
              <a:buFontTx/>
              <a:buAutoNum type="alphaLcParenR"/>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evi olup yeter üretim araçları bulunmayanlar,</a:t>
            </a:r>
          </a:p>
          <a:p>
            <a:pPr marL="457200" marR="0" lvl="0" indent="-457200" algn="just" defTabSz="914400" rtl="0" eaLnBrk="0" fontAlgn="base" latinLnBrk="0" hangingPunct="0">
              <a:lnSpc>
                <a:spcPct val="100000"/>
              </a:lnSpc>
              <a:spcBef>
                <a:spcPct val="0"/>
              </a:spcBef>
              <a:spcAft>
                <a:spcPct val="0"/>
              </a:spcAft>
              <a:buClrTx/>
              <a:buSzTx/>
              <a:buFontTx/>
              <a:buAutoNum type="alphaLcParenR"/>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yeter üretim aracı bulunup da evi bulunmayanlar </a:t>
            </a:r>
          </a:p>
          <a:p>
            <a:pPr marL="457200" marR="0" lvl="0" indent="-457200" algn="just" defTabSz="914400" rtl="0" eaLnBrk="0" fontAlgn="base" latinLnBrk="0" hangingPunct="0">
              <a:lnSpc>
                <a:spcPct val="100000"/>
              </a:lnSpc>
              <a:spcBef>
                <a:spcPct val="0"/>
              </a:spcBef>
              <a:spcAft>
                <a:spcPct val="0"/>
              </a:spcAft>
              <a:buClrTx/>
              <a:buSzTx/>
              <a:tabLst>
                <a:tab pos="457200" algn="l"/>
              </a:tabLst>
            </a:pPr>
            <a:endParaRPr lang="tr-TR" sz="2000" dirty="0" smtClean="0">
              <a:solidFill>
                <a:schemeClr val="tx1"/>
              </a:solidFill>
              <a:latin typeface="Arial" pitchFamily="34" charset="0"/>
              <a:ea typeface="Times New Roman" pitchFamily="18" charset="0"/>
              <a:cs typeface="Arial" pitchFamily="34" charset="0"/>
            </a:endParaRPr>
          </a:p>
          <a:p>
            <a:pPr marR="0" lvl="0" indent="-457200" algn="just" defTabSz="914400" rtl="0" eaLnBrk="0" fontAlgn="base" latinLnBrk="0" hangingPunct="0">
              <a:lnSpc>
                <a:spcPct val="100000"/>
              </a:lnSpc>
              <a:spcBef>
                <a:spcPct val="0"/>
              </a:spcBef>
              <a:spcAft>
                <a:spcPct val="0"/>
              </a:spcAft>
              <a:buClrTx/>
              <a:buSzTx/>
              <a:tabLst>
                <a:tab pos="457200" algn="l"/>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Yasada sayılmamakla birlikte, ne evi ne de üretim araçları</a:t>
            </a:r>
            <a:r>
              <a:rPr kumimoji="0" lang="tr-TR" sz="2000" b="0"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olmayanların son sırada ele alınmaları gerekir.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1835696" y="1164938"/>
            <a:ext cx="730830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Verilecek Toprağın Büyüklüğü</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Dağıtılacak toprağın kesin büyüklüğü konusunda bir kural yoktur. Çiftçiye verilecek toprağın bir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asgari işletme büyüklüğü</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nde olması amaçlanmaktadır. Yasanın 39. maddesinde hiç toprağı olmayanlara, bölgelere ve tarım çeşitlerine göre bir çiftçi ailesinin geçinmesine ve aile bireylerinin işgüçlerinin değerlendirilmesine yetecek genişlik, kuvvet ve çeşitte olmak üzere </a:t>
            </a:r>
            <a:r>
              <a:rPr kumimoji="0" lang="tr-TR"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küçük arazi haddi</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içinde toprak verileceği öngörülmektedir. Toprağı yetmeyenlerin toprakları da yeter miktara çıkartılır. Verilecek toprağın olanaklar elverdiği ölçüde bir yerde ve toplu olması gözetilir. Kamulaştırılan toprakların iki yıl içinde dağıtım zorunluluğu vardır.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286000" y="980728"/>
            <a:ext cx="6462464" cy="3693319"/>
          </a:xfrm>
          <a:prstGeom prst="rect">
            <a:avLst/>
          </a:prstGeom>
        </p:spPr>
        <p:txBody>
          <a:bodyPr wrap="square">
            <a:spAutoFit/>
          </a:bodyPr>
          <a:lstStyle/>
          <a:p>
            <a:pPr lvl="0" algn="just" eaLnBrk="0" hangingPunct="0"/>
            <a:r>
              <a:rPr lang="tr-TR" b="1" dirty="0" smtClean="0">
                <a:solidFill>
                  <a:schemeClr val="tx1"/>
                </a:solidFill>
                <a:latin typeface="Arial" pitchFamily="34" charset="0"/>
                <a:ea typeface="Times New Roman" pitchFamily="18" charset="0"/>
                <a:cs typeface="Arial" pitchFamily="34" charset="0"/>
              </a:rPr>
              <a:t>Devralma Bedeli</a:t>
            </a:r>
          </a:p>
          <a:p>
            <a:pPr lvl="0" algn="just" eaLnBrk="0" hangingPunct="0"/>
            <a:endParaRPr lang="tr-TR" dirty="0" smtClean="0">
              <a:solidFill>
                <a:schemeClr val="tx1"/>
              </a:solidFill>
              <a:latin typeface="Arial" pitchFamily="34" charset="0"/>
              <a:cs typeface="Arial" pitchFamily="34" charset="0"/>
            </a:endParaRPr>
          </a:p>
          <a:p>
            <a:pPr lvl="0" algn="just" eaLnBrk="0" hangingPunct="0"/>
            <a:r>
              <a:rPr lang="tr-TR" dirty="0" smtClean="0">
                <a:solidFill>
                  <a:schemeClr val="tx1"/>
                </a:solidFill>
                <a:latin typeface="Arial" pitchFamily="34" charset="0"/>
                <a:ea typeface="Times New Roman" pitchFamily="18" charset="0"/>
                <a:cs typeface="Arial" pitchFamily="34" charset="0"/>
              </a:rPr>
              <a:t>Dağıtılacak toprak, yapı ve tesislerin karşılığının Maliye ve Tarım Bakanlıklarınca belirtilecek esaslara göre saptanacağı öngörülmüştür. </a:t>
            </a:r>
          </a:p>
          <a:p>
            <a:pPr lvl="0" algn="just" eaLnBrk="0" hangingPunct="0"/>
            <a:endParaRPr lang="tr-TR" dirty="0" smtClean="0">
              <a:solidFill>
                <a:schemeClr val="tx1"/>
              </a:solidFill>
              <a:latin typeface="Arial" pitchFamily="34" charset="0"/>
              <a:ea typeface="Times New Roman" pitchFamily="18" charset="0"/>
              <a:cs typeface="Arial" pitchFamily="34" charset="0"/>
            </a:endParaRPr>
          </a:p>
          <a:p>
            <a:pPr lvl="0" algn="just" eaLnBrk="0" hangingPunct="0">
              <a:buFont typeface="Arial" pitchFamily="34" charset="0"/>
              <a:buChar char="•"/>
            </a:pPr>
            <a:r>
              <a:rPr lang="tr-TR" dirty="0" smtClean="0">
                <a:solidFill>
                  <a:schemeClr val="tx1"/>
                </a:solidFill>
                <a:latin typeface="Arial" pitchFamily="34" charset="0"/>
                <a:ea typeface="Times New Roman" pitchFamily="18" charset="0"/>
                <a:cs typeface="Arial" pitchFamily="34" charset="0"/>
              </a:rPr>
              <a:t> Hazine topraklarına vergide kayıtlı değer üzerinden % 15  oranında ekleme yapılarak</a:t>
            </a:r>
          </a:p>
          <a:p>
            <a:pPr lvl="0" algn="just" eaLnBrk="0" hangingPunct="0">
              <a:buFont typeface="Arial" pitchFamily="34" charset="0"/>
              <a:buChar char="•"/>
            </a:pPr>
            <a:r>
              <a:rPr lang="tr-TR" dirty="0" smtClean="0">
                <a:solidFill>
                  <a:schemeClr val="tx1"/>
                </a:solidFill>
                <a:latin typeface="Arial" pitchFamily="34" charset="0"/>
                <a:ea typeface="Times New Roman" pitchFamily="18" charset="0"/>
                <a:cs typeface="Arial" pitchFamily="34" charset="0"/>
              </a:rPr>
              <a:t> Kamulaştırılmış topraklarda  kamulaştırma bedeli</a:t>
            </a:r>
          </a:p>
          <a:p>
            <a:pPr lvl="0" algn="just" eaLnBrk="0" hangingPunct="0"/>
            <a:endParaRPr lang="tr-TR" dirty="0" smtClean="0">
              <a:solidFill>
                <a:schemeClr val="tx1"/>
              </a:solidFill>
              <a:latin typeface="Arial" pitchFamily="34" charset="0"/>
              <a:ea typeface="Times New Roman" pitchFamily="18" charset="0"/>
              <a:cs typeface="Arial" pitchFamily="34" charset="0"/>
            </a:endParaRPr>
          </a:p>
          <a:p>
            <a:pPr lvl="0" algn="just" eaLnBrk="0" hangingPunct="0"/>
            <a:r>
              <a:rPr lang="tr-TR" dirty="0" smtClean="0">
                <a:solidFill>
                  <a:schemeClr val="tx1"/>
                </a:solidFill>
                <a:latin typeface="Arial" pitchFamily="34" charset="0"/>
                <a:ea typeface="Times New Roman" pitchFamily="18" charset="0"/>
                <a:cs typeface="Arial" pitchFamily="34" charset="0"/>
              </a:rPr>
              <a:t>Bu karşılıklar borçlanmayı izleyen altıncı yılın Ocak ayından başlamak ve 20 yılda 20 eşit taksitte ve faizsiz olarak ödenecektir.</a:t>
            </a:r>
            <a:endParaRPr lang="tr-TR" dirty="0" smtClean="0">
              <a:solidFill>
                <a:schemeClr val="tx1"/>
              </a:solidFill>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1835696" y="94321"/>
            <a:ext cx="7128792"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Toprağın Alanın Egenim (Tasarruf) Hakkına Ve İşletme Yönetimine İlişkin Sınırlandırmalar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dağıtımından yararlanan köylü, herhangi bir süre beklemeye gerek kalmaksızın, toprağın mülkiyet hakkını kazanmaktadır. </a:t>
            </a:r>
          </a:p>
          <a:p>
            <a:pPr marL="0" marR="0" lvl="0" indent="0" algn="just" defTabSz="914400" rtl="0" eaLnBrk="0" fontAlgn="base" latinLnBrk="0" hangingPunct="0">
              <a:lnSpc>
                <a:spcPct val="100000"/>
              </a:lnSpc>
              <a:spcBef>
                <a:spcPct val="0"/>
              </a:spcBef>
              <a:spcAft>
                <a:spcPct val="0"/>
              </a:spcAft>
              <a:buClrTx/>
              <a:buSzTx/>
              <a:buFontTx/>
              <a:buNone/>
              <a:tabLst/>
            </a:pPr>
            <a:endParaRPr lang="tr-TR" dirty="0" smtClean="0">
              <a:solidFill>
                <a:schemeClr val="tx1"/>
              </a:solidFill>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Verilen toprak, askerlik ve belgelendirilen uzun hastalık gibi nedenler dışında, ortakçılıkla işletilemez ve kiraya verilemez (md.56). </a:t>
            </a:r>
          </a:p>
          <a:p>
            <a:pPr marL="0" marR="0" lvl="0" indent="0" algn="just" defTabSz="914400" rtl="0" eaLnBrk="0" fontAlgn="base" latinLnBrk="0" hangingPunct="0">
              <a:lnSpc>
                <a:spcPct val="100000"/>
              </a:lnSpc>
              <a:spcBef>
                <a:spcPct val="0"/>
              </a:spcBef>
              <a:spcAft>
                <a:spcPct val="0"/>
              </a:spcAft>
              <a:buClrTx/>
              <a:buSzTx/>
              <a:buFontTx/>
              <a:buNone/>
              <a:tabLst/>
            </a:pPr>
            <a:endParaRPr lang="tr-TR" dirty="0" smtClean="0">
              <a:solidFill>
                <a:schemeClr val="tx1"/>
              </a:solidFill>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bedelleriyle, özel fondan açılan kredilerden doğan borçlar, tamamıyla ödenmedikçe, gerek toprak, gerek verilen işletme araçları üzerinde temliki hiçbir egenimde bulunulamaz ve üçüncü kişiler lehine nesnel (ayni) bir hak kurulamaz. Bu taşınmazlar tüzel ve gerçek kişilerin alacakları için haczedilemez. </a:t>
            </a:r>
          </a:p>
          <a:p>
            <a:pPr marL="0" marR="0" lvl="0" indent="0" algn="just" defTabSz="914400" rtl="0" eaLnBrk="0" fontAlgn="base" latinLnBrk="0" hangingPunct="0">
              <a:lnSpc>
                <a:spcPct val="100000"/>
              </a:lnSpc>
              <a:spcBef>
                <a:spcPct val="0"/>
              </a:spcBef>
              <a:spcAft>
                <a:spcPct val="0"/>
              </a:spcAft>
              <a:buClrTx/>
              <a:buSzTx/>
              <a:buFontTx/>
              <a:buNone/>
              <a:tabLst/>
            </a:pPr>
            <a:endParaRPr lang="tr-TR" dirty="0" smtClean="0">
              <a:solidFill>
                <a:schemeClr val="tx1"/>
              </a:solidFill>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dağıtımından yararlanan kimse, borcunu vadesinden önce ödese bile, mülkiyet hakkının kısıtlanmasıyla ilgili bu kurallar, borçlanma tarihinden başlayarak 25 yıl süreyle uygulanır (md.58). </a:t>
            </a:r>
          </a:p>
          <a:p>
            <a:pPr marL="0" marR="0" lvl="0" indent="0" algn="just" defTabSz="914400" rtl="0" eaLnBrk="0" fontAlgn="base" latinLnBrk="0" hangingPunct="0">
              <a:lnSpc>
                <a:spcPct val="100000"/>
              </a:lnSpc>
              <a:spcBef>
                <a:spcPct val="0"/>
              </a:spcBef>
              <a:spcAft>
                <a:spcPct val="0"/>
              </a:spcAft>
              <a:buClrTx/>
              <a:buSzTx/>
              <a:buFontTx/>
              <a:buNone/>
              <a:tabLst/>
            </a:pPr>
            <a:endParaRPr lang="tr-TR" dirty="0" smtClean="0">
              <a:solidFill>
                <a:schemeClr val="tx1"/>
              </a:solidFill>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Dağıtılan toprakların gene 25 yıl süreyle bütünlüklerinin bozulmaması için önlemler getirilmiştir. Toprak dağıtımından faydalanan çiftçinin ölümünde, mirasçıları toprağı ortak mülkiyet (iştirak halinde mülkiyet) biçiminde işletirler.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763688" y="-59854"/>
            <a:ext cx="7380312" cy="69178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ÇİFTÇİYİ TOPRAKLANDIRMA YASASININ UYGULAMA SONUÇLARI</a:t>
            </a:r>
          </a:p>
          <a:p>
            <a:pPr marL="0" marR="0" lvl="0" indent="22860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Yasa 1945 yılında yürürlüğe girmiş ve 28 yıl yürürlükte kalmıştır. İlk iki yıl hazırlık dönemi gibi olduğundan toprak dağıtımına 1947 yılında başlanmıştır.</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Yasanın Uygulama Alanının Darlığı Ve Dağıtımdan Yararlanan Çiftçi Sayısının Azlığı</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1947-1972 yılları arasında bütün Türkiye’de 24.919.367 dönüm toprağın Hazine adına tespiti yapılmıştır. Bu toprağın 22.313.646 dönümü yerli halka dağıtılmıştır. Dağıtılan toprağın Türkiye’de ekili ve dikili topraklara oranı %7,55’tir. </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26 yıllık sürede topraklandırılan tüm çiftçi ailelerinin sayısının Türkiye’deki genel çiftçi sayısına oranı ise %10,47’dir.  En fazla toprak dağıtılan bölge Orta-Güney Anadolu olmuştur. Bu bölgede dağıtılan toprak genişliğinin, tüm dağıtılan toprak alanına oranı %40,69’dur.</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Uygulama süresi içinde </a:t>
            </a:r>
            <a:r>
              <a:rPr kumimoji="0" lang="tr-TR" sz="16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153.588 dönüm</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toprak kamulaştırılmıştır. Tüm kamulaştırılan alanın genişliğinin, Hazine adına kütüklenimi yapılan toprak genişliğine oranı %0,62 </a:t>
            </a:r>
            <a:r>
              <a:rPr kumimoji="0" lang="tr-TR"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dir</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153.588 dönüm kamulaştırılan topraktan </a:t>
            </a:r>
            <a:r>
              <a:rPr kumimoji="0" lang="tr-TR" sz="16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%35,32’sinin gerçek kişiler</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den, %52,65’inin Vakıflardan ve %12,03’ünün de özel idare ve belediyelerden yapıldığı görülmektedir. </a:t>
            </a:r>
          </a:p>
          <a:p>
            <a:pPr marL="0" marR="0" lvl="0" indent="228600" algn="just" defTabSz="914400" rtl="0" eaLnBrk="0" fontAlgn="base" latinLnBrk="0" hangingPunct="0">
              <a:lnSpc>
                <a:spcPct val="100000"/>
              </a:lnSpc>
              <a:spcBef>
                <a:spcPct val="0"/>
              </a:spcBef>
              <a:spcAft>
                <a:spcPct val="0"/>
              </a:spcAft>
              <a:buClrTx/>
              <a:buSzTx/>
              <a:buFontTx/>
              <a:buNone/>
              <a:tabLst/>
            </a:pPr>
            <a:endParaRPr lang="tr-TR" sz="1600" dirty="0" smtClean="0">
              <a:solidFill>
                <a:schemeClr val="tx1"/>
              </a:solidFill>
              <a:latin typeface="Arial" pitchFamily="34" charset="0"/>
              <a:ea typeface="Times New Roman" pitchFamily="18"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Yasa ile özel mülkiyetin kamulaştırılması yoluyla bir toprak reformu uygulamasına gidilmeyip, Hazine topraklarının dağıtımıyla yetinilmiştir.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1835696" y="-78286"/>
            <a:ext cx="7308304"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Verilen Toprakların Yetersiz Oluşu (Kısmi Topraklandırma Ve Fuzuli </a:t>
            </a:r>
            <a:r>
              <a:rPr kumimoji="0" lang="tr-TR"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Şagil</a:t>
            </a: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Sorunu)</a:t>
            </a:r>
          </a:p>
          <a:p>
            <a:pPr marL="0" marR="0" lvl="0" indent="22860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Dağıtılacak toprakların sıradaki bütün çiftçilere yetmeyeceği anlaşıldığında, eksikleri sonradan tamamlanmak üzere norm cetvellerinde belirtilen haddin aşağısında toprak verilebileceği belirtilerek uygulamaya konulmuştur.  </a:t>
            </a:r>
          </a:p>
          <a:p>
            <a:pPr marL="0" marR="0" lvl="0" indent="228600" algn="just" defTabSz="914400" rtl="0" eaLnBrk="0" fontAlgn="base" latinLnBrk="0" hangingPunct="0">
              <a:lnSpc>
                <a:spcPct val="100000"/>
              </a:lnSpc>
              <a:spcBef>
                <a:spcPct val="0"/>
              </a:spcBef>
              <a:spcAft>
                <a:spcPct val="0"/>
              </a:spcAft>
              <a:buClrTx/>
              <a:buSzTx/>
              <a:buFontTx/>
              <a:buNone/>
              <a:tabLst/>
            </a:pPr>
            <a:endParaRPr lang="tr-TR" dirty="0" smtClean="0">
              <a:solidFill>
                <a:schemeClr val="tx1"/>
              </a:solidFill>
              <a:latin typeface="Arial" pitchFamily="34" charset="0"/>
              <a:ea typeface="Times New Roman" pitchFamily="18"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Yasaya aykırı olarak çıkarılan genelgelerle “fuzuli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şagillere</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birtakım ayrıcalıklar tanınmıştır. Kısmi topraklandırma uygulaması giderek, fuzuli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şagillerin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ailelerinden hiç toprak alınmaması biçimine dönüşmüş ve işgal edilen toprakların öncelikle işgal eden kişinin akrabaları arasında bölüşülmesi öngörülmüştür. </a:t>
            </a:r>
          </a:p>
          <a:p>
            <a:pPr marL="0" marR="0" lvl="0" indent="228600" algn="just" defTabSz="914400" rtl="0" eaLnBrk="0" fontAlgn="base" latinLnBrk="0" hangingPunct="0">
              <a:lnSpc>
                <a:spcPct val="100000"/>
              </a:lnSpc>
              <a:spcBef>
                <a:spcPct val="0"/>
              </a:spcBef>
              <a:spcAft>
                <a:spcPct val="0"/>
              </a:spcAft>
              <a:buClrTx/>
              <a:buSzTx/>
              <a:buFontTx/>
              <a:buNone/>
              <a:tabLst/>
            </a:pPr>
            <a:endParaRPr lang="tr-TR" dirty="0" smtClean="0">
              <a:solidFill>
                <a:schemeClr val="tx1"/>
              </a:solidFill>
              <a:latin typeface="Arial" pitchFamily="34" charset="0"/>
              <a:ea typeface="Times New Roman" pitchFamily="18"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Topraklandırma çalışmasının yapıldığı 2.923 köyden 1.954’ünde yani %67’sinde kısmi norm (topraklandırma) uygulanmış ve kısmi topraklandırma çalışmasının yapıldığı bu köylerde, çiftçilerin noksanlıklarının sonradan tamamlanmasıyla ilgili bir çalışma da yapılmamıştır. Topraklandırılan çiftçilere verilen en büyük işletme genişliği 400 dönüme ulaşırken, en küçük genişlik 1 dönüme kadar düşmektedir. 1947-1972 döneminde, 432.117 yerli aileye toprak verilmiştir. Bir aileye düşen ortalama toprak genişliği 51,64 dönümdür. En yoğun toprak dağıtımına 1951-1960 döneminde rastlanmaktadır.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1835696" y="-19022"/>
            <a:ext cx="7308304"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Borçlandırma Bedeli</a:t>
            </a:r>
          </a:p>
          <a:p>
            <a:pPr marL="0" marR="0" lvl="0" indent="228600" algn="just"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Bir dönüm toprağın takdirinde ortaya konulan ortalama borçlandırma değerinin, gününde geçerli olan değerlerle karşılaştırılması yapılırsa; topraklandırılan çiftçi ailelerinin verilen topraklar için toprak dağıtım zamanındaki değerinin çok aşağısında olan bir bedel ile borçlandırıldıkları söylenebilir. Yani çiftçiler bedel açısından çok elverişli fiyatlarla toprak edinmişlerdir. </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Verilen Kredilerin Yetersizliği</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Eldeki kredi olanaklarının ancak 2/3’si kullanılmıştır. </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Kredi çalışmalarının sonuçlarının, tüm topraklandırma faaliyetinin sonucuna göre değerlendirilmesi daha ilginç olmaktadır. Örneğin 1947-1972 döneminde tüm topraklandırılan çiftçi ailelerinin %10,03’üne kuruluş-onarma ve %27,26’sına yıllık işletme kredisi verilmiştir. Toprak dağıtılan köylerin ancak %32,22’sinde kuruluş-onarma ve %46,70’inde yıllık işletme kredisi uygulaması yapılmıştır.</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Mer’a Özgülenmesi</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26 yıllık uygulama süresince, yani 1947-1972 döneminde 35.177.268 dönüm </a:t>
            </a:r>
            <a:r>
              <a:rPr kumimoji="0" lang="tr-TR" sz="1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mer’a</a:t>
            </a: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toprağının 4.355 köyün halkına özgülenmesi yapılmıştır. </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Özgülenen </a:t>
            </a:r>
            <a:r>
              <a:rPr kumimoji="0" lang="tr-TR" sz="1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mer’a</a:t>
            </a: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toprağının, tüm </a:t>
            </a:r>
            <a:r>
              <a:rPr kumimoji="0" lang="tr-TR" sz="1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mer’a</a:t>
            </a: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toprağına oranı %25,39’dur. </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Göçmen Ailelerine Toprak Dağıtımı</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Bütün yurtta 1.423 köyde, 13.149 göçmen ailesine 793.405 dönüm toprağın dağıtımı yapılmıştır. Göçmen ailelerine dağıtılan toprağın, yerli halka dağıtılan toprağa oranı %3,56’dır.  Topraklandırılan her göçmen ailesine verilen ortalama toprak genişliği 60,34 dönümdür. </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1835696" y="2300866"/>
            <a:ext cx="7128792"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Reformunun Anlamı</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Az gelişmiş ülkeler;</a:t>
            </a:r>
          </a:p>
          <a:p>
            <a:pPr marL="0" marR="0" lvl="0" indent="0" algn="just" defTabSz="914400" rtl="0" eaLnBrk="0" fontAlgn="base" latinLnBrk="0" hangingPunct="0">
              <a:lnSpc>
                <a:spcPct val="100000"/>
              </a:lnSpc>
              <a:spcBef>
                <a:spcPct val="0"/>
              </a:spcBef>
              <a:spcAft>
                <a:spcPct val="0"/>
              </a:spcAft>
              <a:buClrTx/>
              <a:buSzTx/>
              <a:buFontTx/>
              <a:buNone/>
              <a:tabLst/>
            </a:pPr>
            <a:endParaRPr lang="tr-TR" sz="2000" dirty="0" smtClean="0">
              <a:solidFill>
                <a:schemeClr val="tx1"/>
              </a:solidFill>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ekonomik ve sosyal gerilikten kurtulma</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siyasal iktidarda köklü bir değişiklik yapma</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35696" y="188640"/>
            <a:ext cx="7200800" cy="6463308"/>
          </a:xfrm>
          <a:prstGeom prst="rect">
            <a:avLst/>
          </a:prstGeom>
        </p:spPr>
        <p:txBody>
          <a:bodyPr wrap="square">
            <a:spAutoFit/>
          </a:bodyPr>
          <a:lstStyle/>
          <a:p>
            <a:pPr lvl="0" algn="just" eaLnBrk="0" hangingPunct="0"/>
            <a:r>
              <a:rPr lang="tr-TR" dirty="0" smtClean="0">
                <a:solidFill>
                  <a:schemeClr val="tx1"/>
                </a:solidFill>
                <a:latin typeface="Arial" pitchFamily="34" charset="0"/>
                <a:ea typeface="Times New Roman" pitchFamily="18" charset="0"/>
                <a:cs typeface="Arial" pitchFamily="34" charset="0"/>
              </a:rPr>
              <a:t>Az gelişmiş ülkelerde, toprak mülkiyeti yapısı ekonomik ve sosyal gelişmeyi engelleyici bir etken olmaktadır. </a:t>
            </a:r>
          </a:p>
          <a:p>
            <a:pPr lvl="0" algn="just" eaLnBrk="0" hangingPunct="0"/>
            <a:endParaRPr lang="tr-TR" dirty="0" smtClean="0">
              <a:solidFill>
                <a:schemeClr val="tx1"/>
              </a:solidFill>
              <a:latin typeface="Arial" pitchFamily="34" charset="0"/>
              <a:ea typeface="Times New Roman" pitchFamily="18" charset="0"/>
              <a:cs typeface="Arial" pitchFamily="34" charset="0"/>
            </a:endParaRPr>
          </a:p>
          <a:p>
            <a:pPr lvl="0" algn="just" eaLnBrk="0" hangingPunct="0"/>
            <a:r>
              <a:rPr lang="tr-TR" dirty="0" smtClean="0">
                <a:solidFill>
                  <a:schemeClr val="tx1"/>
                </a:solidFill>
                <a:latin typeface="Arial" pitchFamily="34" charset="0"/>
                <a:ea typeface="Times New Roman" pitchFamily="18" charset="0"/>
                <a:cs typeface="Arial" pitchFamily="34" charset="0"/>
              </a:rPr>
              <a:t>Ekonomilerinin ağırlık kesimi tarıma dayanan bu ülkelerde, nüfusun büyük çoğunluğu geçimini tarımsal uğraşıdan sağlamaktadır. </a:t>
            </a:r>
          </a:p>
          <a:p>
            <a:pPr lvl="0" algn="just" eaLnBrk="0" hangingPunct="0"/>
            <a:endParaRPr lang="tr-TR" dirty="0" smtClean="0">
              <a:solidFill>
                <a:schemeClr val="tx1"/>
              </a:solidFill>
              <a:latin typeface="Arial" pitchFamily="34" charset="0"/>
              <a:ea typeface="Times New Roman" pitchFamily="18" charset="0"/>
              <a:cs typeface="Arial" pitchFamily="34" charset="0"/>
            </a:endParaRPr>
          </a:p>
          <a:p>
            <a:pPr lvl="0" algn="just" eaLnBrk="0" hangingPunct="0"/>
            <a:r>
              <a:rPr lang="tr-TR" dirty="0" smtClean="0">
                <a:solidFill>
                  <a:schemeClr val="tx1"/>
                </a:solidFill>
                <a:latin typeface="Arial" pitchFamily="34" charset="0"/>
                <a:ea typeface="Times New Roman" pitchFamily="18" charset="0"/>
                <a:cs typeface="Arial" pitchFamily="34" charset="0"/>
              </a:rPr>
              <a:t>Toprak mülkiyeti genellikle dengesiz bir dağılım göstermekte ve geniş topraklar az sayıda mülk sahiplerinin elinde toplanmış bulunmaktadır. </a:t>
            </a:r>
          </a:p>
          <a:p>
            <a:pPr lvl="0" algn="just" eaLnBrk="0" hangingPunct="0"/>
            <a:endParaRPr lang="tr-TR" dirty="0" smtClean="0">
              <a:solidFill>
                <a:schemeClr val="tx1"/>
              </a:solidFill>
              <a:latin typeface="Arial" pitchFamily="34" charset="0"/>
              <a:ea typeface="Times New Roman" pitchFamily="18" charset="0"/>
              <a:cs typeface="Arial" pitchFamily="34" charset="0"/>
            </a:endParaRPr>
          </a:p>
          <a:p>
            <a:pPr lvl="0" algn="just" eaLnBrk="0" hangingPunct="0"/>
            <a:r>
              <a:rPr lang="tr-TR" dirty="0" smtClean="0">
                <a:solidFill>
                  <a:schemeClr val="tx1"/>
                </a:solidFill>
                <a:latin typeface="Arial" pitchFamily="34" charset="0"/>
                <a:ea typeface="Times New Roman" pitchFamily="18" charset="0"/>
                <a:cs typeface="Arial" pitchFamily="34" charset="0"/>
              </a:rPr>
              <a:t>Az gelişmiş ülkelerde toprak sahibi olmak zenginliği, siyasal gücü simgelerken, toprak mülkiyetinden yoksunluk da fakirliğin ve bağımlılığın simgesi olmaktadır. </a:t>
            </a:r>
          </a:p>
          <a:p>
            <a:pPr lvl="0" algn="just" eaLnBrk="0" hangingPunct="0"/>
            <a:endParaRPr lang="tr-TR" dirty="0" smtClean="0">
              <a:solidFill>
                <a:schemeClr val="tx1"/>
              </a:solidFill>
              <a:latin typeface="Arial" pitchFamily="34" charset="0"/>
              <a:ea typeface="Times New Roman" pitchFamily="18" charset="0"/>
              <a:cs typeface="Arial" pitchFamily="34" charset="0"/>
            </a:endParaRPr>
          </a:p>
          <a:p>
            <a:pPr lvl="0" algn="just" eaLnBrk="0" hangingPunct="0"/>
            <a:r>
              <a:rPr lang="tr-TR" dirty="0" smtClean="0">
                <a:solidFill>
                  <a:schemeClr val="tx1"/>
                </a:solidFill>
                <a:latin typeface="Arial" pitchFamily="34" charset="0"/>
                <a:ea typeface="Times New Roman" pitchFamily="18" charset="0"/>
                <a:cs typeface="Arial" pitchFamily="34" charset="0"/>
              </a:rPr>
              <a:t>Siyasal iktidar; gerek ülke çapında, gerekse bölgesel planda, hükümet biçimi ne olursa olsun, bu toprak sahiplerinin tekelinde bulunmak eğilimi gösterdiğinden, toprak reformu yasalarına karşı bunlardan sert bir tepki gelmekte ve hatta bunların kabulünden sonra, hukuksal önlemlerin uygulanmasının etkisiz duruma getirilmesi için çalışılmaktadır. Bundan dolayı da az gelişmiş ülkelerde köklü toprak reformu yasalarının kabulü ve bunların gerçek yaşamda uygulanabilmeleri siyasal bir sorun olmaktadır. Öyle ki, az gelişmiş bir ülkede toprak reformu sorununun tartışılabilmesi bile siyasal ortamın değişmesine bağlıdır. </a:t>
            </a:r>
            <a:endParaRPr lang="tr-TR" dirty="0" smtClean="0">
              <a:solidFill>
                <a:schemeClr val="tx1"/>
              </a:solidFill>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1835696" y="-76695"/>
            <a:ext cx="7308304"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Geleneksel Toprak Reformu Kavramı</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Fransa’da 1789 devrimiyle feodal toprak mülkiyeti ve işletme biçimi ortadan kaldırılırken, geleneksel anlamında köklü bir toprak reformu gerçekleştirilmiş ve soyluların ve kilisenin mülkiyetindeki topraklar fakir köylülere satışa çıkarılmış, Fransa tarım ekonomisinde küçük köylü işletmeleri başat olmuştur. Amerika Birleşik Devletlerinde de 1861-1865 iç savaşı sonucunda Güney eyaletlerinin esirlerle işletilen büyük tarım işletmeleri ortadan kaldırılarak, topraklar ucuz fiyatla satışa çıkarılmıştır. Bunlar tarihte gerçekleştirilen köklü toprak reformu örnekleridir.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Doğu Avrupa ülkelerinde iki dünya savaşı arasında büyük topraklar kamulaştırılarak, üzerlerindeki topraksız köylülere küçük parçalar halinde dağıtılmıştır. Kamulaştırılan bu mülkler eskiden tek bir işletme halinde işletildiğinden bu reformlar sonucunda işletmeler küçülmüştür.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Birçok Asya ülkelerinde uygulanan toprak reformlarında ise, büyük mülk sahiplerinin toprakları kamulaştırılarak, üzerlerindeki kiracı ya da ortakçılara dağıtıldığından, işletme büyüklüklerinde bir değişiklik olmamıştır.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Her iki durumda da toprak reformu,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toplumsal eşitliğin ve daha adil bir gelir dağılımının aracı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olarak görülmüştür.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Topraklar onu işleyenlerindir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sloganı, toprak reformlarının amacının topraksız köylüleri toprak mülkiyetine kavuşturmak olduğunu göstermektedir. Bu toprak reformu kavramının geleneksel anlamıdır.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79712" y="1859340"/>
            <a:ext cx="6840760" cy="3170099"/>
          </a:xfrm>
          <a:prstGeom prst="rect">
            <a:avLst/>
          </a:prstGeom>
        </p:spPr>
        <p:txBody>
          <a:bodyPr wrap="square">
            <a:spAutoFit/>
          </a:bodyPr>
          <a:lstStyle/>
          <a:p>
            <a:pPr lvl="0" algn="just" eaLnBrk="0" hangingPunct="0"/>
            <a:r>
              <a:rPr lang="tr-TR" sz="2000" dirty="0" smtClean="0">
                <a:solidFill>
                  <a:schemeClr val="tx1"/>
                </a:solidFill>
                <a:latin typeface="Arial" pitchFamily="34" charset="0"/>
                <a:ea typeface="Times New Roman" pitchFamily="18" charset="0"/>
                <a:cs typeface="Arial" pitchFamily="34" charset="0"/>
              </a:rPr>
              <a:t>Toprak reformu denilince; geniş toprak mülkiyetinin belirli bir tavan sınırdan yukarısının kamulaştırılarak, topraksız ya da az topraklı köylülere dağıtımı anlaşılırdı.  </a:t>
            </a:r>
          </a:p>
          <a:p>
            <a:pPr lvl="0" algn="just" eaLnBrk="0" hangingPunct="0"/>
            <a:endParaRPr lang="tr-TR" sz="2000" dirty="0" smtClean="0">
              <a:solidFill>
                <a:schemeClr val="tx1"/>
              </a:solidFill>
              <a:latin typeface="Arial" pitchFamily="34" charset="0"/>
              <a:ea typeface="Times New Roman" pitchFamily="18" charset="0"/>
              <a:cs typeface="Arial" pitchFamily="34" charset="0"/>
            </a:endParaRPr>
          </a:p>
          <a:p>
            <a:pPr lvl="0" algn="just" eaLnBrk="0" hangingPunct="0"/>
            <a:endParaRPr lang="tr-TR" sz="2000" dirty="0" smtClean="0">
              <a:solidFill>
                <a:schemeClr val="tx1"/>
              </a:solidFill>
              <a:latin typeface="Arial" pitchFamily="34" charset="0"/>
              <a:ea typeface="Times New Roman" pitchFamily="18" charset="0"/>
              <a:cs typeface="Arial" pitchFamily="34" charset="0"/>
            </a:endParaRPr>
          </a:p>
          <a:p>
            <a:pPr lvl="0" algn="just" eaLnBrk="0" hangingPunct="0"/>
            <a:r>
              <a:rPr lang="tr-TR" sz="2000" dirty="0" smtClean="0">
                <a:solidFill>
                  <a:schemeClr val="tx1"/>
                </a:solidFill>
                <a:latin typeface="Arial" pitchFamily="34" charset="0"/>
                <a:ea typeface="Times New Roman" pitchFamily="18" charset="0"/>
                <a:cs typeface="Arial" pitchFamily="34" charset="0"/>
              </a:rPr>
              <a:t>Geleneksel anlamda bir toprak reformunun, topraklandırılan çiftçi yararına alınması gerekli önlemleri ve ileri bir teknolojinin uygulanması zorunluluğunu savsaklaması, bu anlayışa karşı yeni bir toprak reformu kavramının ileri sürülmesine yol açmıştır. </a:t>
            </a:r>
            <a:endParaRPr lang="tr-TR" sz="2000" dirty="0" smtClean="0">
              <a:solidFill>
                <a:schemeClr val="tx1"/>
              </a:solidFill>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1835696" y="327405"/>
            <a:ext cx="7308304"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 Reformu Kavramı</a:t>
            </a:r>
          </a:p>
          <a:p>
            <a:pPr marL="0" marR="0" lvl="0" indent="228600" algn="l"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ABD, 1950’lerden başlayarak, az gelişmiş ülkeler siyasetinin içine toprak reformunu da almıştır. Toprak reformu üzerine ilk uluslararası bir konferans 1951 yılında Madison, Wisconsin’de toplanmıştır. </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Ancak, toprak reformunun gerçekleştirilmesi lehinde bir tutum takınan ABD, bu kez bu reform kavramına yeni bir anlam ve çok daha geniş bir kapsam getirmiştir. Bu yeni reform anlayışı, geleneksel anlamda bir toprak reformu anlayışının eksik taraflarını ön plana alarak ve onları abartarak hareket etmektedir.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Türkiye’ye tarım reformu olarak giren bu yeni anlayış, tarımsal üretimin artırılması ve tarımsal uğraşının düzenlenmesi için alınabilecek bütün önlemleri bu kavramın içine almaktadır.</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Tarımsal kalkınmayı gerçekleştirmek ve üretimi artırmak için alınabilecek ekonomik, sosyal, hukuksal ve teknik bütün önlemler böyle bir reform anlayışının içine sokulmaktadır.</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Bu biçimde ideal bir toprak reformu programı ekonomik ve sosyal gelişmeyi engelleyen tarımsal yapı aksaklıklarının giderilmesi için uyumları sağlanmış bir seri önlemlerden oluşmaktadır. </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biçimde anlaşılan tarım reformu,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insan ilişkilerinin planlı olarak hukuksal ve kurumsal yönleriyle yeniden düzenlenmesi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olmaktadır.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1835696" y="18489"/>
            <a:ext cx="7308304" cy="70173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Birleşmiş Milletlerin toprak reformu üzerine hazırladığı yapıtlarda hükümetlere toprak reformu programı üzerine yönelttiği soruların kapsamı:</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Mülk sahibi olmak için sağlanan kolaylıklar;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Tarımsal yerleşimi özendirici ve egenim güvenliğini sağlayıcı önlemler;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kirası rejiminin iyileştirilmesi, örneğin yüksek kira bedellerinin indirimi ve ortakçılık sözleşmelerinin yeniden düzenlenmesi;</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 işçilerinin çalışma koşullarının ve istihdam olanaklarının düzeltilmesi;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Tribal</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rejim gibi geleneksel sistemlerde yaşayan çiftçilerin korunması;</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Rantabl işletme büyüklüklerinin gerçekleştirilmesi-toplulaştırma;</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mülkiyetiyle ilgili hakların kütüklenimi;</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Tarımsal kredinin geliştirilmesi ve borçlanmanın azaltılması</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Tarımsal kooperatif örgütlenmesinin özendirilmesi;</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Tarımsal makine hizmetlerinin kurulması;</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reformuyla ilgili maliye ve vergi politikası; özellikle toprakların daha iyi kullanımını ve dağılımını özendirici vergi önlemleri;</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Ormancılığın bazı yönleriyle ilgili toprak rejimi önlemleri;</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Su kaynaklarının sınırlı olduğu durumlarda, bunların adil bir biçimde kullanımını sağlayacak önlemler;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Bunlara ek diğer önlemler; örneğin tarımsal araştırma ya da eğitim hizmetlerinin kurulması veya genişletilmesi.</a:t>
            </a:r>
          </a:p>
          <a:p>
            <a:pPr marL="457200" marR="0" lvl="1" indent="0" algn="l" defTabSz="914400" rtl="0" eaLnBrk="0" fontAlgn="base" latinLnBrk="0" hangingPunct="0">
              <a:lnSpc>
                <a:spcPct val="100000"/>
              </a:lnSpc>
              <a:spcBef>
                <a:spcPct val="0"/>
              </a:spcBef>
              <a:spcAft>
                <a:spcPct val="0"/>
              </a:spcAft>
              <a:buClrTx/>
              <a:buSzTx/>
              <a:tabLst>
                <a:tab pos="723900" algn="l"/>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723900" algn="l"/>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Her ne kadar bu yeni tarım reformu anlayışı tarımda mülkiyet sorununun da çözümlenmesi gereken sorunlar arasına almaktaysa da, bunu saydığı öteki önlemlerden sadece birisi gibi ele almakta, önemini küçümsemekte, mülkiyet sorununun ağırlığını gölgelemektedir.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723900" algn="l"/>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1835696" y="-27921"/>
            <a:ext cx="7128792" cy="65248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Gerçek Bir Toprak Reformu Kavramı</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Dengesiz toprak mülkiyeti düzenini değiştirmeden tarım reformu önlemlerini almak bir toprak reformu değildir. Bunun gibi toprak dağıtımını sağladıktan sonra, gerekli tarım reformu önlemlerini almamak da sorunu çözümlemez. Gerçek bir toprak reformu kavramı bunların ikisini birden kapsar.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Ancak burada önemle belirtilmesi gereken nokta, bu iki ayrılmaz yüzden, mülkiyet sorununun başat çelişkiyi oluşturduğudur.  </a:t>
            </a:r>
          </a:p>
          <a:p>
            <a:pPr marL="0" marR="0" lvl="0" indent="0" algn="just" defTabSz="914400" rtl="0" eaLnBrk="0" fontAlgn="base" latinLnBrk="0" hangingPunct="0">
              <a:lnSpc>
                <a:spcPct val="100000"/>
              </a:lnSpc>
              <a:spcBef>
                <a:spcPct val="0"/>
              </a:spcBef>
              <a:spcAft>
                <a:spcPct val="0"/>
              </a:spcAft>
              <a:buClrTx/>
              <a:buSzTx/>
              <a:buFontTx/>
              <a:buNone/>
              <a:tabLst/>
            </a:pPr>
            <a:endParaRPr lang="tr-TR" dirty="0" smtClean="0">
              <a:solidFill>
                <a:schemeClr val="tx1"/>
              </a:solidFill>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Gerçek anlamda bir toprak reformu,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geniş toprakların belirli bir tavan sınırdan yukarısının kamulaştırılarak, bunların topraksız ve az topraklı çiftçilere dağıtımını sağlamak ve bu topraklandırılan çiftçiler yararına sözü edilen bütün tarım reformu önlemlerini almak demektir.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 reformu ancak topraklandırılan çiftçiler yararına bu önlemlerin alınması durumunda böyle bir adlandırmaya hak kazanır. Karşıt durumda, yani mülkiyet düzeninde bir eşitlik sağlamadan gerçekleştirilecek teknik önlemlerden yararlanacaklar, sadece geniş ve belki de orta mülk sahipleri olur ki, buna da tarım reformu denilemez.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1907704" y="19223"/>
            <a:ext cx="7236296"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ÇİFTÇİYİ TOPRAKLANDIRMA YASASI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Yasa ilk kabul edilen biçimiyle 66 madde ile bir geçici maddeden oluşmaktaydı. Yasa iki büyük değişikliğe uğramıştır. Birinci ve en önemli değişiklik 23.3.1950 tarih ve 5618 sayılı yasayla yapılmıştır. İkinci değişiklik ise 20.5.1955 tarih ve 6603 sayılı yasayla yapılmıştır.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Kamulaştırma</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Yasa, sırasıyla,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vakıf toprakların, özel kişilere ait beş bin dönümü geçen toprakların ve yasanın yürürlüğe girmesinden sonra işlenmeyen toprakların kamulaştırılması</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nı öngörmekteydi. Ancak beş bin dönümlük kamulaştırma sınırı kesin değildi. Yasanın 15 ve 16. maddelerine göre, uygulama sırasında her il bir bölge sayılacak ve bu bölgelerde kamulaştırılacak toprakların, toprak dağıtımına yeterli olup olmadığı Bakanlar Kurulu kararıyla saptanacaktı. Böylece geniş ve dar topraklı bölgeler belli olacaktı.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Geniş topraklı bölgelerde kamulaştırma sınırı beş bin dönüm, dar topraklı bölgelerde ise iki bin dönüm</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olacaktı.  17. maddeye göre;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topraksız ya da az topraklı ortakçılar, kiracılar veya tarım işçileri tarafından işlenilen topraklar</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bu çiftçilere dağıtılmak üzere kamulaştırılabilir.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Kamulaştırma sınırı normal olarak dağıtıma esas tutulan miktarın üç katı</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olarak kabul edilmiştir. Ancak gereğinde bu sınır </a:t>
            </a:r>
            <a:r>
              <a:rPr kumimoji="0" lang="tr-TR"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elli dönüm</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 kadar da inebilmekteydi.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Prehistoric_0809">
  <a:themeElements>
    <a:clrScheme name="Ofis Teması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fontScheme name="Ofis Teması">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000000"/>
            </a:solidFill>
            <a:effectLst/>
            <a:latin typeface="Arial" charset="0"/>
          </a:defRPr>
        </a:defPPr>
      </a:lstStyle>
    </a:lnDef>
  </a:objectDefaults>
  <a:extraClrSchemeLst>
    <a:extraClrScheme>
      <a:clrScheme name="Ofis Teması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is Teması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is Teması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is Teması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is Teması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is Teması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is Teması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is Teması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is Teması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is Teması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is Teması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is Teması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Prehistoric_0809</Template>
  <TotalTime>122</TotalTime>
  <Words>1998</Words>
  <Application>Microsoft Office PowerPoint</Application>
  <PresentationFormat>Ekran Gösterisi (4:3)</PresentationFormat>
  <Paragraphs>156</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Prehistoric_0809</vt:lpstr>
      <vt:lpstr>Tarım Hukuku</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dc:creator>
  <cp:lastModifiedBy>Sema</cp:lastModifiedBy>
  <cp:revision>14</cp:revision>
  <dcterms:created xsi:type="dcterms:W3CDTF">2012-03-28T18:45:41Z</dcterms:created>
  <dcterms:modified xsi:type="dcterms:W3CDTF">2017-03-28T10:12:45Z</dcterms:modified>
</cp:coreProperties>
</file>