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5751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640871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Filozof, matematikçi, seyyah, astronom, coğrafyacı,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ansiklopedistve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mühendis olan Ebu Reyhan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Birûni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, ilimler tarihi alanındaki geniş bilgisine ilâveten hekimlik ve eczacılık ilminde de geniş bir bilgi birikimine sahipti. 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al-</a:t>
            </a:r>
            <a:r>
              <a:rPr lang="tr-TR" dirty="0" err="1" smtClean="0">
                <a:latin typeface="Comic Sans MS" pitchFamily="66" charset="0"/>
                <a:cs typeface="Times New Roman" pitchFamily="18" charset="0"/>
              </a:rPr>
              <a:t>Saydada</a:t>
            </a:r>
            <a:r>
              <a:rPr lang="tr-TR" dirty="0" smtClean="0">
                <a:latin typeface="Comic Sans MS" pitchFamily="66" charset="0"/>
                <a:cs typeface="Times New Roman" pitchFamily="18" charset="0"/>
              </a:rPr>
              <a:t> farmakolojik bir eser olup beş fasıl üzerine kurulmuştur.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smtClean="0">
                <a:solidFill>
                  <a:srgbClr val="00CC99"/>
                </a:solidFill>
                <a:latin typeface="Comic Sans MS" pitchFamily="66" charset="0"/>
                <a:cs typeface="Times New Roman" pitchFamily="18" charset="0"/>
              </a:rPr>
              <a:t>İkinci ve üçüncü bölümlerinde basit ve karışık droglardan bahsedilmekte, eczacılık tarif edilmekte ve eczacının vasıfları belirtilmektedir.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Birûni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smtClean="0">
                <a:solidFill>
                  <a:srgbClr val="CC3399"/>
                </a:solidFill>
                <a:latin typeface="Comic Sans MS" pitchFamily="66" charset="0"/>
                <a:cs typeface="Times New Roman" pitchFamily="18" charset="0"/>
              </a:rPr>
              <a:t>eczacılık ilminin bitkisel drogları inceleyerek ve drogların özelliklerini belirleyerek ilerleyebileceği inancındadır.</a:t>
            </a:r>
            <a:endParaRPr lang="tr-TR" b="1" dirty="0">
              <a:solidFill>
                <a:srgbClr val="CC3399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637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404664"/>
            <a:ext cx="8496944" cy="6120680"/>
          </a:xfrm>
        </p:spPr>
        <p:style>
          <a:lnRef idx="2">
            <a:schemeClr val="accent2"/>
          </a:lnRef>
          <a:fillRef idx="1002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tr-TR" b="1" dirty="0" err="1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İbn</a:t>
            </a:r>
            <a:r>
              <a:rPr lang="tr-TR" b="1" dirty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 Sina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(980-1037),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Buhara’lı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büyük bir alim, filozof ve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hekimdir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İbn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Sina 21 yaşına kadar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Buhara’da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yaşamıştır. 10 yaşında Kuran’ı ezberlemiş, sonra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filozofi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, matematik, geometri, tıbbi ilimler ve metafizik konularını hocalarından ve kitaplarından okuyarak öğrenmiştir. Bu sıralarda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İbn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Sina 16 yaşındadır. 18 yaşında devrin bütün bilimlerini öğrenmiş 21 yaşında ise ilk eserini “Toplama” adı altında yazmıştır. Kitaplarının tam adedi bilinmemekle beraber 100’den fazla olduğu sanılmaktadır.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9692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476672"/>
            <a:ext cx="8568952" cy="5976664"/>
          </a:xfrm>
        </p:spPr>
        <p:style>
          <a:lnRef idx="2">
            <a:schemeClr val="accent2"/>
          </a:lnRef>
          <a:fillRef idx="1002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Bizimle ilgili en önemli eseri </a:t>
            </a:r>
            <a:r>
              <a:rPr lang="tr-TR" b="1" dirty="0" smtClean="0">
                <a:solidFill>
                  <a:srgbClr val="CC3399"/>
                </a:solidFill>
                <a:latin typeface="Comic Sans MS" pitchFamily="66" charset="0"/>
                <a:cs typeface="Times New Roman" pitchFamily="18" charset="0"/>
              </a:rPr>
              <a:t>“Şifa”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ve “</a:t>
            </a:r>
            <a:r>
              <a:rPr lang="tr-TR" b="1" dirty="0" smtClean="0">
                <a:solidFill>
                  <a:srgbClr val="CC3399"/>
                </a:solidFill>
                <a:latin typeface="Comic Sans MS" pitchFamily="66" charset="0"/>
                <a:cs typeface="Times New Roman" pitchFamily="18" charset="0"/>
              </a:rPr>
              <a:t>Kanun fit </a:t>
            </a:r>
            <a:r>
              <a:rPr lang="tr-TR" b="1" dirty="0" err="1" smtClean="0">
                <a:solidFill>
                  <a:srgbClr val="CC3399"/>
                </a:solidFill>
                <a:latin typeface="Comic Sans MS" pitchFamily="66" charset="0"/>
                <a:cs typeface="Times New Roman" pitchFamily="18" charset="0"/>
              </a:rPr>
              <a:t>Tıb”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dır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 Kanun fit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Tıb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, her biri ayrıca bölümlere ayrılmış 5 kitaptan oluşur. 2. kitap basit ilaçlar (droglar) konularını içerir. Bu kitap 785 kadar bitkisel, hayvansal ve madensel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droğun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tarifini ve kullanılışını içerir. Bu kitapta yer alan drogların çoğunluğu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Dioscorides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Galenus’in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bahsettiği droglar olmakla beraber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İbn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Sina, Arap ve Hint kökenli drogları da alarak kitabındaki drog listesini zenginleştirmiştir. </a:t>
            </a: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Kanun fit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Tıb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, 12. yüzyılda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Latince’ye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çevrilmiş, 15. ve 16. yüzyıllarda 36 defa basılmış 17. yüzyılın ortalarına kadar tıp okullarında ders kitabı olarak okutulmuştur.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8288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332656"/>
            <a:ext cx="8784976" cy="6120680"/>
          </a:xfr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>
            <a:normAutofit fontScale="625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Selçuklular döneminde Anadolu’da kullanılan bitkisel droglar hakkında en ayrıntılı bilgiler </a:t>
            </a:r>
            <a:r>
              <a:rPr lang="tr-TR" b="1" dirty="0" err="1" smtClean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İbn</a:t>
            </a:r>
            <a:r>
              <a:rPr lang="tr-TR" b="1" dirty="0" smtClean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 Baytar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(1197–1248)’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ın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El-Müfredat isimli eserinde bulunmaktadır. Bu eser Osmanlı İmparatorluğu döneminde yazılmış birçok kitap için kaynak olmuştur (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Baytop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1999;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Baytop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2003). Osmanlı İmparatorluğu döneminde Anadolu’daki tıbbi bitki kullanımıyla ilgili bilgileri özellikle </a:t>
            </a:r>
            <a:r>
              <a:rPr lang="tr-TR" b="1" dirty="0" err="1" smtClean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İbn</a:t>
            </a:r>
            <a:r>
              <a:rPr lang="tr-TR" b="1" dirty="0" smtClean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Batuta</a:t>
            </a:r>
            <a:r>
              <a:rPr lang="tr-TR" b="1" dirty="0" smtClean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(1304–1369) ve </a:t>
            </a:r>
            <a:r>
              <a:rPr lang="tr-TR" b="1" dirty="0" smtClean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Evliya Çelebi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(1611–1681?)’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nin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eserlerinden öğreniyoruz (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Baytop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1999). </a:t>
            </a:r>
          </a:p>
          <a:p>
            <a:pPr algn="just">
              <a:buFont typeface="Wingdings" pitchFamily="2" charset="2"/>
              <a:buChar char="ü"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Ülkemizde kullanılan droglar üzerindeki ilk bilimsel araştırmalar 19. yüzyılın sonlarında başlamıştır. Bu konu ile daha çok eczacılar ilgilenmiştir. Yerli droglar üzerinde araştırmalar yaparak, sonuçlarını yayınlayanların başında </a:t>
            </a:r>
            <a:r>
              <a:rPr lang="tr-TR" b="1" dirty="0" err="1" smtClean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Giorgio</a:t>
            </a:r>
            <a:r>
              <a:rPr lang="tr-TR" b="1" dirty="0" smtClean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Della</a:t>
            </a:r>
            <a:r>
              <a:rPr lang="tr-TR" b="1" dirty="0" smtClean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Sudda</a:t>
            </a:r>
            <a:r>
              <a:rPr lang="tr-TR" b="1" dirty="0" smtClean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 (Faik Paşa)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(1831–1913) ve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Pierre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Apery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(1852–1918) gelmektedir. </a:t>
            </a:r>
          </a:p>
          <a:p>
            <a:pPr algn="just">
              <a:buFont typeface="Wingdings" pitchFamily="2" charset="2"/>
              <a:buChar char="ü"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Anadolu’yu her yönüyle konu alan çalışmalar ancak Cumhuriyet döneminde güncellik kazanarak öne çıkmış ve bu nedenle de doğa ile insan ilişkileri konuları üzerinde araştırmalar ve yayınlar başlamıştır. İstanbul Üniversitesi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Farmasötik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Botanik ve Genetik Kürsüsü Başkanı </a:t>
            </a:r>
            <a:r>
              <a:rPr lang="tr-TR" b="1" dirty="0" err="1" smtClean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Ord</a:t>
            </a:r>
            <a:r>
              <a:rPr lang="tr-TR" b="1" dirty="0" smtClean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. Prof. Dr. A. </a:t>
            </a:r>
            <a:r>
              <a:rPr lang="tr-TR" b="1" dirty="0" err="1" smtClean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Heilbronn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(1885–1961), Türkiye’de tıbbi bitkiler alanında bugünkü anlamda,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farmakognozik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araştırmaları başlatmıştır (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Baytop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1999;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Baytop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2003). </a:t>
            </a:r>
          </a:p>
        </p:txBody>
      </p:sp>
    </p:spTree>
    <p:extLst>
      <p:ext uri="{BB962C8B-B14F-4D97-AF65-F5344CB8AC3E}">
        <p14:creationId xmlns:p14="http://schemas.microsoft.com/office/powerpoint/2010/main" val="45563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7504" y="404664"/>
            <a:ext cx="8892480" cy="5832648"/>
          </a:xfr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tr-TR" dirty="0" smtClean="0"/>
              <a:t>	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Osmanlı İmparatorluğu döneminde de dış ticarete devam edildiği ve bu devirde sadece Anadolu’da yetişen ve yetiştirilen bitkilerin değil, imparatorluk sınırları içindeki diğer ülkelerden gelen drogların da ihraç edildiği kayıtlıdır. </a:t>
            </a:r>
            <a:r>
              <a:rPr lang="tr-TR" sz="3900" b="1" dirty="0" smtClean="0">
                <a:solidFill>
                  <a:srgbClr val="00B050"/>
                </a:solidFill>
                <a:latin typeface="Brush Script MT" pitchFamily="66" charset="0"/>
                <a:cs typeface="Times New Roman" pitchFamily="18" charset="0"/>
              </a:rPr>
              <a:t>Cumhuriyet dönemindeki drog ticareti ile ilgili yayınlarda ise yaklaşık 70 bitkinin ihracatının yapıldığı belirtilmektedir.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1991 yılında Türkiye’den tedavide ve sanayide kullanılan 100 civarında bitkisel drogun ihraç edildiği belirtilmiştir. </a:t>
            </a:r>
            <a:r>
              <a:rPr lang="tr-TR" sz="3900" b="1" dirty="0" smtClean="0">
                <a:solidFill>
                  <a:srgbClr val="C00000"/>
                </a:solidFill>
                <a:latin typeface="Brush Script MT" pitchFamily="66" charset="0"/>
                <a:cs typeface="Times New Roman" pitchFamily="18" charset="0"/>
              </a:rPr>
              <a:t>2005 yılında yayınlanan bir çalışmaya göre Türkiye’de iç ve dış ticareti yapılan tıbbi ve kokulu bitki türü sayısı alt türler de dâhil olmak üzere 347’dir, bunlardan 139 türün ihracatı yapılmaktadır.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Bayramoğlu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ve ark. 2009).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690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>
                <a:solidFill>
                  <a:srgbClr val="00B050"/>
                </a:solidFill>
                <a:latin typeface="Comic Sans MS" pitchFamily="66" charset="0"/>
              </a:rPr>
              <a:t>Bitkilerin </a:t>
            </a:r>
            <a:r>
              <a:rPr lang="tr-TR" b="1" dirty="0">
                <a:solidFill>
                  <a:srgbClr val="00B050"/>
                </a:solidFill>
                <a:latin typeface="Comic Sans MS" pitchFamily="66" charset="0"/>
              </a:rPr>
              <a:t>Kullanılış Şekilleri</a:t>
            </a:r>
            <a:r>
              <a:rPr lang="tr-TR" dirty="0">
                <a:solidFill>
                  <a:srgbClr val="00B050"/>
                </a:solidFill>
                <a:latin typeface="Comic Sans MS" pitchFamily="66" charset="0"/>
              </a:rPr>
              <a:t/>
            </a:r>
            <a:br>
              <a:rPr lang="tr-TR" dirty="0">
                <a:solidFill>
                  <a:srgbClr val="00B050"/>
                </a:solidFill>
                <a:latin typeface="Comic Sans MS" pitchFamily="66" charset="0"/>
              </a:rPr>
            </a:br>
            <a:endParaRPr lang="tr-TR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tr-TR" dirty="0"/>
              <a:t>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Bitkisel drogların ilaç olarak kullanılabilmeleri için uygun bir şekilde olmaları gerekir. En basit yol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droğu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toz ederek olduğu gibi ya da bir kapsül içinde almaktır. Bununla birlikte kullanma şeklindeki kolaylık ve tüketilen miktarın belirlenebilmesi açısından hap,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infüzyon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dekoksiyon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şekilleri de kullanılmaktadır. Ayrıca tentür, hulasa, draje, tablet gibi ilaç şekilleri de  vardır.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478973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328</Words>
  <Application>Microsoft Office PowerPoint</Application>
  <PresentationFormat>Ekran Gösterisi (4:3)</PresentationFormat>
  <Paragraphs>12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Bitkilerin Kullanılış Şekilleri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aysegul</dc:creator>
  <cp:lastModifiedBy>aysegul</cp:lastModifiedBy>
  <cp:revision>1</cp:revision>
  <dcterms:created xsi:type="dcterms:W3CDTF">2018-06-08T11:47:53Z</dcterms:created>
  <dcterms:modified xsi:type="dcterms:W3CDTF">2018-06-08T12:12:30Z</dcterms:modified>
</cp:coreProperties>
</file>