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7F754-7E07-49FC-A5FE-677AE475A75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75353-0518-406A-B402-3CC0850A7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0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7F754-7E07-49FC-A5FE-677AE475A75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75353-0518-406A-B402-3CC0850A7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225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7F754-7E07-49FC-A5FE-677AE475A75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75353-0518-406A-B402-3CC0850A7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744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7F754-7E07-49FC-A5FE-677AE475A75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75353-0518-406A-B402-3CC0850A7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3038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7F754-7E07-49FC-A5FE-677AE475A75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75353-0518-406A-B402-3CC0850A7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4089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7F754-7E07-49FC-A5FE-677AE475A75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75353-0518-406A-B402-3CC0850A7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212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7F754-7E07-49FC-A5FE-677AE475A75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75353-0518-406A-B402-3CC0850A7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9785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7F754-7E07-49FC-A5FE-677AE475A75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75353-0518-406A-B402-3CC0850A7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901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7F754-7E07-49FC-A5FE-677AE475A75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75353-0518-406A-B402-3CC0850A7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2475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7F754-7E07-49FC-A5FE-677AE475A75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75353-0518-406A-B402-3CC0850A7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295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7F754-7E07-49FC-A5FE-677AE475A75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75353-0518-406A-B402-3CC0850A7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600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F754-7E07-49FC-A5FE-677AE475A754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75353-0518-406A-B402-3CC0850A7A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4040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mage.freepik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 rotWithShape="1">
          <a:blip r:embed="rId2"/>
          <a:srcRect l="1051" t="22020"/>
          <a:stretch/>
        </p:blipFill>
        <p:spPr>
          <a:xfrm>
            <a:off x="249383" y="267854"/>
            <a:ext cx="5900016" cy="1782617"/>
          </a:xfrm>
          <a:prstGeom prst="rect">
            <a:avLst/>
          </a:prstGeom>
        </p:spPr>
      </p:pic>
      <p:sp>
        <p:nvSpPr>
          <p:cNvPr id="6" name="Rectangle 1"/>
          <p:cNvSpPr/>
          <p:nvPr/>
        </p:nvSpPr>
        <p:spPr>
          <a:xfrm>
            <a:off x="11036138" y="267854"/>
            <a:ext cx="984565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5000" dirty="0" smtClean="0">
                <a:latin typeface="Candara" panose="020E0502030303020204" pitchFamily="34" charset="0"/>
              </a:rPr>
              <a:t>J</a:t>
            </a:r>
            <a:endParaRPr lang="hu-HU" sz="15000" dirty="0">
              <a:latin typeface="Candara" panose="020E0502030303020204" pitchFamily="34" charset="0"/>
            </a:endParaRP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8654" y="1918854"/>
            <a:ext cx="7394864" cy="2835625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107" y="4586575"/>
            <a:ext cx="10039350" cy="19335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9383" y="6520150"/>
            <a:ext cx="10506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Forrás: </a:t>
            </a:r>
            <a:r>
              <a:rPr lang="tr-TR" dirty="0" smtClean="0"/>
              <a:t>Ház </a:t>
            </a:r>
            <a:r>
              <a:rPr lang="tr-TR" dirty="0"/>
              <a:t>Attila, Makra Hajnalka, Szende Virág: Hangoskönyv, Magyar Nyelvi Intézet, Budapest, 2000.</a:t>
            </a:r>
          </a:p>
        </p:txBody>
      </p:sp>
    </p:spTree>
    <p:extLst>
      <p:ext uri="{BB962C8B-B14F-4D97-AF65-F5344CB8AC3E}">
        <p14:creationId xmlns:p14="http://schemas.microsoft.com/office/powerpoint/2010/main" val="210759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646" y="2785479"/>
            <a:ext cx="9848850" cy="1285875"/>
          </a:xfrm>
          <a:prstGeom prst="rect">
            <a:avLst/>
          </a:prstGeom>
        </p:spPr>
      </p:pic>
      <p:sp>
        <p:nvSpPr>
          <p:cNvPr id="9" name="Rectangle 1"/>
          <p:cNvSpPr/>
          <p:nvPr/>
        </p:nvSpPr>
        <p:spPr>
          <a:xfrm>
            <a:off x="8050703" y="580619"/>
            <a:ext cx="3764172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5000" dirty="0" smtClean="0">
                <a:latin typeface="Candara" panose="020E0502030303020204" pitchFamily="34" charset="0"/>
              </a:rPr>
              <a:t>C-CS</a:t>
            </a:r>
            <a:endParaRPr lang="hu-HU" sz="15000" dirty="0">
              <a:latin typeface="Candara" panose="020E0502030303020204" pitchFamily="34" charset="0"/>
            </a:endParaRPr>
          </a:p>
        </p:txBody>
      </p:sp>
      <p:pic>
        <p:nvPicPr>
          <p:cNvPr id="5" name="Picture 2" descr="https://img.freepik.com/free-photo/two-brains-exchanging-information-with-jigsaw-pieces-yellow-arrows-chalkboard_23-2147874036.jpg?size=626&amp;ext=jpg&amp;fbclid=IwAR3VkSHqmy8-SniH26EgtL8QsaaUglnw8cIrsX4mhPxWBQJZOecFCRfQDx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7010" y="4487958"/>
            <a:ext cx="3557905" cy="2370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666965" y="4118626"/>
            <a:ext cx="273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4"/>
              </a:rPr>
              <a:t>https://image.freepik.com/</a:t>
            </a:r>
            <a:endParaRPr lang="tr-TR" dirty="0"/>
          </a:p>
        </p:txBody>
      </p:sp>
      <p:sp>
        <p:nvSpPr>
          <p:cNvPr id="7" name="Rectangle 6"/>
          <p:cNvSpPr/>
          <p:nvPr/>
        </p:nvSpPr>
        <p:spPr>
          <a:xfrm>
            <a:off x="249383" y="6520150"/>
            <a:ext cx="10506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Forrás: </a:t>
            </a:r>
            <a:r>
              <a:rPr lang="tr-TR" dirty="0" smtClean="0"/>
              <a:t>Ház </a:t>
            </a:r>
            <a:r>
              <a:rPr lang="tr-TR" dirty="0"/>
              <a:t>Attila, Makra Hajnalka, Szende Virág: Hangoskönyv, Magyar Nyelvi Intézet, Budapest, 2000.</a:t>
            </a:r>
          </a:p>
        </p:txBody>
      </p:sp>
    </p:spTree>
    <p:extLst>
      <p:ext uri="{BB962C8B-B14F-4D97-AF65-F5344CB8AC3E}">
        <p14:creationId xmlns:p14="http://schemas.microsoft.com/office/powerpoint/2010/main" val="124734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/>
          <p:nvPr/>
        </p:nvSpPr>
        <p:spPr>
          <a:xfrm>
            <a:off x="10241811" y="424872"/>
            <a:ext cx="1438214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5000" dirty="0">
                <a:latin typeface="Candara" panose="020E0502030303020204" pitchFamily="34" charset="0"/>
              </a:rPr>
              <a:t>H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861" y="2689514"/>
            <a:ext cx="9886950" cy="2476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9383" y="6520150"/>
            <a:ext cx="10506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Forrás: </a:t>
            </a:r>
            <a:r>
              <a:rPr lang="tr-TR" dirty="0" smtClean="0"/>
              <a:t>Ház </a:t>
            </a:r>
            <a:r>
              <a:rPr lang="tr-TR" dirty="0"/>
              <a:t>Attila, Makra Hajnalka, Szende Virág: Hangoskönyv, Magyar Nyelvi Intézet, Budapest, 2000.</a:t>
            </a:r>
          </a:p>
        </p:txBody>
      </p:sp>
    </p:spTree>
    <p:extLst>
      <p:ext uri="{BB962C8B-B14F-4D97-AF65-F5344CB8AC3E}">
        <p14:creationId xmlns:p14="http://schemas.microsoft.com/office/powerpoint/2010/main" val="425891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148" y="886226"/>
            <a:ext cx="11325225" cy="51625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9383" y="6520150"/>
            <a:ext cx="10506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Forrás: </a:t>
            </a:r>
            <a:r>
              <a:rPr lang="tr-TR" dirty="0" smtClean="0"/>
              <a:t>Ház </a:t>
            </a:r>
            <a:r>
              <a:rPr lang="tr-TR" dirty="0"/>
              <a:t>Attila, Makra Hajnalka, Szende Virág: Hangoskönyv, Magyar Nyelvi Intézet, Budapest, 2000.</a:t>
            </a:r>
          </a:p>
        </p:txBody>
      </p:sp>
    </p:spTree>
    <p:extLst>
      <p:ext uri="{BB962C8B-B14F-4D97-AF65-F5344CB8AC3E}">
        <p14:creationId xmlns:p14="http://schemas.microsoft.com/office/powerpoint/2010/main" val="20116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1" y="225745"/>
            <a:ext cx="6354618" cy="3148424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9418" y="3263424"/>
            <a:ext cx="7877896" cy="339844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9383" y="6520150"/>
            <a:ext cx="10506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Forrás: </a:t>
            </a:r>
            <a:r>
              <a:rPr lang="tr-TR" dirty="0" smtClean="0"/>
              <a:t>Ház </a:t>
            </a:r>
            <a:r>
              <a:rPr lang="tr-TR" dirty="0"/>
              <a:t>Attila, Makra Hajnalka, Szende Virág: Hangoskönyv, Magyar Nyelvi Intézet, Budapest, 2000.</a:t>
            </a:r>
          </a:p>
        </p:txBody>
      </p:sp>
    </p:spTree>
    <p:extLst>
      <p:ext uri="{BB962C8B-B14F-4D97-AF65-F5344CB8AC3E}">
        <p14:creationId xmlns:p14="http://schemas.microsoft.com/office/powerpoint/2010/main" val="68746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853" y="481400"/>
            <a:ext cx="7999557" cy="3685353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5019" y="3224650"/>
            <a:ext cx="8796048" cy="324628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9383" y="6520150"/>
            <a:ext cx="10506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Forrás: </a:t>
            </a:r>
            <a:r>
              <a:rPr lang="tr-TR" dirty="0" smtClean="0"/>
              <a:t>Ház </a:t>
            </a:r>
            <a:r>
              <a:rPr lang="tr-TR" dirty="0"/>
              <a:t>Attila, Makra Hajnalka, Szende Virág: Hangoskönyv, Magyar Nyelvi Intézet, Budapest, 2000.</a:t>
            </a:r>
          </a:p>
        </p:txBody>
      </p:sp>
    </p:spTree>
    <p:extLst>
      <p:ext uri="{BB962C8B-B14F-4D97-AF65-F5344CB8AC3E}">
        <p14:creationId xmlns:p14="http://schemas.microsoft.com/office/powerpoint/2010/main" val="81600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ép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712" y="1662112"/>
            <a:ext cx="9934575" cy="353377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9383" y="6520150"/>
            <a:ext cx="10506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Forrás: </a:t>
            </a:r>
            <a:r>
              <a:rPr lang="tr-TR" dirty="0" smtClean="0"/>
              <a:t>Ház </a:t>
            </a:r>
            <a:r>
              <a:rPr lang="tr-TR" dirty="0"/>
              <a:t>Attila, Makra Hajnalka, Szende Virág: Hangoskönyv, Magyar Nyelvi Intézet, Budapest, 2000.</a:t>
            </a:r>
          </a:p>
        </p:txBody>
      </p:sp>
    </p:spTree>
    <p:extLst>
      <p:ext uri="{BB962C8B-B14F-4D97-AF65-F5344CB8AC3E}">
        <p14:creationId xmlns:p14="http://schemas.microsoft.com/office/powerpoint/2010/main" val="154490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95192" y="3076119"/>
            <a:ext cx="6447599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000" dirty="0">
                <a:latin typeface="Candara" panose="020E0502030303020204" pitchFamily="34" charset="0"/>
              </a:rPr>
              <a:t>…e    ...e...</a:t>
            </a:r>
            <a:r>
              <a:rPr lang="hu-HU" sz="3000" dirty="0" err="1">
                <a:latin typeface="Candara" panose="020E0502030303020204" pitchFamily="34" charset="0"/>
              </a:rPr>
              <a:t>ed</a:t>
            </a:r>
            <a:r>
              <a:rPr lang="hu-HU" sz="3000" dirty="0">
                <a:latin typeface="Candara" panose="020E0502030303020204" pitchFamily="34" charset="0"/>
              </a:rPr>
              <a:t>   a    ...e...e...e...   ...e...e...?</a:t>
            </a:r>
          </a:p>
          <a:p>
            <a:r>
              <a:rPr lang="hu-HU" sz="3000" dirty="0">
                <a:latin typeface="Candara" panose="020E0502030303020204" pitchFamily="34" charset="0"/>
              </a:rPr>
              <a:t/>
            </a:r>
            <a:br>
              <a:rPr lang="hu-HU" sz="3000" dirty="0">
                <a:latin typeface="Candara" panose="020E0502030303020204" pitchFamily="34" charset="0"/>
              </a:rPr>
            </a:br>
            <a:r>
              <a:rPr lang="hu-HU" sz="3000" dirty="0">
                <a:latin typeface="Candara" panose="020E0502030303020204" pitchFamily="34" charset="0"/>
              </a:rPr>
              <a:t>...e...e...e...     ...e...</a:t>
            </a:r>
            <a:r>
              <a:rPr lang="hu-HU" sz="3000" dirty="0" err="1">
                <a:latin typeface="Candara" panose="020E0502030303020204" pitchFamily="34" charset="0"/>
              </a:rPr>
              <a:t>ek</a:t>
            </a:r>
            <a:r>
              <a:rPr lang="hu-HU" sz="3000" dirty="0">
                <a:latin typeface="Candara" panose="020E0502030303020204" pitchFamily="34" charset="0"/>
              </a:rPr>
              <a:t>    ...e...</a:t>
            </a:r>
            <a:r>
              <a:rPr lang="hu-HU" sz="3000" dirty="0" err="1">
                <a:latin typeface="Candara" panose="020E0502030303020204" pitchFamily="34" charset="0"/>
              </a:rPr>
              <a:t>ese</a:t>
            </a:r>
            <a:r>
              <a:rPr lang="hu-HU" sz="3000" dirty="0">
                <a:latin typeface="Candara" panose="020E0502030303020204" pitchFamily="34" charset="0"/>
              </a:rPr>
              <a:t>    ...e!</a:t>
            </a:r>
          </a:p>
        </p:txBody>
      </p:sp>
      <p:pic>
        <p:nvPicPr>
          <p:cNvPr id="4" name="Picture 2" descr="https://img.freepik.com/free-vector/pointing-finger_23-2147506542.jpg?size=338&amp;ext=jpg&amp;fbclid=IwAR2h-eTShdL0CLpRRCMxvQ8MUpb0ExTlNKm1jepjuCDGRNT4XgvaomQPTU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" y="2205057"/>
            <a:ext cx="3219450" cy="321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273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95192" y="3076119"/>
            <a:ext cx="560762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3000" dirty="0" smtClean="0">
                <a:latin typeface="Candara" panose="020E0502030303020204" pitchFamily="34" charset="0"/>
              </a:rPr>
              <a:t>Te    tetted   a    tettetett   tettet?</a:t>
            </a:r>
          </a:p>
          <a:p>
            <a:r>
              <a:rPr lang="hu-HU" sz="3000" dirty="0" smtClean="0">
                <a:latin typeface="Candara" panose="020E0502030303020204" pitchFamily="34" charset="0"/>
              </a:rPr>
              <a:t/>
            </a:r>
            <a:br>
              <a:rPr lang="hu-HU" sz="3000" dirty="0" smtClean="0">
                <a:latin typeface="Candara" panose="020E0502030303020204" pitchFamily="34" charset="0"/>
              </a:rPr>
            </a:br>
            <a:r>
              <a:rPr lang="hu-HU" sz="3000" dirty="0" smtClean="0">
                <a:latin typeface="Candara" panose="020E0502030303020204" pitchFamily="34" charset="0"/>
              </a:rPr>
              <a:t>tettetett     tettek    tettese    te!</a:t>
            </a:r>
            <a:endParaRPr lang="hu-HU" sz="3000" dirty="0">
              <a:latin typeface="Candara" panose="020E0502030303020204" pitchFamily="34" charset="0"/>
            </a:endParaRPr>
          </a:p>
        </p:txBody>
      </p:sp>
      <p:pic>
        <p:nvPicPr>
          <p:cNvPr id="48130" name="Picture 2" descr="https://img.freepik.com/free-vector/pointing-finger_23-2147506542.jpg?size=338&amp;ext=jpg&amp;fbclid=IwAR2h-eTShdL0CLpRRCMxvQ8MUpb0ExTlNKm1jepjuCDGRNT4XgvaomQPTU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" y="2205057"/>
            <a:ext cx="3219450" cy="321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825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Widescreen</PresentationFormat>
  <Paragraphs>15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Candara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Éva Tóth</dc:creator>
  <cp:lastModifiedBy>Éva Tóth</cp:lastModifiedBy>
  <cp:revision>1</cp:revision>
  <dcterms:created xsi:type="dcterms:W3CDTF">2020-05-08T20:46:17Z</dcterms:created>
  <dcterms:modified xsi:type="dcterms:W3CDTF">2020-05-08T20:46:40Z</dcterms:modified>
</cp:coreProperties>
</file>