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95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pPr/>
              <a:t>3/18/13</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pPr/>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3/18/13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3/18/13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3/18/13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3/18/13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pPr/>
              <a:t>3/18/13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3/18/13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3/18/13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3/18/13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3/18/13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3/18/13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3/18/13</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z="2800" dirty="0" smtClean="0"/>
              <a:t>BEP İÇERİĞİ ve PERFORMANS DÜZEYİ</a:t>
            </a:r>
            <a:endParaRPr lang="tr-TR" sz="2800"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225956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a:t>Performans düzeyi ölçülebilir ve gözlenebilir şekilde ifade edilmelidir.</a:t>
            </a:r>
            <a:r>
              <a:rPr lang="tr-TR" dirty="0"/>
              <a:t> Farklı yorumlara yol açacak ifadelerden kaçınılmalıdır.</a:t>
            </a:r>
            <a:r>
              <a:rPr lang="tr-TR" dirty="0" smtClean="0"/>
              <a:t> </a:t>
            </a:r>
          </a:p>
          <a:p>
            <a:pPr lvl="1"/>
            <a:r>
              <a:rPr lang="tr-TR" dirty="0" smtClean="0"/>
              <a:t>Örneğin </a:t>
            </a:r>
            <a:r>
              <a:rPr lang="tr-TR" dirty="0"/>
              <a:t>“bir yılda 12 ay olduğunu bilir” gibi bir ifade kullandığımızda “bilir” ile ne anlatılmak istenildiği açık değildir. “Bir yılın 12 aydan oluştuğunu sorulduğunda söyler, ayların adlarını sırasıyla sayar ve yazar” denildiğinde öğrencinin performansı daha açık ve anlaşılır biçimde ifade edilmektedir. </a:t>
            </a:r>
          </a:p>
          <a:p>
            <a:endParaRPr lang="tr-TR" dirty="0"/>
          </a:p>
        </p:txBody>
      </p:sp>
      <p:sp>
        <p:nvSpPr>
          <p:cNvPr id="3" name="Başlık 2"/>
          <p:cNvSpPr>
            <a:spLocks noGrp="1"/>
          </p:cNvSpPr>
          <p:nvPr>
            <p:ph type="title"/>
          </p:nvPr>
        </p:nvSpPr>
        <p:spPr/>
        <p:txBody>
          <a:bodyPr/>
          <a:lstStyle/>
          <a:p>
            <a:pPr algn="l"/>
            <a:r>
              <a:rPr lang="tr-TR" sz="2800" b="1" dirty="0"/>
              <a:t>Performans Yazım ilkeleri</a:t>
            </a:r>
            <a:endParaRPr lang="tr-TR" sz="2800" dirty="0"/>
          </a:p>
        </p:txBody>
      </p:sp>
    </p:spTree>
    <p:extLst>
      <p:ext uri="{BB962C8B-B14F-4D97-AF65-F5344CB8AC3E}">
        <p14:creationId xmlns:p14="http://schemas.microsoft.com/office/powerpoint/2010/main" val="1720671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3400" y="1295400"/>
            <a:ext cx="8229599" cy="5181600"/>
          </a:xfrm>
        </p:spPr>
        <p:txBody>
          <a:bodyPr>
            <a:normAutofit fontScale="92500" lnSpcReduction="20000"/>
          </a:bodyPr>
          <a:lstStyle/>
          <a:p>
            <a:r>
              <a:rPr lang="tr-TR" b="1" dirty="0"/>
              <a:t>Yazılan performans düzeyi uzun ve kısa dönemli hedefler oluşturmaya olanak vermelidir</a:t>
            </a:r>
            <a:r>
              <a:rPr lang="tr-TR" b="1" dirty="0" smtClean="0"/>
              <a:t>.</a:t>
            </a:r>
          </a:p>
          <a:p>
            <a:r>
              <a:rPr lang="tr-TR" b="1" dirty="0" smtClean="0"/>
              <a:t> </a:t>
            </a:r>
            <a:r>
              <a:rPr lang="tr-TR" dirty="0"/>
              <a:t>Öğrencinin bireyselleştirilmiş eğitim programında yer alan uzun ve kısa dönemli hedefler performans düzeyine göre belirlenir.</a:t>
            </a:r>
            <a:r>
              <a:rPr lang="tr-TR" dirty="0" smtClean="0"/>
              <a:t> </a:t>
            </a:r>
          </a:p>
          <a:p>
            <a:r>
              <a:rPr lang="tr-TR" dirty="0" smtClean="0"/>
              <a:t>Bu </a:t>
            </a:r>
            <a:r>
              <a:rPr lang="tr-TR" dirty="0"/>
              <a:t>nedenle performans düzeyi ifadeleri, öğrencinin yaşadığı güçlükleri gerçekçi biçimde eksiksiz olarak yansıtmalıdır</a:t>
            </a:r>
            <a:r>
              <a:rPr lang="tr-TR" dirty="0" smtClean="0"/>
              <a:t>.</a:t>
            </a:r>
          </a:p>
          <a:p>
            <a:r>
              <a:rPr lang="tr-TR" dirty="0" smtClean="0"/>
              <a:t> </a:t>
            </a:r>
            <a:r>
              <a:rPr lang="tr-TR" dirty="0"/>
              <a:t>Öğrencinin performansında belirtilmeyen bir davranışın hedef olarak alınması mümkün olamayacağı için öğrenci performansının tam olarak tanımlanması gerekmektedir.</a:t>
            </a:r>
            <a:r>
              <a:rPr lang="tr-TR" dirty="0" smtClean="0"/>
              <a:t> </a:t>
            </a:r>
          </a:p>
          <a:p>
            <a:r>
              <a:rPr lang="tr-TR" dirty="0" smtClean="0"/>
              <a:t>Bu </a:t>
            </a:r>
            <a:r>
              <a:rPr lang="tr-TR" dirty="0"/>
              <a:t>yönüyle performans düzeyi belirleme, usta bir terzinin ölçü alması gibidir. İyi alınan bir ölçü ile hazırlanan giysi büyük ya da küçük olmaz.</a:t>
            </a:r>
            <a:r>
              <a:rPr lang="tr-TR" dirty="0" smtClean="0"/>
              <a:t> </a:t>
            </a:r>
          </a:p>
          <a:p>
            <a:r>
              <a:rPr lang="tr-TR" dirty="0" smtClean="0"/>
              <a:t>Benzer </a:t>
            </a:r>
            <a:r>
              <a:rPr lang="tr-TR" dirty="0"/>
              <a:t>bir biçimde öğrencinin performansının tam ve doğru olarak belirlenmesiyle oluşturulan hedefler öğrencinin ne ulaşamayacağı kadar zor, ne de çok kolay olacaktır. </a:t>
            </a:r>
          </a:p>
          <a:p>
            <a:endParaRPr lang="tr-TR" dirty="0"/>
          </a:p>
        </p:txBody>
      </p:sp>
      <p:sp>
        <p:nvSpPr>
          <p:cNvPr id="3" name="Başlık 2"/>
          <p:cNvSpPr>
            <a:spLocks noGrp="1"/>
          </p:cNvSpPr>
          <p:nvPr>
            <p:ph type="title"/>
          </p:nvPr>
        </p:nvSpPr>
        <p:spPr>
          <a:xfrm>
            <a:off x="688490" y="570156"/>
            <a:ext cx="7756263" cy="725244"/>
          </a:xfrm>
        </p:spPr>
        <p:txBody>
          <a:bodyPr/>
          <a:lstStyle/>
          <a:p>
            <a:pPr algn="l"/>
            <a:r>
              <a:rPr lang="tr-TR" sz="2800" b="1" dirty="0"/>
              <a:t>Performans Yazım ilkeleri</a:t>
            </a:r>
          </a:p>
        </p:txBody>
      </p:sp>
    </p:spTree>
    <p:extLst>
      <p:ext uri="{BB962C8B-B14F-4D97-AF65-F5344CB8AC3E}">
        <p14:creationId xmlns:p14="http://schemas.microsoft.com/office/powerpoint/2010/main" val="1739485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1371600"/>
            <a:ext cx="7745505" cy="4754563"/>
          </a:xfrm>
        </p:spPr>
        <p:txBody>
          <a:bodyPr>
            <a:normAutofit fontScale="92500" lnSpcReduction="10000"/>
          </a:bodyPr>
          <a:lstStyle/>
          <a:p>
            <a:r>
              <a:rPr lang="tr-TR" b="1" dirty="0"/>
              <a:t>Performans düzeyi ifadeleri öğrencinin şimdiki durumunu </a:t>
            </a:r>
            <a:r>
              <a:rPr lang="tr-TR" b="1" dirty="0" smtClean="0"/>
              <a:t>yansıtmalıdır.</a:t>
            </a:r>
          </a:p>
          <a:p>
            <a:r>
              <a:rPr lang="tr-TR" dirty="0" smtClean="0"/>
              <a:t> </a:t>
            </a:r>
            <a:r>
              <a:rPr lang="tr-TR" dirty="0"/>
              <a:t>Öğrencinin geçmişteki başarı ya da başarısızlıklarına bakarak şimdiki performans düzeyi yazılamaz. Böyle bir yaklaşım, performansa dayalı amaçların da yanlış yazılması tehlikesini getirir. Bu nedenle performans düzeyi belirlenirken öğrencinin o anki performansı </a:t>
            </a:r>
            <a:r>
              <a:rPr lang="tr-TR" dirty="0" smtClean="0"/>
              <a:t>değerlendirilmelidir.</a:t>
            </a:r>
          </a:p>
          <a:p>
            <a:r>
              <a:rPr lang="tr-TR" dirty="0" smtClean="0"/>
              <a:t> </a:t>
            </a:r>
            <a:r>
              <a:rPr lang="tr-TR" dirty="0"/>
              <a:t>Yaz tatili öncesinde hecelemeden okuyan bir öğrencinin yaz tatili sonrasında heceleyerek okuduğu sıkça karşılaşılan bir durumdur. Buna göre öğrenci performansını tatil öncesine göre belirleyen bir öğretmen, öğrencinin şu an okumada bulunduğu düzeyi yanlış belirlemiş olacaktır. </a:t>
            </a:r>
          </a:p>
          <a:p>
            <a:endParaRPr lang="tr-TR" dirty="0"/>
          </a:p>
        </p:txBody>
      </p:sp>
      <p:sp>
        <p:nvSpPr>
          <p:cNvPr id="3" name="Başlık 2"/>
          <p:cNvSpPr>
            <a:spLocks noGrp="1"/>
          </p:cNvSpPr>
          <p:nvPr>
            <p:ph type="title"/>
          </p:nvPr>
        </p:nvSpPr>
        <p:spPr>
          <a:xfrm>
            <a:off x="688490" y="570156"/>
            <a:ext cx="7756263" cy="649044"/>
          </a:xfrm>
        </p:spPr>
        <p:txBody>
          <a:bodyPr/>
          <a:lstStyle/>
          <a:p>
            <a:pPr algn="l"/>
            <a:r>
              <a:rPr lang="tr-TR" sz="2800" b="1" dirty="0"/>
              <a:t>Performans Yazım ilkeleri</a:t>
            </a:r>
            <a:endParaRPr lang="tr-TR" sz="2800" dirty="0"/>
          </a:p>
        </p:txBody>
      </p:sp>
    </p:spTree>
    <p:extLst>
      <p:ext uri="{BB962C8B-B14F-4D97-AF65-F5344CB8AC3E}">
        <p14:creationId xmlns:p14="http://schemas.microsoft.com/office/powerpoint/2010/main" val="2003465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i="1" dirty="0"/>
              <a:t>“İlköğretim üçüncü sınıf öğrencisi olan Fatma, hayat bilgisi dersinde programa dayalı olarak değerlendirilmiştir. Buna göre Fatma, sınıf kurallarına uymaktadır. Okul çantasındaki araç-gereçleri, ailesindeki bireylerin isimlerini ve çevresindeki canlı ve cansız varlıkların adlarını sorulduğunda söylemektedir. Buna karşın Ayşe, sınıfındaki arkadaşlarının adlarını, okulun bölümlerini ve evin bölümlerini sorulduğunda söylemekte güçlükler yaşamaktadır. Sorulduğunda taşıtların adlarını söylemekte, ancak taşıtların kullanıldıkları yerleri ifade etmekte zorlanmaktadır.”</a:t>
            </a:r>
            <a:endParaRPr lang="tr-TR" dirty="0"/>
          </a:p>
          <a:p>
            <a:endParaRPr lang="tr-TR" dirty="0"/>
          </a:p>
        </p:txBody>
      </p:sp>
      <p:sp>
        <p:nvSpPr>
          <p:cNvPr id="3" name="Başlık 2"/>
          <p:cNvSpPr>
            <a:spLocks noGrp="1"/>
          </p:cNvSpPr>
          <p:nvPr>
            <p:ph type="title"/>
          </p:nvPr>
        </p:nvSpPr>
        <p:spPr/>
        <p:txBody>
          <a:bodyPr/>
          <a:lstStyle/>
          <a:p>
            <a:pPr algn="l"/>
            <a:r>
              <a:rPr lang="tr-TR" sz="2800" b="1" i="1" dirty="0"/>
              <a:t>Performans/örnek</a:t>
            </a:r>
            <a:endParaRPr lang="tr-TR" sz="2800" dirty="0"/>
          </a:p>
        </p:txBody>
      </p:sp>
    </p:spTree>
    <p:extLst>
      <p:ext uri="{BB962C8B-B14F-4D97-AF65-F5344CB8AC3E}">
        <p14:creationId xmlns:p14="http://schemas.microsoft.com/office/powerpoint/2010/main" val="2673940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77500" lnSpcReduction="20000"/>
          </a:bodyPr>
          <a:lstStyle/>
          <a:p>
            <a:r>
              <a:rPr lang="tr-TR" i="1" dirty="0"/>
              <a:t>“Hale 4. sınıf öğrencisidir ve matematik dersinde dört işlemle ilgili güçlükler yaşamaktadır. Hale’nin yaşadığı güçlüğü belirlemek için programa dayalı olarak değerlendirme yapılmıştır. Yapılan değerlendirme sonucunda Hale’nin, üç basamaklı bir doğal sayı ile üç basamaklı bir doğal sayıyı eldeli sonuç en fazla dört basamaklı olacak şekilde toplayıp sonucunu yazabildiği belirlenmiştir. Çıkarma işleminde doğal sayılarla onluk bozmayı gerektirmeyen çıkarma işlemini yapabildiği, iki basamaklı bir doğal sayıdan onluk bozarak bir basamaklı bir doğal sayıyı çıkarıp sonucu yazdığı gözlenmiştir. Buna karşın, iki ve daha fazla basamaklı bir doğal sayıdan onluk yüzlük ve/veya binlik bozmayı gerektiren iki ve daha fazla basamaklı bir doğal sayıyı çıkaramadığı gözlenmiştir. Çarpma işleminde ise eldesiz çarpma işlemini yaparken; iki ve daha fazla basamaklı bir doğal sayıyla bir ve daha fazla basamaklı bir doğal sayıyı eldeli çarpamadığı gözlenmiştir. Bölme işleminde ise en fazla üç basamaklı bir sayıyla bir basamaklı bir doğal sayıyı </a:t>
            </a:r>
            <a:r>
              <a:rPr lang="tr-TR" i="1" dirty="0" err="1"/>
              <a:t>kalansız</a:t>
            </a:r>
            <a:r>
              <a:rPr lang="tr-TR" i="1" dirty="0"/>
              <a:t> biçimde bölebildiği diğer basamaklarda bölme işlemini yapamadığı gözlenmiştir.”</a:t>
            </a:r>
            <a:endParaRPr lang="tr-TR" dirty="0"/>
          </a:p>
          <a:p>
            <a:endParaRPr lang="tr-TR" dirty="0"/>
          </a:p>
        </p:txBody>
      </p:sp>
      <p:sp>
        <p:nvSpPr>
          <p:cNvPr id="3" name="Başlık 2"/>
          <p:cNvSpPr>
            <a:spLocks noGrp="1"/>
          </p:cNvSpPr>
          <p:nvPr>
            <p:ph type="title"/>
          </p:nvPr>
        </p:nvSpPr>
        <p:spPr/>
        <p:txBody>
          <a:bodyPr/>
          <a:lstStyle/>
          <a:p>
            <a:pPr algn="l"/>
            <a:r>
              <a:rPr lang="tr-TR" sz="2800" b="1" i="1" dirty="0"/>
              <a:t>Performans/örnek</a:t>
            </a:r>
            <a:endParaRPr lang="tr-TR" sz="2800" dirty="0"/>
          </a:p>
        </p:txBody>
      </p:sp>
    </p:spTree>
    <p:extLst>
      <p:ext uri="{BB962C8B-B14F-4D97-AF65-F5344CB8AC3E}">
        <p14:creationId xmlns:p14="http://schemas.microsoft.com/office/powerpoint/2010/main" val="398577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4276997"/>
          </a:xfrm>
        </p:spPr>
        <p:txBody>
          <a:bodyPr>
            <a:normAutofit fontScale="85000" lnSpcReduction="20000"/>
          </a:bodyPr>
          <a:lstStyle/>
          <a:p>
            <a:r>
              <a:rPr lang="tr-TR" b="1" dirty="0"/>
              <a:t>Performans Düzeyi Belirleme İfadeleri</a:t>
            </a:r>
            <a:endParaRPr lang="tr-TR" dirty="0"/>
          </a:p>
          <a:p>
            <a:pPr lvl="0"/>
            <a:r>
              <a:rPr lang="tr-TR" dirty="0"/>
              <a:t>Öğrencinin şimdiki durumunu yansıtmalı</a:t>
            </a:r>
          </a:p>
          <a:p>
            <a:pPr lvl="0"/>
            <a:r>
              <a:rPr lang="tr-TR" dirty="0"/>
              <a:t>Yapamadıklarıyla birlikte yapabildiklerini de yansıtmalı</a:t>
            </a:r>
          </a:p>
          <a:p>
            <a:pPr lvl="0"/>
            <a:r>
              <a:rPr lang="tr-TR" dirty="0"/>
              <a:t>Öğrencinin genel durumu hakkında bilgi vermeli</a:t>
            </a:r>
          </a:p>
          <a:p>
            <a:pPr lvl="0"/>
            <a:r>
              <a:rPr lang="tr-TR" dirty="0"/>
              <a:t>Yetersizliğin performansı nasıl etkilediği yazılmalı</a:t>
            </a:r>
          </a:p>
          <a:p>
            <a:pPr lvl="0"/>
            <a:r>
              <a:rPr lang="tr-TR" dirty="0"/>
              <a:t>Değerlendirme verilerini içermeli</a:t>
            </a:r>
          </a:p>
          <a:p>
            <a:pPr lvl="0"/>
            <a:r>
              <a:rPr lang="tr-TR" dirty="0"/>
              <a:t>UDH ve KDH oluşturmaya uygun olmalı</a:t>
            </a:r>
          </a:p>
          <a:p>
            <a:pPr lvl="0"/>
            <a:r>
              <a:rPr lang="tr-TR" dirty="0"/>
              <a:t>Performansın standardı belirtilmeli</a:t>
            </a:r>
          </a:p>
          <a:p>
            <a:pPr lvl="0"/>
            <a:r>
              <a:rPr lang="tr-TR" dirty="0"/>
              <a:t>UDH ve KDH’ </a:t>
            </a:r>
            <a:r>
              <a:rPr lang="tr-TR" dirty="0" err="1"/>
              <a:t>ler</a:t>
            </a:r>
            <a:r>
              <a:rPr lang="tr-TR" dirty="0"/>
              <a:t> performans düzeyinden oluşturulmalı</a:t>
            </a:r>
          </a:p>
          <a:p>
            <a:pPr lvl="0"/>
            <a:r>
              <a:rPr lang="tr-TR" dirty="0"/>
              <a:t>Ortalama öğrenci başarısı yer almalı </a:t>
            </a:r>
          </a:p>
          <a:p>
            <a:pPr lvl="0"/>
            <a:r>
              <a:rPr lang="tr-TR" dirty="0"/>
              <a:t>Değerlendirmede kullanılan araçlar yazılmalı</a:t>
            </a:r>
          </a:p>
          <a:p>
            <a:pPr lvl="0"/>
            <a:r>
              <a:rPr lang="tr-TR" dirty="0"/>
              <a:t>Davranışsal terimlerle ifade edilmeli</a:t>
            </a:r>
          </a:p>
          <a:p>
            <a:pPr lvl="0"/>
            <a:r>
              <a:rPr lang="tr-TR" dirty="0"/>
              <a:t>Güçlük çektiği alanlarda değerlendirme yapılmalı </a:t>
            </a:r>
          </a:p>
          <a:p>
            <a:endParaRPr lang="tr-TR" dirty="0"/>
          </a:p>
        </p:txBody>
      </p:sp>
      <p:sp>
        <p:nvSpPr>
          <p:cNvPr id="3" name="Başlık 2"/>
          <p:cNvSpPr>
            <a:spLocks noGrp="1"/>
          </p:cNvSpPr>
          <p:nvPr>
            <p:ph type="title"/>
          </p:nvPr>
        </p:nvSpPr>
        <p:spPr>
          <a:xfrm>
            <a:off x="683568" y="548680"/>
            <a:ext cx="7756263" cy="1054250"/>
          </a:xfrm>
        </p:spPr>
        <p:txBody>
          <a:bodyPr/>
          <a:lstStyle/>
          <a:p>
            <a:pPr algn="l"/>
            <a:r>
              <a:rPr lang="tr-TR" sz="2800" b="1" dirty="0" smtClean="0"/>
              <a:t>Performans Belirleme </a:t>
            </a:r>
            <a:br>
              <a:rPr lang="tr-TR" sz="2800" b="1" dirty="0" smtClean="0"/>
            </a:br>
            <a:r>
              <a:rPr lang="tr-TR" sz="2800" b="1" dirty="0" smtClean="0"/>
              <a:t>Özet</a:t>
            </a:r>
            <a:endParaRPr lang="tr-TR" sz="2800" b="1" dirty="0"/>
          </a:p>
        </p:txBody>
      </p:sp>
    </p:spTree>
    <p:extLst>
      <p:ext uri="{BB962C8B-B14F-4D97-AF65-F5344CB8AC3E}">
        <p14:creationId xmlns:p14="http://schemas.microsoft.com/office/powerpoint/2010/main" val="1639466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tr-TR" b="1" dirty="0" smtClean="0"/>
              <a:t>İlköğretim </a:t>
            </a:r>
            <a:r>
              <a:rPr lang="tr-TR" b="1" dirty="0"/>
              <a:t>ikinci sınıf öğrencisi olan Buse, hafif derecede zihinsel engelli tanısı olan ve kaynaştırma öğrencisi olarak eğitimini sürdüren bir öğrencidir. Hazırlanacak BEP için performans düzeyi belirlenmiştir. Yapılan değerlendirmeye ilişkin bilgiler aşağıdadır. </a:t>
            </a:r>
            <a:endParaRPr lang="en-US" dirty="0"/>
          </a:p>
          <a:p>
            <a:r>
              <a:rPr lang="tr-TR" b="1" dirty="0"/>
              <a:t>Değerlendirme Tarihi: </a:t>
            </a:r>
            <a:r>
              <a:rPr lang="tr-TR" dirty="0"/>
              <a:t>1 Ocak -1 Şubat 2008 </a:t>
            </a:r>
            <a:endParaRPr lang="en-US" dirty="0"/>
          </a:p>
          <a:p>
            <a:r>
              <a:rPr lang="tr-TR" b="1" dirty="0"/>
              <a:t>Öğrencinin Güçlük çektiği Alanlar:</a:t>
            </a:r>
            <a:r>
              <a:rPr lang="tr-TR" dirty="0"/>
              <a:t> Türkçe, matematik ve sosyal beceriler</a:t>
            </a:r>
            <a:endParaRPr lang="en-US" dirty="0"/>
          </a:p>
          <a:p>
            <a:r>
              <a:rPr lang="tr-TR" b="1" dirty="0"/>
              <a:t>Değerlendirme Yöntemi:</a:t>
            </a:r>
            <a:r>
              <a:rPr lang="tr-TR" dirty="0"/>
              <a:t> </a:t>
            </a:r>
            <a:r>
              <a:rPr lang="tr-TR" dirty="0" err="1"/>
              <a:t>İnformal</a:t>
            </a:r>
            <a:r>
              <a:rPr lang="tr-TR" dirty="0"/>
              <a:t> değerlendirme araçları</a:t>
            </a:r>
            <a:endParaRPr lang="en-US" dirty="0"/>
          </a:p>
          <a:p>
            <a:r>
              <a:rPr lang="tr-TR" b="1" dirty="0"/>
              <a:t>Değerlendirme Tekniği:</a:t>
            </a:r>
            <a:r>
              <a:rPr lang="tr-TR" dirty="0"/>
              <a:t> Gözlem, görüşme, kontrol listesi, çalışma örneği analizi, müfredata dayalı hazırlanan ölçüt bağımlı ölçme aracı</a:t>
            </a:r>
            <a:endParaRPr lang="en-US" dirty="0"/>
          </a:p>
          <a:p>
            <a:endParaRPr lang="en-US" dirty="0"/>
          </a:p>
        </p:txBody>
      </p:sp>
      <p:sp>
        <p:nvSpPr>
          <p:cNvPr id="3" name="Title 2"/>
          <p:cNvSpPr>
            <a:spLocks noGrp="1"/>
          </p:cNvSpPr>
          <p:nvPr>
            <p:ph type="title"/>
          </p:nvPr>
        </p:nvSpPr>
        <p:spPr>
          <a:xfrm>
            <a:off x="688490" y="570156"/>
            <a:ext cx="7756263" cy="698604"/>
          </a:xfrm>
        </p:spPr>
        <p:txBody>
          <a:bodyPr/>
          <a:lstStyle/>
          <a:p>
            <a:r>
              <a:rPr lang="tr-TR" sz="2800" b="1" dirty="0"/>
              <a:t>BUSE – PERFORMANS DÜZEYİ </a:t>
            </a:r>
            <a:r>
              <a:rPr lang="en-US" sz="2800" dirty="0"/>
              <a:t/>
            </a:r>
            <a:br>
              <a:rPr lang="en-US" sz="2800" dirty="0"/>
            </a:br>
            <a:endParaRPr lang="en-US" sz="2800" dirty="0"/>
          </a:p>
        </p:txBody>
      </p:sp>
    </p:spTree>
    <p:extLst>
      <p:ext uri="{BB962C8B-B14F-4D97-AF65-F5344CB8AC3E}">
        <p14:creationId xmlns:p14="http://schemas.microsoft.com/office/powerpoint/2010/main" val="1865350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340768"/>
            <a:ext cx="8280920" cy="5184576"/>
          </a:xfrm>
        </p:spPr>
        <p:txBody>
          <a:bodyPr>
            <a:normAutofit fontScale="70000" lnSpcReduction="20000"/>
          </a:bodyPr>
          <a:lstStyle/>
          <a:p>
            <a:r>
              <a:rPr lang="tr-TR" dirty="0"/>
              <a:t>Kontrol listesi, ÖBT ve gözlem ile elde edilen bilgilerde 1’den 100’e kadar olan doğal sayıları yazıp saymakta ve 100’den küçük doğal sayıların basamaklarını adlandırıp basamaklardaki rakamların basamak değerlerini </a:t>
            </a:r>
            <a:r>
              <a:rPr lang="tr-TR" dirty="0" smtClean="0"/>
              <a:t>belirlemektedir</a:t>
            </a:r>
            <a:r>
              <a:rPr lang="tr-TR" dirty="0"/>
              <a:t>. </a:t>
            </a:r>
            <a:endParaRPr lang="tr-TR" dirty="0" smtClean="0"/>
          </a:p>
          <a:p>
            <a:endParaRPr lang="tr-TR" dirty="0" smtClean="0"/>
          </a:p>
          <a:p>
            <a:r>
              <a:rPr lang="tr-TR" dirty="0" smtClean="0"/>
              <a:t>Toplamları </a:t>
            </a:r>
            <a:r>
              <a:rPr lang="tr-TR" dirty="0"/>
              <a:t>100’e kadar olan doğal sayıların eldesiz toplama işlemini yapmakla beraber eldeli toplama işlemini yapması istediğinde </a:t>
            </a:r>
            <a:r>
              <a:rPr lang="tr-TR" dirty="0" smtClean="0"/>
              <a:t>2/4 oranında başarılı olduğu gözlenmiştir</a:t>
            </a:r>
            <a:r>
              <a:rPr lang="tr-TR" dirty="0"/>
              <a:t>. </a:t>
            </a:r>
            <a:endParaRPr lang="tr-TR" dirty="0" smtClean="0"/>
          </a:p>
          <a:p>
            <a:endParaRPr lang="tr-TR" dirty="0" smtClean="0"/>
          </a:p>
          <a:p>
            <a:r>
              <a:rPr lang="tr-TR" dirty="0" smtClean="0"/>
              <a:t>100</a:t>
            </a:r>
            <a:r>
              <a:rPr lang="tr-TR" dirty="0"/>
              <a:t>’den küçük ve onluk bozmayı gerektirmeyen iki doğal sayının farkını bulabilmekle beraber, onluk bozmayı gerektiren iki doğal sayının farkını bulması istendiğinde eksilen ve çıkan sayıya dikkat etmeksizin büyük sayıyı küçük sayıdan çıkardığı 4 ayrı gözlemde gözlenmiştir. </a:t>
            </a:r>
            <a:endParaRPr lang="tr-TR" dirty="0" smtClean="0"/>
          </a:p>
          <a:p>
            <a:endParaRPr lang="tr-TR" dirty="0" smtClean="0"/>
          </a:p>
          <a:p>
            <a:r>
              <a:rPr lang="tr-TR" dirty="0" smtClean="0"/>
              <a:t>Kendisinden </a:t>
            </a:r>
            <a:r>
              <a:rPr lang="tr-TR" dirty="0"/>
              <a:t>istendiğinde 4 denemenin hiçbirinde tek basamaklı iki doğal sayıyı çarpamadığı ve </a:t>
            </a:r>
            <a:r>
              <a:rPr lang="tr-TR" dirty="0" err="1"/>
              <a:t>kalansız</a:t>
            </a:r>
            <a:r>
              <a:rPr lang="tr-TR" dirty="0"/>
              <a:t> bölme işlemini gerçekleştiremediği görülmüştür. </a:t>
            </a:r>
            <a:endParaRPr lang="tr-TR" dirty="0" smtClean="0"/>
          </a:p>
          <a:p>
            <a:endParaRPr lang="tr-TR" dirty="0" smtClean="0"/>
          </a:p>
          <a:p>
            <a:r>
              <a:rPr lang="tr-TR" dirty="0" smtClean="0"/>
              <a:t>Sorulduğunda </a:t>
            </a:r>
            <a:r>
              <a:rPr lang="tr-TR" dirty="0"/>
              <a:t>daire ve üçgenin özelliklerini söyleyebilmekle beraber, kare ve dikdörtgenin özelliklerini </a:t>
            </a:r>
            <a:r>
              <a:rPr lang="tr-TR" dirty="0" smtClean="0"/>
              <a:t>4 ayrı denemede sorulduğunda bu özellikleri söyleyemediği görülmüştür.</a:t>
            </a:r>
          </a:p>
          <a:p>
            <a:r>
              <a:rPr lang="tr-TR" dirty="0" smtClean="0"/>
              <a:t> </a:t>
            </a:r>
          </a:p>
          <a:p>
            <a:r>
              <a:rPr lang="tr-TR" dirty="0" smtClean="0"/>
              <a:t>Söz </a:t>
            </a:r>
            <a:r>
              <a:rPr lang="tr-TR" dirty="0"/>
              <a:t>konusu </a:t>
            </a:r>
            <a:r>
              <a:rPr lang="tr-TR" dirty="0" smtClean="0"/>
              <a:t>becerilerde </a:t>
            </a:r>
            <a:r>
              <a:rPr lang="tr-TR" dirty="0"/>
              <a:t>sınıf </a:t>
            </a:r>
            <a:r>
              <a:rPr lang="tr-TR" dirty="0" smtClean="0"/>
              <a:t>ortalaması </a:t>
            </a:r>
            <a:r>
              <a:rPr lang="en-US" dirty="0" smtClean="0"/>
              <a:t>¾</a:t>
            </a:r>
            <a:r>
              <a:rPr lang="tr-TR" dirty="0" smtClean="0"/>
              <a:t> ile 4/4  arasında değişmektedir. . </a:t>
            </a:r>
            <a:endParaRPr lang="en-US" dirty="0"/>
          </a:p>
          <a:p>
            <a:endParaRPr lang="en-US" dirty="0"/>
          </a:p>
        </p:txBody>
      </p:sp>
      <p:sp>
        <p:nvSpPr>
          <p:cNvPr id="3" name="Title 2"/>
          <p:cNvSpPr>
            <a:spLocks noGrp="1"/>
          </p:cNvSpPr>
          <p:nvPr>
            <p:ph type="title"/>
          </p:nvPr>
        </p:nvSpPr>
        <p:spPr>
          <a:xfrm>
            <a:off x="688490" y="570156"/>
            <a:ext cx="7756263" cy="842620"/>
          </a:xfrm>
        </p:spPr>
        <p:txBody>
          <a:bodyPr/>
          <a:lstStyle/>
          <a:p>
            <a:pPr algn="l">
              <a:lnSpc>
                <a:spcPct val="50000"/>
              </a:lnSpc>
            </a:pPr>
            <a:r>
              <a:rPr lang="tr-TR" sz="2400" b="1" dirty="0" smtClean="0"/>
              <a:t/>
            </a:r>
            <a:br>
              <a:rPr lang="tr-TR" sz="2400" b="1" dirty="0" smtClean="0"/>
            </a:br>
            <a:r>
              <a:rPr lang="tr-TR" sz="2400" b="1" dirty="0"/>
              <a:t/>
            </a:r>
            <a:br>
              <a:rPr lang="tr-TR" sz="2400" b="1" dirty="0"/>
            </a:br>
            <a:r>
              <a:rPr lang="tr-TR" sz="2400" b="1" dirty="0" smtClean="0"/>
              <a:t>Değerlendirmeden </a:t>
            </a:r>
            <a:r>
              <a:rPr lang="tr-TR" sz="2400" b="1" dirty="0"/>
              <a:t>elde edilen bilgiler:</a:t>
            </a:r>
            <a:r>
              <a:rPr lang="en-US" sz="2400" b="1" dirty="0"/>
              <a:t/>
            </a:r>
            <a:br>
              <a:rPr lang="en-US" sz="2400" b="1" dirty="0"/>
            </a:br>
            <a:r>
              <a:rPr lang="tr-TR" sz="2400" b="1" dirty="0"/>
              <a:t>Matematik Becerilerinin Değerlendirilmesi: </a:t>
            </a:r>
            <a:r>
              <a:rPr lang="en-US" dirty="0"/>
              <a:t/>
            </a:r>
            <a:br>
              <a:rPr lang="en-US" dirty="0"/>
            </a:br>
            <a:endParaRPr lang="en-US" dirty="0"/>
          </a:p>
        </p:txBody>
      </p:sp>
    </p:spTree>
    <p:extLst>
      <p:ext uri="{BB962C8B-B14F-4D97-AF65-F5344CB8AC3E}">
        <p14:creationId xmlns:p14="http://schemas.microsoft.com/office/powerpoint/2010/main" val="2393202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628800"/>
            <a:ext cx="8568951" cy="5040560"/>
          </a:xfrm>
        </p:spPr>
        <p:txBody>
          <a:bodyPr>
            <a:normAutofit fontScale="62500" lnSpcReduction="20000"/>
          </a:bodyPr>
          <a:lstStyle/>
          <a:p>
            <a:r>
              <a:rPr lang="tr-TR" dirty="0" smtClean="0"/>
              <a:t>Görüşme</a:t>
            </a:r>
            <a:r>
              <a:rPr lang="tr-TR" dirty="0"/>
              <a:t>, gözlem ve çalışma örneği analizi ile değerlendirme yapılmıştır. </a:t>
            </a:r>
            <a:endParaRPr lang="tr-TR" dirty="0" smtClean="0"/>
          </a:p>
          <a:p>
            <a:endParaRPr lang="tr-TR" dirty="0" smtClean="0"/>
          </a:p>
          <a:p>
            <a:r>
              <a:rPr lang="tr-TR" dirty="0" smtClean="0"/>
              <a:t>Topluluk </a:t>
            </a:r>
            <a:r>
              <a:rPr lang="tr-TR" dirty="0"/>
              <a:t>önünde konuşmakta ve</a:t>
            </a:r>
            <a:r>
              <a:rPr lang="tr-TR" b="1" dirty="0"/>
              <a:t> </a:t>
            </a:r>
            <a:r>
              <a:rPr lang="tr-TR" dirty="0"/>
              <a:t>işitilebilir ses tonuyla okumaktadır</a:t>
            </a:r>
            <a:r>
              <a:rPr lang="tr-TR" dirty="0" smtClean="0"/>
              <a:t>.</a:t>
            </a:r>
          </a:p>
          <a:p>
            <a:endParaRPr lang="tr-TR" dirty="0" smtClean="0"/>
          </a:p>
          <a:p>
            <a:r>
              <a:rPr lang="tr-TR" dirty="0" smtClean="0"/>
              <a:t> </a:t>
            </a:r>
            <a:r>
              <a:rPr lang="tr-TR" dirty="0"/>
              <a:t>Buna karşın noktalama </a:t>
            </a:r>
            <a:r>
              <a:rPr lang="tr-TR" dirty="0" smtClean="0"/>
              <a:t>işaretlerine</a:t>
            </a:r>
            <a:r>
              <a:rPr lang="tr-TR" dirty="0"/>
              <a:t> </a:t>
            </a:r>
            <a:r>
              <a:rPr lang="tr-TR" dirty="0" smtClean="0"/>
              <a:t>uygun </a:t>
            </a:r>
            <a:r>
              <a:rPr lang="tr-TR" dirty="0"/>
              <a:t>sesli </a:t>
            </a:r>
            <a:r>
              <a:rPr lang="tr-TR" dirty="0" smtClean="0"/>
              <a:t>okuma becerisi değerlendirildiğinde  20 noktalama işaretinden yalnızca 2’sine dikkat ederek okuma yapmaktadır. </a:t>
            </a:r>
          </a:p>
          <a:p>
            <a:endParaRPr lang="tr-TR" dirty="0" smtClean="0"/>
          </a:p>
          <a:p>
            <a:r>
              <a:rPr lang="tr-TR" dirty="0" smtClean="0"/>
              <a:t>Okuma </a:t>
            </a:r>
            <a:r>
              <a:rPr lang="tr-TR" dirty="0"/>
              <a:t>hızı sınıf düzeyine göre </a:t>
            </a:r>
            <a:r>
              <a:rPr lang="tr-TR" dirty="0" smtClean="0"/>
              <a:t>değerlendirildiğinde ortalama öğrenci dakikada </a:t>
            </a:r>
            <a:r>
              <a:rPr lang="tr-TR" dirty="0"/>
              <a:t>9</a:t>
            </a:r>
            <a:r>
              <a:rPr lang="tr-TR" dirty="0" smtClean="0"/>
              <a:t>0 </a:t>
            </a:r>
            <a:r>
              <a:rPr lang="tr-TR" dirty="0"/>
              <a:t>kelime </a:t>
            </a:r>
            <a:r>
              <a:rPr lang="tr-TR" dirty="0" smtClean="0"/>
              <a:t>okurken Buse </a:t>
            </a:r>
            <a:r>
              <a:rPr lang="tr-TR" dirty="0"/>
              <a:t>dakikada </a:t>
            </a:r>
            <a:r>
              <a:rPr lang="tr-TR" dirty="0" smtClean="0"/>
              <a:t>30 </a:t>
            </a:r>
            <a:r>
              <a:rPr lang="tr-TR" dirty="0"/>
              <a:t>kelime okumaktadır. </a:t>
            </a:r>
            <a:endParaRPr lang="tr-TR" dirty="0" smtClean="0"/>
          </a:p>
          <a:p>
            <a:endParaRPr lang="tr-TR" dirty="0" smtClean="0"/>
          </a:p>
          <a:p>
            <a:r>
              <a:rPr lang="tr-TR" dirty="0" smtClean="0"/>
              <a:t>Defterini </a:t>
            </a:r>
            <a:r>
              <a:rPr lang="tr-TR" dirty="0"/>
              <a:t>düzenli ve temiz bir şekilde kullanmaktadır. </a:t>
            </a:r>
            <a:r>
              <a:rPr lang="tr-TR" dirty="0" smtClean="0"/>
              <a:t>El yazısı kalite ve hız açısından değerlendirildiğinde sınıf ortalamasındadır. Ancak yazma sırasında-gerek dikte çalışmasında, gerekse bağımsız yazma sırasında- noktalama işaretlerine ( nokta, virgül, iki nokta üst üste ve soru işareti) dikkat etmediği 4 ayrı gözlemde görülmüştür.  </a:t>
            </a:r>
          </a:p>
          <a:p>
            <a:endParaRPr lang="tr-TR" dirty="0" smtClean="0"/>
          </a:p>
          <a:p>
            <a:r>
              <a:rPr lang="tr-TR" dirty="0" smtClean="0"/>
              <a:t>Yazma sırasında noktalama işaretlerine paralel olarak büyük küçük harf kuralını da uygulayamadığı yalnızca sayfa başında büyük harf kullandığı geriye kalan tüm yazı çalışmasında küçük harfle yazdığı yine 4 ayrı gözlemde görülmüştür. </a:t>
            </a:r>
          </a:p>
          <a:p>
            <a:endParaRPr lang="tr-TR" dirty="0" smtClean="0"/>
          </a:p>
          <a:p>
            <a:r>
              <a:rPr lang="tr-TR" dirty="0" smtClean="0"/>
              <a:t>Ayrıca yazmada sınıftaki ortalama bir öğrencinin aksine sözcük bölme kuralına da dikkat edemediği yapılan dört ayrı gözlemde elde edilen bir bilgiler arasındadır.  </a:t>
            </a:r>
            <a:endParaRPr lang="en-US" dirty="0"/>
          </a:p>
          <a:p>
            <a:endParaRPr lang="en-US" dirty="0"/>
          </a:p>
        </p:txBody>
      </p:sp>
      <p:sp>
        <p:nvSpPr>
          <p:cNvPr id="3" name="Title 2"/>
          <p:cNvSpPr>
            <a:spLocks noGrp="1"/>
          </p:cNvSpPr>
          <p:nvPr>
            <p:ph type="title"/>
          </p:nvPr>
        </p:nvSpPr>
        <p:spPr/>
        <p:txBody>
          <a:bodyPr/>
          <a:lstStyle/>
          <a:p>
            <a:pPr algn="l"/>
            <a:r>
              <a:rPr lang="tr-TR" sz="2800" b="1" dirty="0" smtClean="0"/>
              <a:t>Türkçe Dersi İçin Gerekli Becerilerde Değerlendirme: </a:t>
            </a:r>
            <a:endParaRPr lang="en-US" sz="2800" dirty="0"/>
          </a:p>
        </p:txBody>
      </p:sp>
    </p:spTree>
    <p:extLst>
      <p:ext uri="{BB962C8B-B14F-4D97-AF65-F5344CB8AC3E}">
        <p14:creationId xmlns:p14="http://schemas.microsoft.com/office/powerpoint/2010/main" val="2776289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1844825"/>
            <a:ext cx="7745505" cy="4281338"/>
          </a:xfrm>
        </p:spPr>
        <p:txBody>
          <a:bodyPr/>
          <a:lstStyle/>
          <a:p>
            <a:r>
              <a:rPr lang="tr-TR" dirty="0" smtClean="0"/>
              <a:t>İki </a:t>
            </a:r>
            <a:r>
              <a:rPr lang="tr-TR" dirty="0"/>
              <a:t>gün boyunca 6 teneffüste ve okula giriş çıkışta gözlenmiş ve sıraya girmesi gereken durumların hiçbirinde ( tuvalet, kantin ve bayrak töreni öncesi sonrası) sıraya girmediği arkadaşlarını iterek öne geçmeye çalıştığı gözlenmiştir. </a:t>
            </a:r>
            <a:endParaRPr lang="tr-TR" dirty="0" smtClean="0"/>
          </a:p>
          <a:p>
            <a:r>
              <a:rPr lang="tr-TR" dirty="0" smtClean="0"/>
              <a:t>Ayrıca </a:t>
            </a:r>
            <a:r>
              <a:rPr lang="tr-TR" dirty="0"/>
              <a:t>üç farklı derste, üç ayrı gün yapılan gözlemlerde de izin isteme, teşekkür etme, özür dileme becerilerinin gerekli olduğu </a:t>
            </a:r>
            <a:r>
              <a:rPr lang="tr-TR" dirty="0" smtClean="0"/>
              <a:t>8 ayrı durumda gözlenmiş ve bu durumların hiçbirinde bu </a:t>
            </a:r>
            <a:r>
              <a:rPr lang="tr-TR" dirty="0"/>
              <a:t>becerileri </a:t>
            </a:r>
            <a:r>
              <a:rPr lang="tr-TR" dirty="0" smtClean="0"/>
              <a:t>sergilemediği </a:t>
            </a:r>
            <a:r>
              <a:rPr lang="tr-TR" dirty="0"/>
              <a:t>görülmüştür.</a:t>
            </a:r>
            <a:endParaRPr lang="en-US" dirty="0"/>
          </a:p>
          <a:p>
            <a:endParaRPr lang="en-US" dirty="0"/>
          </a:p>
        </p:txBody>
      </p:sp>
      <p:sp>
        <p:nvSpPr>
          <p:cNvPr id="3" name="Title 2"/>
          <p:cNvSpPr>
            <a:spLocks noGrp="1"/>
          </p:cNvSpPr>
          <p:nvPr>
            <p:ph type="title"/>
          </p:nvPr>
        </p:nvSpPr>
        <p:spPr/>
        <p:txBody>
          <a:bodyPr/>
          <a:lstStyle/>
          <a:p>
            <a:pPr algn="l"/>
            <a:r>
              <a:rPr lang="tr-TR" sz="2800" b="1" dirty="0"/>
              <a:t>Sosyal </a:t>
            </a:r>
            <a:r>
              <a:rPr lang="tr-TR" sz="2800" b="1" dirty="0" smtClean="0"/>
              <a:t>beceriler</a:t>
            </a:r>
            <a:r>
              <a:rPr lang="tr-TR" sz="2800" b="1" dirty="0"/>
              <a:t>: </a:t>
            </a:r>
            <a:endParaRPr lang="en-US" sz="2800" dirty="0"/>
          </a:p>
        </p:txBody>
      </p:sp>
    </p:spTree>
    <p:extLst>
      <p:ext uri="{BB962C8B-B14F-4D97-AF65-F5344CB8AC3E}">
        <p14:creationId xmlns:p14="http://schemas.microsoft.com/office/powerpoint/2010/main" val="1616571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060849"/>
            <a:ext cx="7745505" cy="4392488"/>
          </a:xfrm>
        </p:spPr>
        <p:txBody>
          <a:bodyPr>
            <a:normAutofit fontScale="62500" lnSpcReduction="20000"/>
          </a:bodyPr>
          <a:lstStyle/>
          <a:p>
            <a:r>
              <a:rPr lang="tr-TR" sz="2600" dirty="0" smtClean="0"/>
              <a:t>a</a:t>
            </a:r>
            <a:r>
              <a:rPr lang="tr-TR" sz="2600" dirty="0"/>
              <a:t>. Öğrencinin şimdiki/</a:t>
            </a:r>
            <a:r>
              <a:rPr lang="tr-TR" sz="2600" dirty="0" err="1"/>
              <a:t>varolan</a:t>
            </a:r>
            <a:r>
              <a:rPr lang="tr-TR" sz="2600" dirty="0"/>
              <a:t> eğitsel performans düzeyinin ifadesi</a:t>
            </a:r>
            <a:r>
              <a:rPr lang="tr-TR" sz="2600" dirty="0" smtClean="0"/>
              <a:t>.</a:t>
            </a:r>
          </a:p>
          <a:p>
            <a:endParaRPr lang="tr-TR" sz="2600" dirty="0"/>
          </a:p>
          <a:p>
            <a:r>
              <a:rPr lang="tr-TR" sz="2600" dirty="0"/>
              <a:t>b. Öğrenciye bir akademik yıl sonunda kazandırılması planlanan uzun dönemli hedefler (yıllık hedefler). </a:t>
            </a:r>
            <a:endParaRPr lang="tr-TR" sz="2600" dirty="0" smtClean="0"/>
          </a:p>
          <a:p>
            <a:endParaRPr lang="tr-TR" sz="2600" dirty="0"/>
          </a:p>
          <a:p>
            <a:r>
              <a:rPr lang="tr-TR" sz="2600" dirty="0"/>
              <a:t>c. Uzun dönemli hedeflere ulaşmak için gerekli olan kısa dönemli hedefler</a:t>
            </a:r>
            <a:r>
              <a:rPr lang="tr-TR" sz="2600" dirty="0" smtClean="0"/>
              <a:t>.</a:t>
            </a:r>
          </a:p>
          <a:p>
            <a:endParaRPr lang="tr-TR" sz="2600" dirty="0"/>
          </a:p>
          <a:p>
            <a:r>
              <a:rPr lang="tr-TR" sz="2600" dirty="0"/>
              <a:t>d. Belirlenen hedeflere ulaşmada kullanılacak olan öğretim yöntemleri ve materyaller</a:t>
            </a:r>
            <a:r>
              <a:rPr lang="tr-TR" sz="2600" dirty="0" smtClean="0"/>
              <a:t>.</a:t>
            </a:r>
          </a:p>
          <a:p>
            <a:endParaRPr lang="tr-TR" sz="2600" dirty="0"/>
          </a:p>
          <a:p>
            <a:r>
              <a:rPr lang="tr-TR" sz="2600" dirty="0"/>
              <a:t>e. Kısa dönemli hedeflere ulaşmada gerekli olan zamanın başlama ve bitiş tarihleri</a:t>
            </a:r>
            <a:r>
              <a:rPr lang="tr-TR" sz="2600" dirty="0" smtClean="0"/>
              <a:t>.</a:t>
            </a:r>
          </a:p>
          <a:p>
            <a:endParaRPr lang="tr-TR" sz="2600" dirty="0" smtClean="0"/>
          </a:p>
          <a:p>
            <a:r>
              <a:rPr lang="tr-TR" sz="2600" dirty="0"/>
              <a:t>f. Belirlenen hedeflere ulaşılıp ulaşılmadığını belirlemek için kullanılacak değerlendirme yöntemi ve ölçütleri</a:t>
            </a:r>
            <a:r>
              <a:rPr lang="tr-TR" sz="2600" dirty="0" smtClean="0"/>
              <a:t>.</a:t>
            </a:r>
          </a:p>
          <a:p>
            <a:endParaRPr lang="tr-TR" sz="2600" dirty="0"/>
          </a:p>
          <a:p>
            <a:r>
              <a:rPr lang="tr-TR" sz="2600" dirty="0"/>
              <a:t>g. Öğrenciye sağlanacak ek özel eğitim hizmetlerinin nerede, ne zaman, kimler tarafından ve ne kadar süreyle verileceğinin belirlenmesi.</a:t>
            </a:r>
          </a:p>
          <a:p>
            <a:pPr marL="0" indent="0">
              <a:buNone/>
            </a:pPr>
            <a:endParaRPr lang="tr-TR" dirty="0"/>
          </a:p>
        </p:txBody>
      </p:sp>
      <p:sp>
        <p:nvSpPr>
          <p:cNvPr id="3" name="Başlık 2"/>
          <p:cNvSpPr>
            <a:spLocks noGrp="1"/>
          </p:cNvSpPr>
          <p:nvPr>
            <p:ph type="title"/>
          </p:nvPr>
        </p:nvSpPr>
        <p:spPr/>
        <p:txBody>
          <a:bodyPr/>
          <a:lstStyle/>
          <a:p>
            <a:pPr algn="l"/>
            <a:r>
              <a:rPr lang="tr-TR" sz="2800" b="1" dirty="0"/>
              <a:t>Bireyselleştirilmiş Eğitim Programının İçeriğinde Neler Yer Alır?</a:t>
            </a:r>
            <a:br>
              <a:rPr lang="tr-TR" sz="2800" b="1" dirty="0"/>
            </a:br>
            <a:endParaRPr lang="tr-TR" sz="2800" b="1" dirty="0"/>
          </a:p>
        </p:txBody>
      </p:sp>
    </p:spTree>
    <p:extLst>
      <p:ext uri="{BB962C8B-B14F-4D97-AF65-F5344CB8AC3E}">
        <p14:creationId xmlns:p14="http://schemas.microsoft.com/office/powerpoint/2010/main" val="1426263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Varolan </a:t>
            </a:r>
            <a:r>
              <a:rPr lang="tr-TR" dirty="0"/>
              <a:t>performans düzeyinin değerlendirilmesi ile öğrencinin neleri yapıp neleri </a:t>
            </a:r>
            <a:r>
              <a:rPr lang="tr-TR" dirty="0" smtClean="0"/>
              <a:t>yapamadığı,</a:t>
            </a:r>
          </a:p>
          <a:p>
            <a:pPr marL="0" indent="0">
              <a:buNone/>
            </a:pPr>
            <a:r>
              <a:rPr lang="tr-TR" dirty="0"/>
              <a:t>	</a:t>
            </a:r>
            <a:r>
              <a:rPr lang="tr-TR" dirty="0" smtClean="0"/>
              <a:t>diğer </a:t>
            </a:r>
            <a:r>
              <a:rPr lang="tr-TR" dirty="0"/>
              <a:t>bir </a:t>
            </a:r>
            <a:r>
              <a:rPr lang="tr-TR" dirty="0" smtClean="0"/>
              <a:t>deyişle</a:t>
            </a:r>
          </a:p>
          <a:p>
            <a:r>
              <a:rPr lang="tr-TR" dirty="0" smtClean="0"/>
              <a:t> </a:t>
            </a:r>
            <a:r>
              <a:rPr lang="tr-TR" dirty="0"/>
              <a:t>güçlü ve zayıf yönleri belirlenmeye çalışılır. </a:t>
            </a:r>
          </a:p>
        </p:txBody>
      </p:sp>
      <p:sp>
        <p:nvSpPr>
          <p:cNvPr id="3" name="Başlık 2"/>
          <p:cNvSpPr>
            <a:spLocks noGrp="1"/>
          </p:cNvSpPr>
          <p:nvPr>
            <p:ph type="title"/>
          </p:nvPr>
        </p:nvSpPr>
        <p:spPr/>
        <p:txBody>
          <a:bodyPr/>
          <a:lstStyle/>
          <a:p>
            <a:pPr algn="l"/>
            <a:r>
              <a:rPr lang="tr-TR" sz="2800" b="1" dirty="0"/>
              <a:t>Öğrencinin Şimdiki/</a:t>
            </a:r>
            <a:r>
              <a:rPr lang="tr-TR" sz="2800" b="1" dirty="0" err="1"/>
              <a:t>Varolan</a:t>
            </a:r>
            <a:r>
              <a:rPr lang="tr-TR" sz="2800" b="1" dirty="0"/>
              <a:t> Eğitsel Performans Düzeyinin İfadesi: </a:t>
            </a:r>
          </a:p>
        </p:txBody>
      </p:sp>
    </p:spTree>
    <p:extLst>
      <p:ext uri="{BB962C8B-B14F-4D97-AF65-F5344CB8AC3E}">
        <p14:creationId xmlns:p14="http://schemas.microsoft.com/office/powerpoint/2010/main" val="804035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b="1" dirty="0"/>
              <a:t>Değerlendirme verilerine göre oluşturulmalıdır.</a:t>
            </a:r>
            <a:r>
              <a:rPr lang="tr-TR" dirty="0"/>
              <a:t> Sınıf öğretmenleri özel gereksinimli öğrenciyi değerlendirirken tüm derslere ilişkin eğitsel performansını; diğer bir deyişle neleri yapıp neleri yapamadığını belirlemeye çalışmalıdır. </a:t>
            </a:r>
            <a:endParaRPr lang="tr-TR" dirty="0" smtClean="0"/>
          </a:p>
          <a:p>
            <a:r>
              <a:rPr lang="tr-TR" dirty="0" smtClean="0"/>
              <a:t>Değerlendirilmeyen </a:t>
            </a:r>
            <a:r>
              <a:rPr lang="tr-TR" dirty="0"/>
              <a:t>bir derse, beceriye ya da konuya ilişkin öğrenci performansı yazılamaz. </a:t>
            </a:r>
            <a:endParaRPr lang="tr-TR" dirty="0" smtClean="0"/>
          </a:p>
          <a:p>
            <a:r>
              <a:rPr lang="tr-TR" dirty="0" smtClean="0"/>
              <a:t>Bu </a:t>
            </a:r>
            <a:r>
              <a:rPr lang="tr-TR" dirty="0"/>
              <a:t>nedenle performans düzeyi ifadeleri değerlendirme sonuçlarına göre oluşturulmalı ve yazılan ifadelerde kullanılan değerlendirme yöntemi de belirtilmelidir.</a:t>
            </a:r>
          </a:p>
          <a:p>
            <a:endParaRPr lang="tr-TR" dirty="0"/>
          </a:p>
        </p:txBody>
      </p:sp>
      <p:sp>
        <p:nvSpPr>
          <p:cNvPr id="3" name="Başlık 2"/>
          <p:cNvSpPr>
            <a:spLocks noGrp="1"/>
          </p:cNvSpPr>
          <p:nvPr>
            <p:ph type="title"/>
          </p:nvPr>
        </p:nvSpPr>
        <p:spPr/>
        <p:txBody>
          <a:bodyPr/>
          <a:lstStyle/>
          <a:p>
            <a:pPr algn="l"/>
            <a:r>
              <a:rPr lang="tr-TR" sz="2800" b="1" dirty="0"/>
              <a:t>Öğrencinin Şimdiki/</a:t>
            </a:r>
            <a:r>
              <a:rPr lang="tr-TR" sz="2800" b="1" dirty="0" err="1"/>
              <a:t>Varolan</a:t>
            </a:r>
            <a:r>
              <a:rPr lang="tr-TR" sz="2800" b="1" dirty="0"/>
              <a:t> Eğitsel Performans Düzeyinin </a:t>
            </a:r>
            <a:r>
              <a:rPr lang="tr-TR" sz="2800" b="1" dirty="0" smtClean="0"/>
              <a:t>Yazım İlkeleri </a:t>
            </a:r>
            <a:endParaRPr lang="tr-TR" sz="2800" dirty="0"/>
          </a:p>
        </p:txBody>
      </p:sp>
    </p:spTree>
    <p:extLst>
      <p:ext uri="{BB962C8B-B14F-4D97-AF65-F5344CB8AC3E}">
        <p14:creationId xmlns:p14="http://schemas.microsoft.com/office/powerpoint/2010/main" val="2578246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dirty="0"/>
              <a:t>“</a:t>
            </a:r>
            <a:r>
              <a:rPr lang="tr-TR" i="1" dirty="0"/>
              <a:t>Ali, yapılan hata analizi sonuçlarına göre çıkarma işleminde kendisine verilen 5 işlemden 4’ünde onluk bozarak çıkartmayı yapamamakta, büyük sayıdan küçük sayıyı çıkarmaktadır.” </a:t>
            </a:r>
            <a:endParaRPr lang="tr-TR" dirty="0"/>
          </a:p>
          <a:p>
            <a:endParaRPr lang="tr-TR" dirty="0"/>
          </a:p>
          <a:p>
            <a:r>
              <a:rPr lang="tr-TR" i="1" dirty="0"/>
              <a:t>“Ayşe, programa dayalı olarak hazırlanan Türkçe dersi kontrol listesinde kendisine verilen metni harf/ses, hece ve kelime atlamadan okumakta ancak satır atlayarak ve sözcükleri tekrar ederek okumaktadır. Bakarak yazma becerilerinde ise, sözcükleri hece ve harf atlamadan doğru yazmakta ancak cümledeki sözcükleri ya da bir satırın tamamını atlayarak yazmaktadır.” </a:t>
            </a:r>
            <a:endParaRPr lang="tr-TR" dirty="0"/>
          </a:p>
          <a:p>
            <a:endParaRPr lang="tr-TR" dirty="0"/>
          </a:p>
          <a:p>
            <a:endParaRPr lang="tr-TR" dirty="0"/>
          </a:p>
        </p:txBody>
      </p:sp>
      <p:sp>
        <p:nvSpPr>
          <p:cNvPr id="3" name="Başlık 2"/>
          <p:cNvSpPr>
            <a:spLocks noGrp="1"/>
          </p:cNvSpPr>
          <p:nvPr>
            <p:ph type="title"/>
          </p:nvPr>
        </p:nvSpPr>
        <p:spPr/>
        <p:txBody>
          <a:bodyPr/>
          <a:lstStyle/>
          <a:p>
            <a:pPr algn="l"/>
            <a:r>
              <a:rPr lang="tr-TR" sz="2800" b="1" dirty="0" smtClean="0"/>
              <a:t>Performans ifadeleri</a:t>
            </a:r>
            <a:endParaRPr lang="tr-TR" sz="2800" b="1" dirty="0"/>
          </a:p>
        </p:txBody>
      </p:sp>
    </p:spTree>
    <p:extLst>
      <p:ext uri="{BB962C8B-B14F-4D97-AF65-F5344CB8AC3E}">
        <p14:creationId xmlns:p14="http://schemas.microsoft.com/office/powerpoint/2010/main" val="1658580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132856"/>
            <a:ext cx="7745505" cy="4248471"/>
          </a:xfrm>
        </p:spPr>
        <p:txBody>
          <a:bodyPr>
            <a:normAutofit fontScale="92500" lnSpcReduction="10000"/>
          </a:bodyPr>
          <a:lstStyle/>
          <a:p>
            <a:r>
              <a:rPr lang="tr-TR" dirty="0"/>
              <a:t>Öğretmenler sınıflarındaki öğrencilere ne öğreteceklerine programa göre karar verirler. </a:t>
            </a:r>
            <a:endParaRPr lang="tr-TR" dirty="0" smtClean="0"/>
          </a:p>
          <a:p>
            <a:r>
              <a:rPr lang="tr-TR" dirty="0" smtClean="0"/>
              <a:t>özel </a:t>
            </a:r>
            <a:r>
              <a:rPr lang="tr-TR" dirty="0"/>
              <a:t>gereksinimli öğrencinin varolan performans düzeyinin belirlenmesinde de yapılması gereken </a:t>
            </a:r>
            <a:r>
              <a:rPr lang="tr-TR" b="1" dirty="0"/>
              <a:t>öğrencinin müfredatın neresinde olduğunu belirlemektir</a:t>
            </a:r>
            <a:r>
              <a:rPr lang="tr-TR" dirty="0" smtClean="0"/>
              <a:t>.</a:t>
            </a:r>
          </a:p>
          <a:p>
            <a:r>
              <a:rPr lang="tr-TR" dirty="0" smtClean="0"/>
              <a:t> </a:t>
            </a:r>
            <a:r>
              <a:rPr lang="tr-TR" dirty="0"/>
              <a:t>Bu belirleme, öğrencinin güçlük çektiği tüm derslere ilişkin olarak gerçekleştirilir. </a:t>
            </a:r>
            <a:endParaRPr lang="tr-TR" dirty="0" smtClean="0"/>
          </a:p>
          <a:p>
            <a:r>
              <a:rPr lang="tr-TR" dirty="0" smtClean="0"/>
              <a:t>Öğrencinin </a:t>
            </a:r>
            <a:r>
              <a:rPr lang="tr-TR" dirty="0"/>
              <a:t>kendi sınıfının müfredat hedeflerini karşılamaması durumunda, öğretmen değerlendirmeyi yaparken yalnızca kendi sınıfına ait müfredatla sınırlı kalmaz, aynı zamanda da diğer sınıfların müfredat hedeflerine göre de öğrenciyi değerlendirmeye alır.  </a:t>
            </a:r>
          </a:p>
          <a:p>
            <a:endParaRPr lang="tr-TR" dirty="0"/>
          </a:p>
        </p:txBody>
      </p:sp>
      <p:sp>
        <p:nvSpPr>
          <p:cNvPr id="3" name="Başlık 2"/>
          <p:cNvSpPr>
            <a:spLocks noGrp="1"/>
          </p:cNvSpPr>
          <p:nvPr>
            <p:ph type="title"/>
          </p:nvPr>
        </p:nvSpPr>
        <p:spPr/>
        <p:txBody>
          <a:bodyPr/>
          <a:lstStyle/>
          <a:p>
            <a:pPr algn="l"/>
            <a:r>
              <a:rPr lang="tr-TR" sz="2800" b="1" dirty="0" smtClean="0"/>
              <a:t>Performans Yazım ilkeleri</a:t>
            </a:r>
            <a:endParaRPr lang="tr-TR" sz="2800" b="1" dirty="0"/>
          </a:p>
        </p:txBody>
      </p:sp>
    </p:spTree>
    <p:extLst>
      <p:ext uri="{BB962C8B-B14F-4D97-AF65-F5344CB8AC3E}">
        <p14:creationId xmlns:p14="http://schemas.microsoft.com/office/powerpoint/2010/main" val="1301398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i="1" dirty="0"/>
              <a:t>“Ayşe öğretmen, 3. sınıf öğrencisi olan Akın’ın matematik, Türkçe ve hayat bilgisi derslerindeki performansını belirlemek için, programa dayalı kontrol listeleri hazırlamıştır. Kontrol listeleri ile yaptığı değerlendirme sonunda Akın’ın Türkçe ve hayat bilgisi derslerinde birinci sınıf müfredat hedeflerine sahip olduğunu, matematik dersinde 1. sınıf müfredat programında yer alan 1’den 20’ye kadar olan rakamları okuma ve yazma becerisini gösterdiğini, diğer davranışlara sahip olmadığını belirlemiştir.”</a:t>
            </a:r>
            <a:endParaRPr lang="tr-TR" dirty="0"/>
          </a:p>
          <a:p>
            <a:endParaRPr lang="tr-TR" dirty="0"/>
          </a:p>
        </p:txBody>
      </p:sp>
      <p:sp>
        <p:nvSpPr>
          <p:cNvPr id="3" name="Başlık 2"/>
          <p:cNvSpPr>
            <a:spLocks noGrp="1"/>
          </p:cNvSpPr>
          <p:nvPr>
            <p:ph type="title"/>
          </p:nvPr>
        </p:nvSpPr>
        <p:spPr>
          <a:xfrm>
            <a:off x="683568" y="476672"/>
            <a:ext cx="7756263" cy="1054250"/>
          </a:xfrm>
        </p:spPr>
        <p:txBody>
          <a:bodyPr/>
          <a:lstStyle/>
          <a:p>
            <a:pPr algn="l"/>
            <a:r>
              <a:rPr lang="tr-TR" b="1" dirty="0" smtClean="0"/>
              <a:t>Performans/ örnek</a:t>
            </a:r>
            <a:endParaRPr lang="tr-TR" b="1" dirty="0"/>
          </a:p>
        </p:txBody>
      </p:sp>
    </p:spTree>
    <p:extLst>
      <p:ext uri="{BB962C8B-B14F-4D97-AF65-F5344CB8AC3E}">
        <p14:creationId xmlns:p14="http://schemas.microsoft.com/office/powerpoint/2010/main" val="1005345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a:t>Performans düzeyi öğrencilerin yapamadıkları ile birlikte yapabildiklerini de </a:t>
            </a:r>
            <a:r>
              <a:rPr lang="tr-TR" b="1" dirty="0" smtClean="0"/>
              <a:t>yansıtmalıdır</a:t>
            </a:r>
            <a:r>
              <a:rPr lang="tr-TR" dirty="0" smtClean="0"/>
              <a:t>. </a:t>
            </a:r>
            <a:r>
              <a:rPr lang="tr-TR" dirty="0"/>
              <a:t>Öğrencinin bir derse ilişkin performansını yazarken, yalnızca yapamadıkları değil, aynı zamanda yapabildikleri de belirtilmelidir. Böylece öğrencinin performansı daha iyi tanımlanmış olacaktır. </a:t>
            </a:r>
          </a:p>
          <a:p>
            <a:endParaRPr lang="tr-TR" dirty="0"/>
          </a:p>
        </p:txBody>
      </p:sp>
      <p:sp>
        <p:nvSpPr>
          <p:cNvPr id="3" name="Başlık 2"/>
          <p:cNvSpPr>
            <a:spLocks noGrp="1"/>
          </p:cNvSpPr>
          <p:nvPr>
            <p:ph type="title"/>
          </p:nvPr>
        </p:nvSpPr>
        <p:spPr/>
        <p:txBody>
          <a:bodyPr/>
          <a:lstStyle/>
          <a:p>
            <a:pPr algn="l"/>
            <a:r>
              <a:rPr lang="tr-TR" sz="2800" b="1" dirty="0" smtClean="0"/>
              <a:t>Performans – ilkeler……</a:t>
            </a:r>
            <a:endParaRPr lang="tr-TR" sz="2800" b="1" dirty="0"/>
          </a:p>
        </p:txBody>
      </p:sp>
    </p:spTree>
    <p:extLst>
      <p:ext uri="{BB962C8B-B14F-4D97-AF65-F5344CB8AC3E}">
        <p14:creationId xmlns:p14="http://schemas.microsoft.com/office/powerpoint/2010/main" val="356041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i="1" dirty="0"/>
              <a:t>“İlköğretim birinci sınıf öğrencisi olan Ali, hayat bilgisi dersinde programa dayalı olarak hazırlanan kontrol listesi ile değerlendirilmiştir. Ali, kendisinin ve arkadaşlarının adlarını sorulduğunda söylemektedir. Sınıf ve okul kurallarını söylemekte ve uymaktadır. Ali sorulduğunda, okul çantasında ve sınıf içinde bulunan araç-gereçlerin adlarını, okulun bölümlerini söylemekte güçlük yaşamaktadır.” </a:t>
            </a:r>
            <a:endParaRPr lang="tr-TR" dirty="0"/>
          </a:p>
          <a:p>
            <a:endParaRPr lang="tr-TR" dirty="0"/>
          </a:p>
        </p:txBody>
      </p:sp>
      <p:sp>
        <p:nvSpPr>
          <p:cNvPr id="3" name="Başlık 2"/>
          <p:cNvSpPr>
            <a:spLocks noGrp="1"/>
          </p:cNvSpPr>
          <p:nvPr>
            <p:ph type="title"/>
          </p:nvPr>
        </p:nvSpPr>
        <p:spPr/>
        <p:txBody>
          <a:bodyPr/>
          <a:lstStyle/>
          <a:p>
            <a:pPr algn="l"/>
            <a:r>
              <a:rPr lang="tr-TR" sz="2800" b="1" i="1" dirty="0" smtClean="0"/>
              <a:t>Performans/örnek</a:t>
            </a:r>
            <a:endParaRPr lang="tr-TR" sz="2800" b="1" i="1" dirty="0"/>
          </a:p>
        </p:txBody>
      </p:sp>
    </p:spTree>
    <p:extLst>
      <p:ext uri="{BB962C8B-B14F-4D97-AF65-F5344CB8AC3E}">
        <p14:creationId xmlns:p14="http://schemas.microsoft.com/office/powerpoint/2010/main" val="16988630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103</TotalTime>
  <Words>1619</Words>
  <Application>Microsoft Macintosh PowerPoint</Application>
  <PresentationFormat>On-screen Show (4:3)</PresentationFormat>
  <Paragraphs>105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Cilt</vt:lpstr>
      <vt:lpstr>BEP İÇERİĞİ ve PERFORMANS DÜZEYİ</vt:lpstr>
      <vt:lpstr>Bireyselleştirilmiş Eğitim Programının İçeriğinde Neler Yer Alır? </vt:lpstr>
      <vt:lpstr>Öğrencinin Şimdiki/Varolan Eğitsel Performans Düzeyinin İfadesi: </vt:lpstr>
      <vt:lpstr>Öğrencinin Şimdiki/Varolan Eğitsel Performans Düzeyinin Yazım İlkeleri </vt:lpstr>
      <vt:lpstr>Performans ifadeleri</vt:lpstr>
      <vt:lpstr>Performans Yazım ilkeleri</vt:lpstr>
      <vt:lpstr>Performans/ örnek</vt:lpstr>
      <vt:lpstr>Performans – ilkeler……</vt:lpstr>
      <vt:lpstr>Performans/örnek</vt:lpstr>
      <vt:lpstr>Performans Yazım ilkeleri</vt:lpstr>
      <vt:lpstr>Performans Yazım ilkeleri</vt:lpstr>
      <vt:lpstr>Performans Yazım ilkeleri</vt:lpstr>
      <vt:lpstr>Performans/örnek</vt:lpstr>
      <vt:lpstr>Performans/örnek</vt:lpstr>
      <vt:lpstr>Performans Belirleme  Özet</vt:lpstr>
      <vt:lpstr>BUSE – PERFORMANS DÜZEYİ  </vt:lpstr>
      <vt:lpstr>  Değerlendirmeden elde edilen bilgiler: Matematik Becerilerinin Değerlendirilmesi:  </vt:lpstr>
      <vt:lpstr>Türkçe Dersi İçin Gerekli Becerilerde Değerlendirme: </vt:lpstr>
      <vt:lpstr>Sosyal beceriler: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BEP İÇERİĞİ ve PERFORMANS DÜZEYİ</dc:title>
  <dc:creator>gg</dc:creator>
  <cp:lastModifiedBy>Imac</cp:lastModifiedBy>
  <cp:revision>8</cp:revision>
  <dcterms:created xsi:type="dcterms:W3CDTF">2013-03-12T08:07:43Z</dcterms:created>
  <dcterms:modified xsi:type="dcterms:W3CDTF">2013-03-18T11:14:58Z</dcterms:modified>
</cp:coreProperties>
</file>