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6" r:id="rId2"/>
    <p:sldId id="259" r:id="rId3"/>
    <p:sldId id="473" r:id="rId4"/>
    <p:sldId id="474" r:id="rId5"/>
    <p:sldId id="475" r:id="rId6"/>
    <p:sldId id="476" r:id="rId7"/>
    <p:sldId id="477" r:id="rId8"/>
    <p:sldId id="478" r:id="rId9"/>
    <p:sldId id="479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31" autoAdjust="0"/>
    <p:restoredTop sz="96800" autoAdjust="0"/>
  </p:normalViewPr>
  <p:slideViewPr>
    <p:cSldViewPr>
      <p:cViewPr varScale="1">
        <p:scale>
          <a:sx n="85" d="100"/>
          <a:sy n="85" d="100"/>
        </p:scale>
        <p:origin x="134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5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BD45B-E730-475D-BD20-F78503D34471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EC859D-B9DD-4026-99DC-E9A994B5962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976" y="3643314"/>
            <a:ext cx="7072362" cy="1071570"/>
          </a:xfrm>
        </p:spPr>
        <p:txBody>
          <a:bodyPr>
            <a:noAutofit/>
          </a:bodyPr>
          <a:lstStyle/>
          <a:p>
            <a:r>
              <a:rPr lang="tr-TR" sz="2600" b="1" dirty="0" smtClean="0">
                <a:latin typeface="+mn-lt"/>
              </a:rPr>
              <a:t/>
            </a:r>
            <a:br>
              <a:rPr lang="tr-TR" sz="2600" b="1" dirty="0" smtClean="0">
                <a:latin typeface="+mn-lt"/>
              </a:rPr>
            </a:br>
            <a:r>
              <a:rPr lang="tr-TR" sz="2600" b="1" dirty="0" smtClean="0">
                <a:latin typeface="+mn-lt"/>
              </a:rPr>
              <a:t>Türkçe Ses Dizgesinin İşleyişi - II</a:t>
            </a:r>
            <a:endParaRPr lang="tr-TR" sz="2600" dirty="0">
              <a:latin typeface="+mn-lt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357290" y="5072074"/>
            <a:ext cx="6858048" cy="642942"/>
          </a:xfrm>
          <a:prstGeom prst="rect">
            <a:avLst/>
          </a:prstGeom>
        </p:spPr>
        <p:txBody>
          <a:bodyPr vert="horz" anchor="t" anchorCtr="0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tr-TR" sz="1600" dirty="0" smtClean="0"/>
              <a:t>Dr</a:t>
            </a:r>
            <a:r>
              <a:rPr lang="tr-TR" sz="1600" dirty="0"/>
              <a:t>. </a:t>
            </a:r>
            <a:r>
              <a:rPr lang="tr-TR" sz="1600" dirty="0" err="1"/>
              <a:t>Öğr</a:t>
            </a:r>
            <a:r>
              <a:rPr lang="tr-TR" sz="1600" dirty="0"/>
              <a:t>. Üyesi İpek Pınar Uzun</a:t>
            </a:r>
          </a:p>
        </p:txBody>
      </p:sp>
      <p:pic>
        <p:nvPicPr>
          <p:cNvPr id="6" name="Picture 5" descr="C:\Documents and Settings\XP\Desktop\adsıznnnnnn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6" y="1428736"/>
            <a:ext cx="5357850" cy="1545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05884"/>
            <a:ext cx="8229600" cy="4937760"/>
          </a:xfrm>
        </p:spPr>
        <p:txBody>
          <a:bodyPr>
            <a:noAutofit/>
          </a:bodyPr>
          <a:lstStyle/>
          <a:p>
            <a:pPr lvl="0"/>
            <a:endParaRPr lang="tr-TR" sz="1200" dirty="0" smtClean="0"/>
          </a:p>
          <a:p>
            <a:pPr lvl="0"/>
            <a:r>
              <a:rPr lang="tr-TR" sz="1200" dirty="0" err="1" smtClean="0"/>
              <a:t>Carr</a:t>
            </a:r>
            <a:r>
              <a:rPr lang="tr-TR" sz="1200" dirty="0" smtClean="0"/>
              <a:t>, P. (2008). </a:t>
            </a:r>
            <a:r>
              <a:rPr lang="tr-TR" sz="1200" i="1" dirty="0" smtClean="0"/>
              <a:t>A Glossary of Phonology. </a:t>
            </a:r>
            <a:r>
              <a:rPr lang="tr-TR" sz="1200" dirty="0" smtClean="0"/>
              <a:t>Edinburgh University Press.</a:t>
            </a:r>
          </a:p>
          <a:p>
            <a:pPr lvl="0"/>
            <a:r>
              <a:rPr lang="tr-TR" sz="1200" dirty="0" smtClean="0"/>
              <a:t>Clark, J. (2007). </a:t>
            </a:r>
            <a:r>
              <a:rPr lang="tr-TR" sz="1200" i="1" dirty="0" smtClean="0"/>
              <a:t>An Introduction to Phonetics and Phonology</a:t>
            </a:r>
            <a:r>
              <a:rPr lang="tr-TR" sz="1200" dirty="0" smtClean="0"/>
              <a:t>. Üçüncü Baskı. Blackwell Yayınları.</a:t>
            </a:r>
          </a:p>
          <a:p>
            <a:pPr lvl="0"/>
            <a:r>
              <a:rPr lang="tr-TR" sz="1200" dirty="0" smtClean="0"/>
              <a:t>Crystal, D. (1980). </a:t>
            </a:r>
            <a:r>
              <a:rPr lang="tr-TR" sz="1200" i="1" dirty="0" smtClean="0"/>
              <a:t>A Dictionary of Linguistics and Phonetics</a:t>
            </a:r>
            <a:r>
              <a:rPr lang="tr-TR" sz="1200" dirty="0" smtClean="0"/>
              <a:t>. Wiley Yayınları. </a:t>
            </a:r>
          </a:p>
          <a:p>
            <a:pPr lvl="0"/>
            <a:r>
              <a:rPr lang="tr-TR" sz="1200" dirty="0" smtClean="0"/>
              <a:t>Ergenç, İ. (2002). </a:t>
            </a:r>
            <a:r>
              <a:rPr lang="tr-TR" sz="1200" i="1" dirty="0" smtClean="0"/>
              <a:t>Konuşma Dili ve Türkçenin Söyleyiş Sözlüğü</a:t>
            </a:r>
            <a:r>
              <a:rPr lang="tr-TR" sz="1200" dirty="0" smtClean="0"/>
              <a:t>. Multilingual Yayınları. </a:t>
            </a:r>
          </a:p>
          <a:p>
            <a:pPr lvl="0"/>
            <a:r>
              <a:rPr lang="tr-TR" sz="1200" dirty="0" smtClean="0"/>
              <a:t>Ergenç, İ. ve Bekar Uzun, İ.P. (2017). </a:t>
            </a:r>
            <a:r>
              <a:rPr lang="tr-TR" sz="1200" i="1" dirty="0" smtClean="0"/>
              <a:t>Türkçenin Ses Dizgesi</a:t>
            </a:r>
            <a:r>
              <a:rPr lang="tr-TR" sz="1200" dirty="0" smtClean="0"/>
              <a:t>. Seçkin Yayıncılık. Ankara. 1. Baskı.</a:t>
            </a:r>
          </a:p>
          <a:p>
            <a:pPr lvl="0"/>
            <a:r>
              <a:rPr lang="tr-TR" sz="1200" dirty="0" smtClean="0"/>
              <a:t>Gussenhoven, C. (2011). </a:t>
            </a:r>
            <a:r>
              <a:rPr lang="tr-TR" sz="1200" i="1" dirty="0" smtClean="0"/>
              <a:t>Understanding Phonology.</a:t>
            </a:r>
            <a:r>
              <a:rPr lang="tr-TR" sz="1200" dirty="0" smtClean="0"/>
              <a:t> 3. Baskı. Hodder Education.</a:t>
            </a:r>
          </a:p>
          <a:p>
            <a:pPr lvl="0"/>
            <a:r>
              <a:rPr lang="tr-TR" sz="1200" dirty="0" smtClean="0"/>
              <a:t>Johnson, K. (2003). </a:t>
            </a:r>
            <a:r>
              <a:rPr lang="tr-TR" sz="1200" i="1" dirty="0" smtClean="0"/>
              <a:t>Acoustics &amp; Auditory Phonetics</a:t>
            </a:r>
            <a:r>
              <a:rPr lang="tr-TR" sz="1200" dirty="0" smtClean="0"/>
              <a:t>. Blackwell Publishing. İkinci Baskı.</a:t>
            </a:r>
          </a:p>
          <a:p>
            <a:pPr lvl="0"/>
            <a:r>
              <a:rPr lang="tr-TR" sz="1200" dirty="0" smtClean="0"/>
              <a:t>Kent, R.D. ve Read, C. (2002). </a:t>
            </a:r>
            <a:r>
              <a:rPr lang="tr-TR" sz="1200" i="1" dirty="0" smtClean="0"/>
              <a:t>Acoustic Analysis of Speech</a:t>
            </a:r>
            <a:r>
              <a:rPr lang="tr-TR" sz="1200" dirty="0" smtClean="0"/>
              <a:t>. Thomson Learning. İkinci Baskı.</a:t>
            </a:r>
          </a:p>
          <a:p>
            <a:pPr lvl="0"/>
            <a:r>
              <a:rPr lang="tr-TR" sz="1200" dirty="0" smtClean="0"/>
              <a:t>Lacy, de P. (2007). </a:t>
            </a:r>
            <a:r>
              <a:rPr lang="tr-TR" sz="1200" i="1" dirty="0" smtClean="0"/>
              <a:t>The Cambridge Handbook of Phonology</a:t>
            </a:r>
            <a:r>
              <a:rPr lang="tr-TR" sz="1200" dirty="0" smtClean="0"/>
              <a:t>. Cambridge University Press.</a:t>
            </a:r>
          </a:p>
          <a:p>
            <a:pPr lvl="0"/>
            <a:r>
              <a:rPr lang="tr-TR" sz="1200" dirty="0" smtClean="0"/>
              <a:t>Ladefoged, P. (2005). </a:t>
            </a:r>
            <a:r>
              <a:rPr lang="tr-TR" sz="1200" i="1" dirty="0" smtClean="0"/>
              <a:t>Vowels and Consonants</a:t>
            </a:r>
            <a:r>
              <a:rPr lang="tr-TR" sz="1200" dirty="0" smtClean="0"/>
              <a:t>. Blackwell Publishing. İkinci Baskı.</a:t>
            </a:r>
          </a:p>
          <a:p>
            <a:pPr lvl="0"/>
            <a:r>
              <a:rPr lang="tr-TR" sz="1200" dirty="0" smtClean="0"/>
              <a:t>Ladefoged, P. (2006). </a:t>
            </a:r>
            <a:r>
              <a:rPr lang="tr-TR" sz="1200" i="1" dirty="0" smtClean="0"/>
              <a:t>A Course in Phonetics</a:t>
            </a:r>
            <a:r>
              <a:rPr lang="tr-TR" sz="1200" dirty="0" smtClean="0"/>
              <a:t>. Thomson/Wadsworth Yayınları. Beşinci Baskı.</a:t>
            </a:r>
          </a:p>
          <a:p>
            <a:pPr lvl="0"/>
            <a:r>
              <a:rPr lang="tr-TR" sz="1200" dirty="0" smtClean="0"/>
              <a:t>Odden, D. (2005). </a:t>
            </a:r>
            <a:r>
              <a:rPr lang="tr-TR" sz="1200" i="1" dirty="0" smtClean="0"/>
              <a:t>Introducing Phonology</a:t>
            </a:r>
            <a:r>
              <a:rPr lang="tr-TR" sz="1200" dirty="0" smtClean="0"/>
              <a:t>. Cambridge University Press.</a:t>
            </a:r>
          </a:p>
          <a:p>
            <a:pPr lvl="0"/>
            <a:r>
              <a:rPr lang="tr-TR" sz="1200" dirty="0" err="1" smtClean="0"/>
              <a:t>Reetz</a:t>
            </a:r>
            <a:r>
              <a:rPr lang="tr-TR" sz="1200" dirty="0" smtClean="0"/>
              <a:t>, H. ve Jongman, A. (2009). </a:t>
            </a:r>
            <a:r>
              <a:rPr lang="tr-TR" sz="1200" i="1" dirty="0" smtClean="0"/>
              <a:t>Phonetics: Transcription, Production, Acoustics and Perception</a:t>
            </a:r>
            <a:r>
              <a:rPr lang="tr-TR" sz="1200" dirty="0" smtClean="0"/>
              <a:t>. Blackwell Yayınları.</a:t>
            </a:r>
          </a:p>
          <a:p>
            <a:pPr lvl="0"/>
            <a:r>
              <a:rPr lang="tr-TR" sz="1200" dirty="0" smtClean="0"/>
              <a:t>Seikel, J.A., King, D.W. ve Drumright, D.G. (2009). </a:t>
            </a:r>
            <a:r>
              <a:rPr lang="tr-TR" sz="1200" i="1" dirty="0" smtClean="0"/>
              <a:t>Anatomy &amp; Physiology for Speech, Language and Hearing</a:t>
            </a:r>
            <a:r>
              <a:rPr lang="tr-TR" sz="1200" dirty="0" smtClean="0"/>
              <a:t>. 4. Baskı. Delmar Cangage Learning Yayınları.</a:t>
            </a:r>
          </a:p>
          <a:p>
            <a:pPr lvl="0"/>
            <a:r>
              <a:rPr lang="tr-TR" sz="1200" dirty="0" smtClean="0"/>
              <a:t>Stevens, K. (2000). </a:t>
            </a:r>
            <a:r>
              <a:rPr lang="tr-TR" sz="1200" i="1" dirty="0" smtClean="0"/>
              <a:t>Acoustic Phonetics</a:t>
            </a:r>
            <a:r>
              <a:rPr lang="tr-TR" sz="1200" dirty="0" smtClean="0"/>
              <a:t>. The MIT Press. Birinci Baskı.</a:t>
            </a:r>
          </a:p>
          <a:p>
            <a:pPr lvl="0"/>
            <a:r>
              <a:rPr lang="tr-TR" sz="1200" dirty="0" smtClean="0"/>
              <a:t>Zsiga, E.C. (2013). </a:t>
            </a:r>
            <a:r>
              <a:rPr lang="tr-TR" sz="1200" i="1" dirty="0" smtClean="0"/>
              <a:t>The Sounds of Language: An Introduction to Phonetics and Phonology</a:t>
            </a:r>
            <a:r>
              <a:rPr lang="tr-TR" sz="1200" dirty="0" smtClean="0"/>
              <a:t>. Wiley-Blackwell Yayınları. </a:t>
            </a:r>
          </a:p>
          <a:p>
            <a:r>
              <a:rPr lang="tr-TR" sz="1200" dirty="0" err="1"/>
              <a:t>Styler</a:t>
            </a:r>
            <a:r>
              <a:rPr lang="tr-TR" sz="1200" dirty="0"/>
              <a:t>, W. (2016). </a:t>
            </a:r>
            <a:r>
              <a:rPr lang="tr-TR" sz="1200" i="1" dirty="0"/>
              <a:t>Using </a:t>
            </a:r>
            <a:r>
              <a:rPr lang="tr-TR" sz="1200" i="1" dirty="0" err="1"/>
              <a:t>Praat</a:t>
            </a:r>
            <a:r>
              <a:rPr lang="tr-TR" sz="1200" i="1" dirty="0"/>
              <a:t> </a:t>
            </a:r>
            <a:r>
              <a:rPr lang="tr-TR" sz="1200" i="1" dirty="0" err="1"/>
              <a:t>for</a:t>
            </a:r>
            <a:r>
              <a:rPr lang="tr-TR" sz="1200" i="1" dirty="0"/>
              <a:t> </a:t>
            </a:r>
            <a:r>
              <a:rPr lang="tr-TR" sz="1200" i="1" dirty="0" err="1"/>
              <a:t>Linguistic</a:t>
            </a:r>
            <a:r>
              <a:rPr lang="tr-TR" sz="1200" i="1" dirty="0"/>
              <a:t> </a:t>
            </a:r>
            <a:r>
              <a:rPr lang="tr-TR" sz="1200" i="1" dirty="0" err="1"/>
              <a:t>Research</a:t>
            </a:r>
            <a:r>
              <a:rPr lang="tr-TR" sz="1200" dirty="0"/>
              <a:t>, </a:t>
            </a:r>
            <a:r>
              <a:rPr lang="tr-TR" sz="1200" dirty="0" err="1"/>
              <a:t>Version</a:t>
            </a:r>
            <a:r>
              <a:rPr lang="tr-TR" sz="1200" dirty="0"/>
              <a:t> 1.6.Creative </a:t>
            </a:r>
            <a:r>
              <a:rPr lang="tr-TR" sz="1200" dirty="0" err="1"/>
              <a:t>Commons</a:t>
            </a:r>
            <a:r>
              <a:rPr lang="tr-TR" sz="1200" dirty="0"/>
              <a:t>.</a:t>
            </a:r>
            <a:endParaRPr lang="en-US" sz="1200" dirty="0"/>
          </a:p>
          <a:p>
            <a:pPr lvl="0"/>
            <a:endParaRPr lang="tr-TR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Okuma Listesi</a:t>
            </a:r>
            <a:endParaRPr lang="tr-TR" sz="2800" b="1" dirty="0"/>
          </a:p>
        </p:txBody>
      </p:sp>
      <p:pic>
        <p:nvPicPr>
          <p:cNvPr id="6" name="Picture 5" descr="default_book_imag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19764" y="357166"/>
            <a:ext cx="947988" cy="642942"/>
          </a:xfrm>
          <a:prstGeom prst="rect">
            <a:avLst/>
          </a:prstGeom>
        </p:spPr>
      </p:pic>
      <p:sp>
        <p:nvSpPr>
          <p:cNvPr id="7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000" b="1" dirty="0" smtClean="0">
                <a:latin typeface="Gill Sans MT" panose="020B0502020104020203" pitchFamily="34" charset="0"/>
              </a:rPr>
              <a:t>Türkçede Ünsüz İkizleşmesi Örnekleri</a:t>
            </a:r>
            <a:endParaRPr lang="tr-TR" altLang="tr-TR" sz="2000" b="1" dirty="0">
              <a:latin typeface="Gill Sans MT" panose="020B0502020104020203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6" y="1196752"/>
            <a:ext cx="8208912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indent="-342900" algn="just">
              <a:buAutoNum type="alphaLcPeriod"/>
            </a:pPr>
            <a:r>
              <a:rPr lang="tr-TR" sz="1600" b="1" dirty="0" err="1" smtClean="0">
                <a:latin typeface="Book Antiqua" panose="02040602050305030304" pitchFamily="18" charset="0"/>
              </a:rPr>
              <a:t>Tekünsüzleşme</a:t>
            </a:r>
            <a:r>
              <a:rPr lang="tr-TR" sz="1600" b="1" dirty="0" smtClean="0">
                <a:latin typeface="Book Antiqua" panose="02040602050305030304" pitchFamily="18" charset="0"/>
              </a:rPr>
              <a:t>  </a:t>
            </a:r>
          </a:p>
          <a:p>
            <a:pPr marL="342900" indent="-342900" algn="just">
              <a:buAutoNum type="alphaLcPeriod"/>
            </a:pPr>
            <a:endParaRPr lang="en-US" sz="1600" b="1" dirty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600" dirty="0">
                <a:latin typeface="Book Antiqua" panose="02040602050305030304" pitchFamily="18" charset="0"/>
              </a:rPr>
              <a:t>Türkçede ‘</a:t>
            </a:r>
            <a:r>
              <a:rPr lang="tr-TR" sz="1600" dirty="0" err="1">
                <a:latin typeface="Book Antiqua" panose="02040602050305030304" pitchFamily="18" charset="0"/>
              </a:rPr>
              <a:t>tekünsüzleşme</a:t>
            </a:r>
            <a:r>
              <a:rPr lang="tr-TR" sz="1600" dirty="0">
                <a:latin typeface="Book Antiqua" panose="02040602050305030304" pitchFamily="18" charset="0"/>
              </a:rPr>
              <a:t>’ sürecinde ikiz ünsüzü oluşturan ilk ünsüz ses olarak var olmasına karşın, sesbilgisel özelliklerini büyük ölçüde kaybetmektedir. </a:t>
            </a:r>
            <a:r>
              <a:rPr lang="tr-TR" sz="1600" dirty="0" smtClean="0">
                <a:latin typeface="Book Antiqua" panose="02040602050305030304" pitchFamily="18" charset="0"/>
              </a:rPr>
              <a:t>Dolayısıyla</a:t>
            </a:r>
            <a:r>
              <a:rPr lang="tr-TR" sz="1600" dirty="0">
                <a:latin typeface="Book Antiqua" panose="02040602050305030304" pitchFamily="18" charset="0"/>
              </a:rPr>
              <a:t>, ikiz ünsüzlerin temsil eden ‘X’ yapısal boşlukları, tek bir çatı altında yalnızca tek bir ‘X’ imgesiyle sunulmaktadır. </a:t>
            </a:r>
            <a:r>
              <a:rPr lang="tr-TR" sz="1600" dirty="0" smtClean="0">
                <a:latin typeface="Book Antiqua" panose="02040602050305030304" pitchFamily="18" charset="0"/>
              </a:rPr>
              <a:t>Türkçede </a:t>
            </a:r>
            <a:r>
              <a:rPr lang="tr-TR" sz="1600" dirty="0" err="1" smtClean="0">
                <a:latin typeface="Book Antiqua" panose="02040602050305030304" pitchFamily="18" charset="0"/>
              </a:rPr>
              <a:t>tekünsüzleşme</a:t>
            </a:r>
            <a:r>
              <a:rPr lang="tr-TR" sz="1600" dirty="0" smtClean="0">
                <a:latin typeface="Book Antiqua" panose="02040602050305030304" pitchFamily="18" charset="0"/>
              </a:rPr>
              <a:t> </a:t>
            </a:r>
            <a:r>
              <a:rPr lang="tr-TR" sz="1600" dirty="0">
                <a:latin typeface="Book Antiqua" panose="02040602050305030304" pitchFamily="18" charset="0"/>
              </a:rPr>
              <a:t>/b/, /d/, /k/, /p/, /t/ patlamalı ünsüzlerinin ve /c/, /ç/, /f/ sürtünücü ünsüzlerinin ilk seslerinde ortaya çıkmaktadır. </a:t>
            </a:r>
            <a:endParaRPr lang="en-US" sz="1600" dirty="0">
              <a:latin typeface="Book Antiqua" panose="02040602050305030304" pitchFamily="18" charset="0"/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3397833"/>
            <a:ext cx="4937175" cy="2923260"/>
          </a:xfrm>
          <a:prstGeom prst="rect">
            <a:avLst/>
          </a:prstGeom>
        </p:spPr>
      </p:pic>
      <p:sp>
        <p:nvSpPr>
          <p:cNvPr id="3" name="Dikdörtgen 2"/>
          <p:cNvSpPr/>
          <p:nvPr/>
        </p:nvSpPr>
        <p:spPr>
          <a:xfrm>
            <a:off x="5364088" y="433001"/>
            <a:ext cx="3456384" cy="10772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tr-TR" sz="1600" b="1" u="sng" dirty="0">
                <a:latin typeface="Book Antiqua" panose="02040602050305030304" pitchFamily="18" charset="0"/>
              </a:rPr>
              <a:t>Ergenç ve Bekar (2013)</a:t>
            </a:r>
            <a:r>
              <a:rPr lang="tr-TR" sz="1600" dirty="0">
                <a:latin typeface="Book Antiqua" panose="02040602050305030304" pitchFamily="18" charset="0"/>
              </a:rPr>
              <a:t>: </a:t>
            </a:r>
            <a:endParaRPr lang="tr-TR" sz="1600" dirty="0" smtClean="0">
              <a:latin typeface="Book Antiqua" panose="02040602050305030304" pitchFamily="18" charset="0"/>
            </a:endParaRPr>
          </a:p>
          <a:p>
            <a:pPr algn="just"/>
            <a:r>
              <a:rPr lang="tr-TR" sz="1600" dirty="0" smtClean="0">
                <a:latin typeface="Book Antiqua" panose="02040602050305030304" pitchFamily="18" charset="0"/>
              </a:rPr>
              <a:t>Türkçede </a:t>
            </a:r>
            <a:r>
              <a:rPr lang="tr-TR" sz="1600" dirty="0">
                <a:latin typeface="Book Antiqua" panose="02040602050305030304" pitchFamily="18" charset="0"/>
              </a:rPr>
              <a:t>ünlülerarası konumda gerçekleşen ünsüz ikizleşmesi için üç aşamalı bir model önerisi</a:t>
            </a:r>
          </a:p>
        </p:txBody>
      </p:sp>
    </p:spTree>
    <p:extLst>
      <p:ext uri="{BB962C8B-B14F-4D97-AF65-F5344CB8AC3E}">
        <p14:creationId xmlns:p14="http://schemas.microsoft.com/office/powerpoint/2010/main" val="944057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6" y="1196752"/>
            <a:ext cx="8208912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tr-TR" sz="1600" b="1" dirty="0">
                <a:latin typeface="Book Antiqua" panose="02040602050305030304" pitchFamily="18" charset="0"/>
              </a:rPr>
              <a:t>b</a:t>
            </a:r>
            <a:r>
              <a:rPr lang="tr-TR" sz="1600" b="1" dirty="0" smtClean="0">
                <a:latin typeface="Book Antiqua" panose="02040602050305030304" pitchFamily="18" charset="0"/>
              </a:rPr>
              <a:t>. Yarı İkizleşme</a:t>
            </a:r>
          </a:p>
          <a:p>
            <a:pPr algn="just"/>
            <a:endParaRPr lang="en-US" sz="1600" b="1" dirty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600" dirty="0">
                <a:latin typeface="Book Antiqua" panose="02040602050305030304" pitchFamily="18" charset="0"/>
              </a:rPr>
              <a:t>‘Yarı ikizleşme’, ikiz seslerden ilki ve ikincisi arasında </a:t>
            </a:r>
            <a:r>
              <a:rPr lang="tr-TR" sz="1600" dirty="0" err="1">
                <a:latin typeface="Book Antiqua" panose="02040602050305030304" pitchFamily="18" charset="0"/>
              </a:rPr>
              <a:t>sesletim</a:t>
            </a:r>
            <a:r>
              <a:rPr lang="tr-TR" sz="1600" dirty="0">
                <a:latin typeface="Book Antiqua" panose="02040602050305030304" pitchFamily="18" charset="0"/>
              </a:rPr>
              <a:t> süresi, </a:t>
            </a:r>
            <a:r>
              <a:rPr lang="tr-TR" sz="1600" dirty="0" err="1">
                <a:latin typeface="Book Antiqua" panose="02040602050305030304" pitchFamily="18" charset="0"/>
              </a:rPr>
              <a:t>formant</a:t>
            </a:r>
            <a:r>
              <a:rPr lang="tr-TR" sz="1600" dirty="0">
                <a:latin typeface="Book Antiqua" panose="02040602050305030304" pitchFamily="18" charset="0"/>
              </a:rPr>
              <a:t> değeri ve </a:t>
            </a:r>
            <a:r>
              <a:rPr lang="tr-TR" sz="1600" dirty="0" err="1">
                <a:latin typeface="Book Antiqua" panose="02040602050305030304" pitchFamily="18" charset="0"/>
              </a:rPr>
              <a:t>spektrografik</a:t>
            </a:r>
            <a:r>
              <a:rPr lang="tr-TR" sz="1600" dirty="0">
                <a:latin typeface="Book Antiqua" panose="02040602050305030304" pitchFamily="18" charset="0"/>
              </a:rPr>
              <a:t> görünümler açısından farklılıkların daha az olduğu durumları tanımlamak için kullanılmaktadır. Bu durumda, ikiz ünsüzü oluşturan seslerden ilki sesbilgisel </a:t>
            </a:r>
            <a:r>
              <a:rPr lang="tr-TR" sz="1600" dirty="0" err="1">
                <a:latin typeface="Book Antiqua" panose="02040602050305030304" pitchFamily="18" charset="0"/>
              </a:rPr>
              <a:t>niteliklerininin</a:t>
            </a:r>
            <a:r>
              <a:rPr lang="tr-TR" sz="1600" dirty="0">
                <a:latin typeface="Book Antiqua" panose="02040602050305030304" pitchFamily="18" charset="0"/>
              </a:rPr>
              <a:t> bir bölümünü korumaktadır. Türkçede ‘</a:t>
            </a:r>
            <a:r>
              <a:rPr lang="tr-TR" sz="1600" dirty="0" err="1">
                <a:latin typeface="Book Antiqua" panose="02040602050305030304" pitchFamily="18" charset="0"/>
              </a:rPr>
              <a:t>tekünsüzleşme’den</a:t>
            </a:r>
            <a:r>
              <a:rPr lang="tr-TR" sz="1600" dirty="0">
                <a:latin typeface="Book Antiqua" panose="02040602050305030304" pitchFamily="18" charset="0"/>
              </a:rPr>
              <a:t> sonra en sık gözlemlenen bu olgu /h/, /s/, /v/, /y/, /z/ sürtünücü ünsüz çiftlerini ve /r/ çarpmalı ünsüzü çiftini içeren sözcüklerde gözlenmektedir.</a:t>
            </a:r>
            <a:endParaRPr lang="en-US" sz="1600" dirty="0">
              <a:latin typeface="Book Antiqua" panose="02040602050305030304" pitchFamily="18" charset="0"/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3199401"/>
            <a:ext cx="4491395" cy="2971789"/>
          </a:xfrm>
          <a:prstGeom prst="rect">
            <a:avLst/>
          </a:prstGeom>
        </p:spPr>
      </p:pic>
      <p:sp>
        <p:nvSpPr>
          <p:cNvPr id="8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000" b="1" dirty="0" smtClean="0">
                <a:latin typeface="Gill Sans MT" panose="020B0502020104020203" pitchFamily="34" charset="0"/>
              </a:rPr>
              <a:t>Türkçede Ünsüz İkizleşmesi Örnekleri</a:t>
            </a:r>
            <a:endParaRPr lang="tr-TR" altLang="tr-TR" sz="2000" b="1" dirty="0">
              <a:latin typeface="Gill Sans MT" panose="020B0502020104020203" pitchFamily="34" charset="0"/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5364088" y="433001"/>
            <a:ext cx="3456384" cy="10772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tr-TR" sz="1600" b="1" u="sng" dirty="0">
                <a:latin typeface="Book Antiqua" panose="02040602050305030304" pitchFamily="18" charset="0"/>
              </a:rPr>
              <a:t>Ergenç ve Bekar (2013)</a:t>
            </a:r>
            <a:r>
              <a:rPr lang="tr-TR" sz="1600" dirty="0">
                <a:latin typeface="Book Antiqua" panose="02040602050305030304" pitchFamily="18" charset="0"/>
              </a:rPr>
              <a:t>: </a:t>
            </a:r>
            <a:endParaRPr lang="tr-TR" sz="1600" dirty="0" smtClean="0">
              <a:latin typeface="Book Antiqua" panose="02040602050305030304" pitchFamily="18" charset="0"/>
            </a:endParaRPr>
          </a:p>
          <a:p>
            <a:pPr algn="just"/>
            <a:r>
              <a:rPr lang="tr-TR" sz="1600" dirty="0" smtClean="0">
                <a:latin typeface="Book Antiqua" panose="02040602050305030304" pitchFamily="18" charset="0"/>
              </a:rPr>
              <a:t>Türkçede </a:t>
            </a:r>
            <a:r>
              <a:rPr lang="tr-TR" sz="1600" dirty="0">
                <a:latin typeface="Book Antiqua" panose="02040602050305030304" pitchFamily="18" charset="0"/>
              </a:rPr>
              <a:t>ünlülerarası konumda gerçekleşen ünsüz ikizleşmesi için üç aşamalı bir model önerisi</a:t>
            </a:r>
          </a:p>
        </p:txBody>
      </p:sp>
    </p:spTree>
    <p:extLst>
      <p:ext uri="{BB962C8B-B14F-4D97-AF65-F5344CB8AC3E}">
        <p14:creationId xmlns:p14="http://schemas.microsoft.com/office/powerpoint/2010/main" val="2671172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6" y="1196752"/>
            <a:ext cx="8208912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tr-TR" sz="1600" b="1" dirty="0">
                <a:latin typeface="Book Antiqua" panose="02040602050305030304" pitchFamily="18" charset="0"/>
              </a:rPr>
              <a:t>b</a:t>
            </a:r>
            <a:r>
              <a:rPr lang="tr-TR" sz="1600" b="1" dirty="0" smtClean="0">
                <a:latin typeface="Book Antiqua" panose="02040602050305030304" pitchFamily="18" charset="0"/>
              </a:rPr>
              <a:t>. Tam İkizleşme   </a:t>
            </a:r>
          </a:p>
          <a:p>
            <a:pPr algn="just"/>
            <a:endParaRPr lang="en-US" sz="1600" b="1" dirty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600" dirty="0">
                <a:latin typeface="Book Antiqua" panose="02040602050305030304" pitchFamily="18" charset="0"/>
              </a:rPr>
              <a:t>Türkçede ünlülerarası konumda çift ünsüz barındıran sözcüklerde en az karşılaşılan durum ‘tam </a:t>
            </a:r>
            <a:r>
              <a:rPr lang="tr-TR" sz="1600" dirty="0" err="1">
                <a:latin typeface="Book Antiqua" panose="02040602050305030304" pitchFamily="18" charset="0"/>
              </a:rPr>
              <a:t>ikizleşme’dir</a:t>
            </a:r>
            <a:r>
              <a:rPr lang="tr-TR" sz="1600" dirty="0">
                <a:latin typeface="Book Antiqua" panose="02040602050305030304" pitchFamily="18" charset="0"/>
              </a:rPr>
              <a:t>. Bir sözcükteki ikiz ünsüzlerden ilki ve ikincisi sesbilgisel açıdan belirgin bir farklılık göstermemekte ve iki ünsüz de kendi sesbilgisel özelliklerini büyük ölçüde korumaktadır. Türkçede /m/ ve /n/ </a:t>
            </a:r>
            <a:r>
              <a:rPr lang="tr-TR" sz="1600" dirty="0" err="1">
                <a:latin typeface="Book Antiqua" panose="02040602050305030304" pitchFamily="18" charset="0"/>
              </a:rPr>
              <a:t>genizsil</a:t>
            </a:r>
            <a:r>
              <a:rPr lang="tr-TR" sz="1600" dirty="0">
                <a:latin typeface="Book Antiqua" panose="02040602050305030304" pitchFamily="18" charset="0"/>
              </a:rPr>
              <a:t> ünsüzlerini, /ş/ sürtünücü ünsüzünü ve /l/ yan daralma ünsüzünü içeren sözcüklerde görülen bu olguya ilişkin genel bir dallanma ilişkisi aşağıdaki gibi gösterilmektedir: </a:t>
            </a:r>
            <a:endParaRPr lang="en-US" sz="1600" dirty="0">
              <a:latin typeface="Book Antiqua" panose="02040602050305030304" pitchFamily="18" charset="0"/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3429000"/>
            <a:ext cx="3976816" cy="2737415"/>
          </a:xfrm>
          <a:prstGeom prst="rect">
            <a:avLst/>
          </a:prstGeom>
        </p:spPr>
      </p:pic>
      <p:sp>
        <p:nvSpPr>
          <p:cNvPr id="8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000" b="1" dirty="0" smtClean="0">
                <a:latin typeface="Gill Sans MT" panose="020B0502020104020203" pitchFamily="34" charset="0"/>
              </a:rPr>
              <a:t>Türkçede Ünsüz İkizleşmesi Örnekleri</a:t>
            </a:r>
            <a:endParaRPr lang="tr-TR" altLang="tr-TR" sz="2000" b="1" dirty="0">
              <a:latin typeface="Gill Sans MT" panose="020B0502020104020203" pitchFamily="34" charset="0"/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5364088" y="433001"/>
            <a:ext cx="3456384" cy="10772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tr-TR" sz="1600" b="1" u="sng" dirty="0">
                <a:latin typeface="Book Antiqua" panose="02040602050305030304" pitchFamily="18" charset="0"/>
              </a:rPr>
              <a:t>Ergenç ve Bekar (2013)</a:t>
            </a:r>
            <a:r>
              <a:rPr lang="tr-TR" sz="1600" dirty="0">
                <a:latin typeface="Book Antiqua" panose="02040602050305030304" pitchFamily="18" charset="0"/>
              </a:rPr>
              <a:t>: </a:t>
            </a:r>
            <a:endParaRPr lang="tr-TR" sz="1600" dirty="0" smtClean="0">
              <a:latin typeface="Book Antiqua" panose="02040602050305030304" pitchFamily="18" charset="0"/>
            </a:endParaRPr>
          </a:p>
          <a:p>
            <a:pPr algn="just"/>
            <a:r>
              <a:rPr lang="tr-TR" sz="1600" dirty="0" smtClean="0">
                <a:latin typeface="Book Antiqua" panose="02040602050305030304" pitchFamily="18" charset="0"/>
              </a:rPr>
              <a:t>Türkçede </a:t>
            </a:r>
            <a:r>
              <a:rPr lang="tr-TR" sz="1600" dirty="0">
                <a:latin typeface="Book Antiqua" panose="02040602050305030304" pitchFamily="18" charset="0"/>
              </a:rPr>
              <a:t>ünlülerarası konumda gerçekleşen ünsüz ikizleşmesi için üç aşamalı bir model önerisi</a:t>
            </a:r>
          </a:p>
        </p:txBody>
      </p:sp>
    </p:spTree>
    <p:extLst>
      <p:ext uri="{BB962C8B-B14F-4D97-AF65-F5344CB8AC3E}">
        <p14:creationId xmlns:p14="http://schemas.microsoft.com/office/powerpoint/2010/main" val="3508561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6" y="1196752"/>
            <a:ext cx="8208912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indent="-342900" algn="just">
              <a:buAutoNum type="alphaLcPeriod"/>
            </a:pPr>
            <a:r>
              <a:rPr lang="tr-TR" sz="1600" dirty="0" smtClean="0">
                <a:latin typeface="Book Antiqua" panose="02040602050305030304" pitchFamily="18" charset="0"/>
              </a:rPr>
              <a:t>Sesbilimsel kurallar, bir seslemin konuma göre sesler üzerinde değişiklik olmasına neden olabilmektedir. Örneğin bir sesin, ilgili seslemin önses ya da sonses konumunda olmasına dayalı olarak, </a:t>
            </a:r>
            <a:r>
              <a:rPr lang="tr-TR" sz="1600" dirty="0" err="1" smtClean="0">
                <a:latin typeface="Book Antiqua" panose="02040602050305030304" pitchFamily="18" charset="0"/>
              </a:rPr>
              <a:t>sesbirimcik</a:t>
            </a:r>
            <a:r>
              <a:rPr lang="tr-TR" sz="1600" dirty="0" smtClean="0">
                <a:latin typeface="Book Antiqua" panose="02040602050305030304" pitchFamily="18" charset="0"/>
              </a:rPr>
              <a:t> (</a:t>
            </a:r>
            <a:r>
              <a:rPr lang="tr-TR" sz="1600" dirty="0" err="1" smtClean="0">
                <a:latin typeface="Book Antiqua" panose="02040602050305030304" pitchFamily="18" charset="0"/>
              </a:rPr>
              <a:t>allophonic</a:t>
            </a:r>
            <a:r>
              <a:rPr lang="tr-TR" sz="1600" dirty="0" smtClean="0">
                <a:latin typeface="Book Antiqua" panose="02040602050305030304" pitchFamily="18" charset="0"/>
              </a:rPr>
              <a:t>) değişimleri gözlenebilmektedir.  </a:t>
            </a:r>
          </a:p>
          <a:p>
            <a:pPr marL="342900" indent="-342900" algn="just">
              <a:buAutoNum type="alphaLcPeriod"/>
            </a:pPr>
            <a:endParaRPr lang="tr-TR" sz="1600" dirty="0" smtClean="0">
              <a:latin typeface="Book Antiqua" panose="02040602050305030304" pitchFamily="18" charset="0"/>
            </a:endParaRPr>
          </a:p>
          <a:p>
            <a:pPr marL="342900" indent="-342900" algn="just">
              <a:buAutoNum type="alphaLcPeriod"/>
            </a:pPr>
            <a:r>
              <a:rPr lang="tr-TR" sz="1600" dirty="0" smtClean="0">
                <a:latin typeface="Book Antiqua" panose="02040602050305030304" pitchFamily="18" charset="0"/>
              </a:rPr>
              <a:t>Sesbilimsel kurallar, konuma dayalı olarak seslerin eklenmesi ya da silinmesine neden olabilmektedir: </a:t>
            </a:r>
          </a:p>
          <a:p>
            <a:pPr algn="just"/>
            <a:r>
              <a:rPr lang="tr-TR" sz="1600" dirty="0">
                <a:latin typeface="Book Antiqua" panose="02040602050305030304" pitchFamily="18" charset="0"/>
              </a:rPr>
              <a:t>	</a:t>
            </a:r>
            <a:r>
              <a:rPr lang="tr-TR" sz="1600" dirty="0" smtClean="0">
                <a:latin typeface="Book Antiqua" panose="02040602050305030304" pitchFamily="18" charset="0"/>
              </a:rPr>
              <a:t>top 	[</a:t>
            </a:r>
            <a:r>
              <a:rPr lang="tr-TR" sz="2400" b="1" dirty="0" smtClean="0">
                <a:latin typeface="Book Antiqua" panose="02040602050305030304" pitchFamily="18" charset="0"/>
              </a:rPr>
              <a:t>‘</a:t>
            </a:r>
            <a:r>
              <a:rPr lang="tr-TR" sz="1600" dirty="0" err="1" smtClean="0">
                <a:latin typeface="Book Antiqua" panose="02040602050305030304" pitchFamily="18" charset="0"/>
              </a:rPr>
              <a:t>t</a:t>
            </a:r>
            <a:r>
              <a:rPr lang="tr-TR" sz="1100" dirty="0" err="1" smtClean="0">
                <a:latin typeface="Book Antiqua" panose="02040602050305030304" pitchFamily="18" charset="0"/>
              </a:rPr>
              <a:t>h</a:t>
            </a:r>
            <a:r>
              <a:rPr lang="tr-TR" sz="1600" dirty="0" err="1" smtClean="0">
                <a:latin typeface="Book Antiqua" panose="02040602050305030304" pitchFamily="18" charset="0"/>
              </a:rPr>
              <a:t>ap</a:t>
            </a:r>
            <a:r>
              <a:rPr lang="tr-TR" sz="1600" dirty="0" smtClean="0">
                <a:latin typeface="Book Antiqua" panose="02040602050305030304" pitchFamily="18" charset="0"/>
              </a:rPr>
              <a:t>]			stop 	[</a:t>
            </a:r>
            <a:r>
              <a:rPr lang="tr-TR" sz="2400" b="1" dirty="0" smtClean="0">
                <a:latin typeface="Book Antiqua" panose="02040602050305030304" pitchFamily="18" charset="0"/>
              </a:rPr>
              <a:t>‘</a:t>
            </a:r>
            <a:r>
              <a:rPr lang="tr-TR" sz="1600" dirty="0" err="1" smtClean="0">
                <a:latin typeface="Book Antiqua" panose="02040602050305030304" pitchFamily="18" charset="0"/>
              </a:rPr>
              <a:t>stap</a:t>
            </a:r>
            <a:r>
              <a:rPr lang="tr-TR" sz="1600" dirty="0" smtClean="0">
                <a:latin typeface="Book Antiqua" panose="02040602050305030304" pitchFamily="18" charset="0"/>
              </a:rPr>
              <a:t>]</a:t>
            </a:r>
          </a:p>
          <a:p>
            <a:pPr algn="just"/>
            <a:r>
              <a:rPr lang="tr-TR" sz="1600" dirty="0">
                <a:latin typeface="Book Antiqua" panose="02040602050305030304" pitchFamily="18" charset="0"/>
              </a:rPr>
              <a:t>	</a:t>
            </a:r>
            <a:r>
              <a:rPr lang="tr-TR" sz="1600" dirty="0" err="1" smtClean="0">
                <a:latin typeface="Book Antiqua" panose="02040602050305030304" pitchFamily="18" charset="0"/>
              </a:rPr>
              <a:t>pill</a:t>
            </a:r>
            <a:r>
              <a:rPr lang="tr-TR" sz="1600" dirty="0" smtClean="0">
                <a:latin typeface="Book Antiqua" panose="02040602050305030304" pitchFamily="18" charset="0"/>
              </a:rPr>
              <a:t> 	[</a:t>
            </a:r>
            <a:r>
              <a:rPr lang="tr-TR" sz="2400" b="1" dirty="0" smtClean="0">
                <a:latin typeface="Book Antiqua" panose="02040602050305030304" pitchFamily="18" charset="0"/>
              </a:rPr>
              <a:t>‘</a:t>
            </a:r>
            <a:r>
              <a:rPr lang="tr-TR" sz="1600" dirty="0" err="1" smtClean="0">
                <a:latin typeface="Book Antiqua" panose="02040602050305030304" pitchFamily="18" charset="0"/>
              </a:rPr>
              <a:t>p</a:t>
            </a:r>
            <a:r>
              <a:rPr lang="tr-TR" sz="1100" dirty="0" err="1" smtClean="0">
                <a:latin typeface="Book Antiqua" panose="02040602050305030304" pitchFamily="18" charset="0"/>
              </a:rPr>
              <a:t>h</a:t>
            </a:r>
            <a:r>
              <a:rPr lang="tr-TR" sz="1600" dirty="0" err="1" smtClean="0">
                <a:latin typeface="Book Antiqua" panose="02040602050305030304" pitchFamily="18" charset="0"/>
              </a:rPr>
              <a:t>I</a:t>
            </a:r>
            <a:r>
              <a:rPr lang="tr-TR" sz="1600" dirty="0" err="1">
                <a:latin typeface="Book Antiqua" panose="02040602050305030304" pitchFamily="18" charset="0"/>
              </a:rPr>
              <a:t>l</a:t>
            </a:r>
            <a:r>
              <a:rPr lang="tr-TR" sz="1600" dirty="0" smtClean="0">
                <a:latin typeface="Book Antiqua" panose="02040602050305030304" pitchFamily="18" charset="0"/>
              </a:rPr>
              <a:t>]</a:t>
            </a:r>
            <a:r>
              <a:rPr lang="tr-TR" sz="1600" dirty="0">
                <a:latin typeface="Book Antiqua" panose="02040602050305030304" pitchFamily="18" charset="0"/>
              </a:rPr>
              <a:t>	</a:t>
            </a:r>
            <a:r>
              <a:rPr lang="tr-TR" sz="1600" dirty="0" smtClean="0">
                <a:latin typeface="Book Antiqua" panose="02040602050305030304" pitchFamily="18" charset="0"/>
              </a:rPr>
              <a:t>		</a:t>
            </a:r>
            <a:r>
              <a:rPr lang="tr-TR" sz="1600" dirty="0" err="1" smtClean="0">
                <a:latin typeface="Book Antiqua" panose="02040602050305030304" pitchFamily="18" charset="0"/>
              </a:rPr>
              <a:t>spill</a:t>
            </a:r>
            <a:r>
              <a:rPr lang="tr-TR" sz="1600" dirty="0" smtClean="0">
                <a:latin typeface="Book Antiqua" panose="02040602050305030304" pitchFamily="18" charset="0"/>
              </a:rPr>
              <a:t> 	[</a:t>
            </a:r>
            <a:r>
              <a:rPr lang="tr-TR" sz="2400" b="1" dirty="0" smtClean="0">
                <a:latin typeface="Book Antiqua" panose="02040602050305030304" pitchFamily="18" charset="0"/>
              </a:rPr>
              <a:t>‘</a:t>
            </a:r>
            <a:r>
              <a:rPr lang="tr-TR" sz="1600" dirty="0" err="1" smtClean="0">
                <a:latin typeface="Book Antiqua" panose="02040602050305030304" pitchFamily="18" charset="0"/>
              </a:rPr>
              <a:t>spIll</a:t>
            </a:r>
            <a:r>
              <a:rPr lang="tr-TR" sz="1600" dirty="0" smtClean="0">
                <a:latin typeface="Book Antiqua" panose="02040602050305030304" pitchFamily="18" charset="0"/>
              </a:rPr>
              <a:t>]</a:t>
            </a:r>
            <a:endParaRPr lang="tr-TR" sz="1600" dirty="0">
              <a:latin typeface="Book Antiqua" panose="02040602050305030304" pitchFamily="18" charset="0"/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8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000" b="1" dirty="0" smtClean="0">
                <a:latin typeface="Gill Sans MT" panose="020B0502020104020203" pitchFamily="34" charset="0"/>
              </a:rPr>
              <a:t>Sesbilimsel Kuralların Seslem Üzerindeki Etkileri</a:t>
            </a:r>
            <a:endParaRPr lang="tr-TR" altLang="tr-TR" sz="2000" b="1" dirty="0">
              <a:latin typeface="Gill Sans MT" panose="020B0502020104020203" pitchFamily="34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2915816" y="2996952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soluklu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Metin kutusu 9"/>
          <p:cNvSpPr txBox="1"/>
          <p:nvPr/>
        </p:nvSpPr>
        <p:spPr>
          <a:xfrm>
            <a:off x="6588224" y="3013189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soluksuz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Metin kutusu 10"/>
          <p:cNvSpPr txBox="1"/>
          <p:nvPr/>
        </p:nvSpPr>
        <p:spPr>
          <a:xfrm>
            <a:off x="2933884" y="3357280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soluklu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" name="Metin kutusu 11"/>
          <p:cNvSpPr txBox="1"/>
          <p:nvPr/>
        </p:nvSpPr>
        <p:spPr>
          <a:xfrm>
            <a:off x="6606292" y="3373517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soluksuz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629816" y="4149080"/>
            <a:ext cx="7974632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tr-TR" sz="1600" b="1" u="sng" dirty="0">
                <a:latin typeface="Book Antiqua" panose="02040602050305030304" pitchFamily="18" charset="0"/>
              </a:rPr>
              <a:t>Kural:</a:t>
            </a:r>
            <a:r>
              <a:rPr lang="tr-TR" sz="1600" b="1" dirty="0">
                <a:latin typeface="Book Antiqua" panose="02040602050305030304" pitchFamily="18" charset="0"/>
              </a:rPr>
              <a:t> Solukluluk</a:t>
            </a:r>
            <a:r>
              <a:rPr lang="tr-TR" sz="1600" dirty="0">
                <a:latin typeface="Book Antiqua" panose="02040602050305030304" pitchFamily="18" charset="0"/>
              </a:rPr>
              <a:t> (</a:t>
            </a:r>
            <a:r>
              <a:rPr lang="tr-TR" sz="1600" i="1" dirty="0" err="1">
                <a:latin typeface="Book Antiqua" panose="02040602050305030304" pitchFamily="18" charset="0"/>
              </a:rPr>
              <a:t>aspiration</a:t>
            </a:r>
            <a:r>
              <a:rPr lang="tr-TR" sz="1600" dirty="0">
                <a:latin typeface="Book Antiqua" panose="02040602050305030304" pitchFamily="18" charset="0"/>
              </a:rPr>
              <a:t>), birincil vurguya sahip bir seslemin </a:t>
            </a:r>
            <a:r>
              <a:rPr lang="tr-TR" sz="1600" dirty="0" smtClean="0">
                <a:latin typeface="Book Antiqua" panose="02040602050305030304" pitchFamily="18" charset="0"/>
              </a:rPr>
              <a:t>başlangıcında ötümsüz </a:t>
            </a:r>
            <a:r>
              <a:rPr lang="tr-TR" sz="1600" dirty="0">
                <a:latin typeface="Book Antiqua" panose="02040602050305030304" pitchFamily="18" charset="0"/>
              </a:rPr>
              <a:t>bir ünsüzün bulunmasına dayalıdır</a:t>
            </a:r>
            <a:r>
              <a:rPr lang="tr-TR" sz="1600" dirty="0" smtClean="0">
                <a:latin typeface="Book Antiqua" panose="02040602050305030304" pitchFamily="18" charset="0"/>
              </a:rPr>
              <a:t>. Eğer vurgu yoksa, solukluluk da yoktur. </a:t>
            </a:r>
            <a:endParaRPr lang="tr-TR" sz="1600" dirty="0">
              <a:latin typeface="Book Antiqua" panose="02040602050305030304" pitchFamily="18" charset="0"/>
            </a:endParaRPr>
          </a:p>
        </p:txBody>
      </p:sp>
      <p:sp>
        <p:nvSpPr>
          <p:cNvPr id="5" name="Çift Köşeli Ayraç 4"/>
          <p:cNvSpPr/>
          <p:nvPr/>
        </p:nvSpPr>
        <p:spPr>
          <a:xfrm>
            <a:off x="971600" y="5154652"/>
            <a:ext cx="1512168" cy="936104"/>
          </a:xfrm>
          <a:prstGeom prst="bracketPair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– titreşimli</a:t>
            </a:r>
          </a:p>
          <a:p>
            <a:pPr algn="ctr"/>
            <a:r>
              <a:rPr lang="tr-TR" dirty="0" smtClean="0"/>
              <a:t>– gecikmeli</a:t>
            </a:r>
          </a:p>
          <a:p>
            <a:pPr algn="ctr"/>
            <a:r>
              <a:rPr lang="tr-TR" dirty="0" smtClean="0"/>
              <a:t>– ötümlü</a:t>
            </a:r>
            <a:endParaRPr lang="en-US" dirty="0"/>
          </a:p>
        </p:txBody>
      </p:sp>
      <p:sp>
        <p:nvSpPr>
          <p:cNvPr id="14" name="Çift Köşeli Ayraç 13"/>
          <p:cNvSpPr/>
          <p:nvPr/>
        </p:nvSpPr>
        <p:spPr>
          <a:xfrm>
            <a:off x="3059832" y="5412855"/>
            <a:ext cx="1584176" cy="468052"/>
          </a:xfrm>
          <a:prstGeom prst="bracketPair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tr-TR" dirty="0"/>
              <a:t>+</a:t>
            </a:r>
            <a:r>
              <a:rPr lang="tr-TR" dirty="0" smtClean="0"/>
              <a:t> geniş gırtlak</a:t>
            </a:r>
          </a:p>
        </p:txBody>
      </p:sp>
      <p:sp>
        <p:nvSpPr>
          <p:cNvPr id="15" name="Sağ Ok 14"/>
          <p:cNvSpPr/>
          <p:nvPr/>
        </p:nvSpPr>
        <p:spPr>
          <a:xfrm>
            <a:off x="2617945" y="5586268"/>
            <a:ext cx="297871" cy="12531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Düz Bağlayıcı 15"/>
          <p:cNvCxnSpPr/>
          <p:nvPr/>
        </p:nvCxnSpPr>
        <p:spPr>
          <a:xfrm flipH="1">
            <a:off x="5004048" y="5218193"/>
            <a:ext cx="353524" cy="811503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Düz Bağlayıcı 16"/>
          <p:cNvCxnSpPr/>
          <p:nvPr/>
        </p:nvCxnSpPr>
        <p:spPr>
          <a:xfrm flipH="1">
            <a:off x="6129206" y="6128506"/>
            <a:ext cx="918036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Sol Köşeli Ayraç 18"/>
          <p:cNvSpPr/>
          <p:nvPr/>
        </p:nvSpPr>
        <p:spPr>
          <a:xfrm>
            <a:off x="5501588" y="5081374"/>
            <a:ext cx="216024" cy="108266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Metin kutusu 19"/>
          <p:cNvSpPr txBox="1"/>
          <p:nvPr/>
        </p:nvSpPr>
        <p:spPr>
          <a:xfrm>
            <a:off x="5609600" y="5013110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+vurgu</a:t>
            </a:r>
            <a:endParaRPr lang="en-US" dirty="0"/>
          </a:p>
        </p:txBody>
      </p:sp>
      <p:sp>
        <p:nvSpPr>
          <p:cNvPr id="21" name="Metin kutusu 20"/>
          <p:cNvSpPr txBox="1"/>
          <p:nvPr/>
        </p:nvSpPr>
        <p:spPr>
          <a:xfrm>
            <a:off x="5685651" y="5943840"/>
            <a:ext cx="2545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/>
              <a:t>σ</a:t>
            </a:r>
            <a:endParaRPr lang="en-US" dirty="0"/>
          </a:p>
        </p:txBody>
      </p:sp>
      <p:sp>
        <p:nvSpPr>
          <p:cNvPr id="23" name="Metin kutusu 22"/>
          <p:cNvSpPr txBox="1"/>
          <p:nvPr/>
        </p:nvSpPr>
        <p:spPr>
          <a:xfrm>
            <a:off x="5418160" y="6265625"/>
            <a:ext cx="1422092" cy="4308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1100" dirty="0" smtClean="0"/>
              <a:t>Bu gösterim, seslem başlangıcı demektir.</a:t>
            </a:r>
            <a:endParaRPr lang="en-US" sz="1100" dirty="0"/>
          </a:p>
        </p:txBody>
      </p:sp>
      <p:sp>
        <p:nvSpPr>
          <p:cNvPr id="24" name="Metin kutusu 23"/>
          <p:cNvSpPr txBox="1"/>
          <p:nvPr/>
        </p:nvSpPr>
        <p:spPr>
          <a:xfrm>
            <a:off x="3347864" y="5898571"/>
            <a:ext cx="1098056" cy="26161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1100" dirty="0" smtClean="0"/>
              <a:t>Yani, soluklu!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409732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704490" y="2321618"/>
            <a:ext cx="3171691" cy="107721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tr-TR" sz="1600" dirty="0">
                <a:latin typeface="Book Antiqua" panose="02040602050305030304" pitchFamily="18" charset="0"/>
              </a:rPr>
              <a:t>	</a:t>
            </a:r>
            <a:r>
              <a:rPr lang="tr-TR" sz="1600" b="1" i="1" dirty="0" smtClean="0">
                <a:latin typeface="Book Antiqua" panose="02040602050305030304" pitchFamily="18" charset="0"/>
              </a:rPr>
              <a:t>İngilizce</a:t>
            </a:r>
            <a:r>
              <a:rPr lang="tr-TR" sz="1600" i="1" dirty="0" smtClean="0">
                <a:latin typeface="Book Antiqua" panose="02040602050305030304" pitchFamily="18" charset="0"/>
              </a:rPr>
              <a:t>	</a:t>
            </a:r>
            <a:r>
              <a:rPr lang="tr-TR" sz="1600" b="1" i="1" dirty="0" smtClean="0">
                <a:latin typeface="Book Antiqua" panose="02040602050305030304" pitchFamily="18" charset="0"/>
              </a:rPr>
              <a:t>İspanyolca</a:t>
            </a:r>
          </a:p>
          <a:p>
            <a:pPr algn="just"/>
            <a:r>
              <a:rPr lang="tr-TR" sz="1600" dirty="0">
                <a:latin typeface="Book Antiqua" panose="02040602050305030304" pitchFamily="18" charset="0"/>
              </a:rPr>
              <a:t>	</a:t>
            </a:r>
            <a:endParaRPr lang="tr-TR" sz="1600" dirty="0" smtClean="0">
              <a:latin typeface="Book Antiqua" panose="02040602050305030304" pitchFamily="18" charset="0"/>
            </a:endParaRPr>
          </a:p>
          <a:p>
            <a:pPr algn="just"/>
            <a:r>
              <a:rPr lang="tr-TR" sz="1600" i="1" dirty="0" smtClean="0">
                <a:latin typeface="Book Antiqua" panose="02040602050305030304" pitchFamily="18" charset="0"/>
              </a:rPr>
              <a:t>ski</a:t>
            </a:r>
            <a:r>
              <a:rPr lang="tr-TR" sz="1600" dirty="0" smtClean="0">
                <a:latin typeface="Book Antiqua" panose="02040602050305030304" pitchFamily="18" charset="0"/>
              </a:rPr>
              <a:t> 	[ski] 	[</a:t>
            </a:r>
            <a:r>
              <a:rPr lang="tr-TR" sz="16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e</a:t>
            </a:r>
            <a:r>
              <a:rPr lang="tr-TR" sz="1600" dirty="0" smtClean="0">
                <a:latin typeface="Book Antiqua" panose="02040602050305030304" pitchFamily="18" charset="0"/>
              </a:rPr>
              <a:t>ski]</a:t>
            </a:r>
          </a:p>
          <a:p>
            <a:pPr algn="just"/>
            <a:r>
              <a:rPr lang="tr-TR" sz="1600" i="1" dirty="0" err="1" smtClean="0">
                <a:latin typeface="Book Antiqua" panose="02040602050305030304" pitchFamily="18" charset="0"/>
              </a:rPr>
              <a:t>special</a:t>
            </a:r>
            <a:r>
              <a:rPr lang="tr-TR" sz="1600" dirty="0" smtClean="0">
                <a:latin typeface="Book Antiqua" panose="02040602050305030304" pitchFamily="18" charset="0"/>
              </a:rPr>
              <a:t> 	[</a:t>
            </a:r>
            <a:r>
              <a:rPr lang="tr-TR" sz="1600" dirty="0" err="1" smtClean="0">
                <a:latin typeface="Book Antiqua" panose="02040602050305030304" pitchFamily="18" charset="0"/>
              </a:rPr>
              <a:t>sp</a:t>
            </a:r>
            <a:r>
              <a:rPr lang="el-GR" sz="1600" dirty="0" smtClean="0">
                <a:latin typeface="Book Antiqua" panose="02040602050305030304" pitchFamily="18" charset="0"/>
              </a:rPr>
              <a:t>ε∫∂</a:t>
            </a:r>
            <a:r>
              <a:rPr lang="tr-TR" sz="1600" dirty="0" smtClean="0">
                <a:latin typeface="Book Antiqua" panose="02040602050305030304" pitchFamily="18" charset="0"/>
              </a:rPr>
              <a:t>l]	[</a:t>
            </a:r>
            <a:r>
              <a:rPr lang="tr-TR" sz="1600" b="1" dirty="0" err="1" smtClean="0">
                <a:solidFill>
                  <a:srgbClr val="FF0000"/>
                </a:solidFill>
                <a:latin typeface="Book Antiqua" panose="02040602050305030304" pitchFamily="18" charset="0"/>
              </a:rPr>
              <a:t>e</a:t>
            </a:r>
            <a:r>
              <a:rPr lang="tr-TR" sz="1600" dirty="0" err="1" smtClean="0">
                <a:latin typeface="Book Antiqua" panose="02040602050305030304" pitchFamily="18" charset="0"/>
              </a:rPr>
              <a:t>spesial</a:t>
            </a:r>
            <a:r>
              <a:rPr lang="tr-TR" sz="1600" dirty="0" smtClean="0">
                <a:latin typeface="Book Antiqua" panose="02040602050305030304" pitchFamily="18" charset="0"/>
              </a:rPr>
              <a:t>]</a:t>
            </a:r>
            <a:endParaRPr lang="tr-TR" sz="1600" dirty="0">
              <a:latin typeface="Book Antiqua" panose="02040602050305030304" pitchFamily="18" charset="0"/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8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000" b="1" dirty="0" smtClean="0">
                <a:latin typeface="Gill Sans MT" panose="020B0502020104020203" pitchFamily="34" charset="0"/>
              </a:rPr>
              <a:t>Sesbilimsel Kuralların Seslem Üzerindeki Etkileri</a:t>
            </a:r>
            <a:endParaRPr lang="tr-TR" altLang="tr-TR" sz="2000" b="1" dirty="0">
              <a:latin typeface="Gill Sans MT" panose="020B0502020104020203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500063" y="1377033"/>
            <a:ext cx="7974632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tr-TR" sz="1600" b="1" u="sng" dirty="0">
                <a:latin typeface="Book Antiqua" panose="02040602050305030304" pitchFamily="18" charset="0"/>
              </a:rPr>
              <a:t>Kural:</a:t>
            </a:r>
            <a:r>
              <a:rPr lang="tr-TR" sz="1600" b="1" dirty="0">
                <a:latin typeface="Book Antiqua" panose="02040602050305030304" pitchFamily="18" charset="0"/>
              </a:rPr>
              <a:t> </a:t>
            </a:r>
            <a:r>
              <a:rPr lang="tr-TR" sz="1600" dirty="0" smtClean="0">
                <a:latin typeface="Book Antiqua" panose="02040602050305030304" pitchFamily="18" charset="0"/>
              </a:rPr>
              <a:t>İspanyolcada önses konumunda </a:t>
            </a:r>
            <a:r>
              <a:rPr lang="tr-TR" sz="1600" b="1" dirty="0" err="1" smtClean="0">
                <a:latin typeface="Book Antiqua" panose="02040602050305030304" pitchFamily="18" charset="0"/>
              </a:rPr>
              <a:t>sC</a:t>
            </a:r>
            <a:r>
              <a:rPr lang="tr-TR" sz="1600" b="1" dirty="0" smtClean="0">
                <a:latin typeface="Book Antiqua" panose="02040602050305030304" pitchFamily="18" charset="0"/>
              </a:rPr>
              <a:t>, </a:t>
            </a:r>
            <a:r>
              <a:rPr lang="tr-TR" sz="1600" b="1" dirty="0" err="1" smtClean="0">
                <a:latin typeface="Book Antiqua" panose="02040602050305030304" pitchFamily="18" charset="0"/>
              </a:rPr>
              <a:t>sK</a:t>
            </a:r>
            <a:r>
              <a:rPr lang="tr-TR" sz="1600" b="1" dirty="0" smtClean="0">
                <a:latin typeface="Book Antiqua" panose="02040602050305030304" pitchFamily="18" charset="0"/>
              </a:rPr>
              <a:t>, </a:t>
            </a:r>
            <a:r>
              <a:rPr lang="tr-TR" sz="1600" b="1" dirty="0" err="1" smtClean="0">
                <a:latin typeface="Book Antiqua" panose="02040602050305030304" pitchFamily="18" charset="0"/>
              </a:rPr>
              <a:t>sP</a:t>
            </a:r>
            <a:r>
              <a:rPr lang="tr-TR" sz="1600" b="1" dirty="0" smtClean="0">
                <a:latin typeface="Book Antiqua" panose="02040602050305030304" pitchFamily="18" charset="0"/>
              </a:rPr>
              <a:t>, </a:t>
            </a:r>
            <a:r>
              <a:rPr lang="tr-TR" sz="1600" b="1" dirty="0" err="1" smtClean="0">
                <a:latin typeface="Book Antiqua" panose="02040602050305030304" pitchFamily="18" charset="0"/>
              </a:rPr>
              <a:t>sT</a:t>
            </a:r>
            <a:r>
              <a:rPr lang="tr-TR" sz="1600" b="1" dirty="0" smtClean="0">
                <a:latin typeface="Book Antiqua" panose="02040602050305030304" pitchFamily="18" charset="0"/>
              </a:rPr>
              <a:t> kümeleri </a:t>
            </a:r>
            <a:r>
              <a:rPr lang="tr-TR" sz="1600" dirty="0" smtClean="0">
                <a:latin typeface="Book Antiqua" panose="02040602050305030304" pitchFamily="18" charset="0"/>
              </a:rPr>
              <a:t>bulunamaz. Ancak </a:t>
            </a:r>
            <a:r>
              <a:rPr lang="tr-TR" sz="1600" dirty="0" err="1" smtClean="0">
                <a:latin typeface="Book Antiqua" panose="02040602050305030304" pitchFamily="18" charset="0"/>
              </a:rPr>
              <a:t>buunması</a:t>
            </a:r>
            <a:r>
              <a:rPr lang="tr-TR" sz="1600" dirty="0" smtClean="0">
                <a:latin typeface="Book Antiqua" panose="02040602050305030304" pitchFamily="18" charset="0"/>
              </a:rPr>
              <a:t> durumunda </a:t>
            </a:r>
            <a:r>
              <a:rPr lang="tr-TR" sz="1600" b="1" dirty="0" smtClean="0">
                <a:latin typeface="Book Antiqua" panose="02040602050305030304" pitchFamily="18" charset="0"/>
              </a:rPr>
              <a:t>türeme</a:t>
            </a:r>
            <a:r>
              <a:rPr lang="tr-TR" sz="1600" dirty="0" smtClean="0">
                <a:latin typeface="Book Antiqua" panose="02040602050305030304" pitchFamily="18" charset="0"/>
              </a:rPr>
              <a:t> (</a:t>
            </a:r>
            <a:r>
              <a:rPr lang="tr-TR" sz="1600" i="1" dirty="0" err="1" smtClean="0">
                <a:latin typeface="Book Antiqua" panose="02040602050305030304" pitchFamily="18" charset="0"/>
              </a:rPr>
              <a:t>epenthesis</a:t>
            </a:r>
            <a:r>
              <a:rPr lang="tr-TR" sz="1600" dirty="0" smtClean="0">
                <a:latin typeface="Book Antiqua" panose="02040602050305030304" pitchFamily="18" charset="0"/>
              </a:rPr>
              <a:t>) gerçekleşmektedir.</a:t>
            </a:r>
            <a:r>
              <a:rPr lang="tr-TR" sz="1600" b="1" dirty="0" smtClean="0">
                <a:latin typeface="Book Antiqua" panose="02040602050305030304" pitchFamily="18" charset="0"/>
              </a:rPr>
              <a:t> </a:t>
            </a:r>
            <a:endParaRPr lang="tr-TR" sz="1600" dirty="0">
              <a:latin typeface="Book Antiqua" panose="02040602050305030304" pitchFamily="18" charset="0"/>
            </a:endParaRPr>
          </a:p>
        </p:txBody>
      </p:sp>
      <p:grpSp>
        <p:nvGrpSpPr>
          <p:cNvPr id="45" name="Grup 44"/>
          <p:cNvGrpSpPr/>
          <p:nvPr/>
        </p:nvGrpSpPr>
        <p:grpSpPr>
          <a:xfrm>
            <a:off x="5668653" y="2018022"/>
            <a:ext cx="3064966" cy="2332623"/>
            <a:chOff x="4985726" y="2320513"/>
            <a:chExt cx="3515335" cy="2770277"/>
          </a:xfrm>
        </p:grpSpPr>
        <p:sp>
          <p:nvSpPr>
            <p:cNvPr id="27" name="Dikdörtgen 26"/>
            <p:cNvSpPr/>
            <p:nvPr/>
          </p:nvSpPr>
          <p:spPr>
            <a:xfrm>
              <a:off x="5237162" y="4458546"/>
              <a:ext cx="53091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tr-TR" b="1" dirty="0" smtClean="0">
                  <a:solidFill>
                    <a:srgbClr val="FF0000"/>
                  </a:solidFill>
                  <a:latin typeface="Book Antiqua" panose="02040602050305030304" pitchFamily="18" charset="0"/>
                </a:rPr>
                <a:t>    </a:t>
              </a:r>
              <a:r>
                <a:rPr lang="tr-TR" b="1" dirty="0" smtClean="0">
                  <a:solidFill>
                    <a:srgbClr val="0070C0"/>
                  </a:solidFill>
                  <a:latin typeface="Book Antiqua" panose="02040602050305030304" pitchFamily="18" charset="0"/>
                </a:rPr>
                <a:t>e</a:t>
              </a:r>
              <a:endParaRPr lang="en-US" b="1" dirty="0">
                <a:solidFill>
                  <a:srgbClr val="0070C0"/>
                </a:solidFill>
              </a:endParaRPr>
            </a:p>
          </p:txBody>
        </p:sp>
        <p:grpSp>
          <p:nvGrpSpPr>
            <p:cNvPr id="18" name="Grup 17"/>
            <p:cNvGrpSpPr/>
            <p:nvPr/>
          </p:nvGrpSpPr>
          <p:grpSpPr>
            <a:xfrm>
              <a:off x="4985726" y="2320513"/>
              <a:ext cx="3515335" cy="2770277"/>
              <a:chOff x="4985726" y="2320513"/>
              <a:chExt cx="3515335" cy="2770277"/>
            </a:xfrm>
          </p:grpSpPr>
          <p:grpSp>
            <p:nvGrpSpPr>
              <p:cNvPr id="13" name="Grup 12"/>
              <p:cNvGrpSpPr/>
              <p:nvPr/>
            </p:nvGrpSpPr>
            <p:grpSpPr>
              <a:xfrm>
                <a:off x="4985726" y="2322080"/>
                <a:ext cx="1788188" cy="2505798"/>
                <a:chOff x="4985726" y="2322080"/>
                <a:chExt cx="1788188" cy="2505798"/>
              </a:xfrm>
            </p:grpSpPr>
            <p:cxnSp>
              <p:nvCxnSpPr>
                <p:cNvPr id="38" name="Düz Bağlayıcı 37"/>
                <p:cNvCxnSpPr>
                  <a:endCxn id="40" idx="0"/>
                </p:cNvCxnSpPr>
                <p:nvPr/>
              </p:nvCxnSpPr>
              <p:spPr>
                <a:xfrm>
                  <a:off x="5618933" y="2775394"/>
                  <a:ext cx="2" cy="687857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39" name="Grup 38"/>
                <p:cNvGrpSpPr/>
                <p:nvPr/>
              </p:nvGrpSpPr>
              <p:grpSpPr>
                <a:xfrm>
                  <a:off x="4985726" y="2322080"/>
                  <a:ext cx="1788188" cy="2505798"/>
                  <a:chOff x="5656308" y="3232070"/>
                  <a:chExt cx="649037" cy="1796581"/>
                </a:xfrm>
              </p:grpSpPr>
              <p:sp>
                <p:nvSpPr>
                  <p:cNvPr id="40" name="Metin kutusu 39"/>
                  <p:cNvSpPr txBox="1"/>
                  <p:nvPr/>
                </p:nvSpPr>
                <p:spPr>
                  <a:xfrm>
                    <a:off x="5656308" y="4050255"/>
                    <a:ext cx="459656" cy="26480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tr-TR" dirty="0"/>
                      <a:t>N</a:t>
                    </a:r>
                    <a:endParaRPr lang="en-US" dirty="0"/>
                  </a:p>
                </p:txBody>
              </p:sp>
              <p:sp>
                <p:nvSpPr>
                  <p:cNvPr id="41" name="Metin kutusu 40"/>
                  <p:cNvSpPr txBox="1"/>
                  <p:nvPr/>
                </p:nvSpPr>
                <p:spPr>
                  <a:xfrm>
                    <a:off x="5656309" y="3232070"/>
                    <a:ext cx="468052" cy="46166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l-GR" sz="2400" dirty="0" smtClean="0"/>
                      <a:t>σ</a:t>
                    </a:r>
                    <a:endParaRPr lang="en-US" sz="2400" dirty="0"/>
                  </a:p>
                </p:txBody>
              </p:sp>
              <p:cxnSp>
                <p:nvCxnSpPr>
                  <p:cNvPr id="42" name="Düz Bağlayıcı 41"/>
                  <p:cNvCxnSpPr/>
                  <p:nvPr/>
                </p:nvCxnSpPr>
                <p:spPr>
                  <a:xfrm>
                    <a:off x="5886137" y="4377186"/>
                    <a:ext cx="0" cy="431832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3" name="Dikdörtgen 42"/>
                  <p:cNvSpPr/>
                  <p:nvPr/>
                </p:nvSpPr>
                <p:spPr>
                  <a:xfrm>
                    <a:off x="6117300" y="4763851"/>
                    <a:ext cx="188045" cy="26480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tr-TR" b="1" dirty="0" smtClean="0">
                        <a:solidFill>
                          <a:srgbClr val="FF0000"/>
                        </a:solidFill>
                        <a:latin typeface="Book Antiqua" panose="02040602050305030304" pitchFamily="18" charset="0"/>
                      </a:rPr>
                      <a:t>    s</a:t>
                    </a:r>
                    <a:endParaRPr lang="en-US" b="1" dirty="0">
                      <a:solidFill>
                        <a:srgbClr val="FF0000"/>
                      </a:solidFill>
                    </a:endParaRPr>
                  </a:p>
                </p:txBody>
              </p:sp>
            </p:grpSp>
            <p:cxnSp>
              <p:nvCxnSpPr>
                <p:cNvPr id="26" name="Düz Bağlayıcı 25"/>
                <p:cNvCxnSpPr/>
                <p:nvPr/>
              </p:nvCxnSpPr>
              <p:spPr>
                <a:xfrm>
                  <a:off x="5606062" y="2756844"/>
                  <a:ext cx="1004356" cy="1753973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8" name="Grup 27"/>
              <p:cNvGrpSpPr/>
              <p:nvPr/>
            </p:nvGrpSpPr>
            <p:grpSpPr>
              <a:xfrm>
                <a:off x="6556729" y="2320513"/>
                <a:ext cx="1944332" cy="2570662"/>
                <a:chOff x="5178585" y="3208366"/>
                <a:chExt cx="705712" cy="1843088"/>
              </a:xfrm>
            </p:grpSpPr>
            <p:cxnSp>
              <p:nvCxnSpPr>
                <p:cNvPr id="29" name="Düz Bağlayıcı 28"/>
                <p:cNvCxnSpPr>
                  <a:endCxn id="34" idx="0"/>
                </p:cNvCxnSpPr>
                <p:nvPr/>
              </p:nvCxnSpPr>
              <p:spPr>
                <a:xfrm flipH="1">
                  <a:off x="5306414" y="3562984"/>
                  <a:ext cx="343857" cy="1200194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30" name="Grup 29"/>
                <p:cNvGrpSpPr/>
                <p:nvPr/>
              </p:nvGrpSpPr>
              <p:grpSpPr>
                <a:xfrm>
                  <a:off x="5178585" y="3208366"/>
                  <a:ext cx="705712" cy="1843088"/>
                  <a:chOff x="5178585" y="3208366"/>
                  <a:chExt cx="705712" cy="1843088"/>
                </a:xfrm>
              </p:grpSpPr>
              <p:cxnSp>
                <p:nvCxnSpPr>
                  <p:cNvPr id="31" name="Düz Bağlayıcı 30"/>
                  <p:cNvCxnSpPr/>
                  <p:nvPr/>
                </p:nvCxnSpPr>
                <p:spPr>
                  <a:xfrm>
                    <a:off x="5650271" y="3572199"/>
                    <a:ext cx="0" cy="442816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32" name="Grup 31"/>
                  <p:cNvGrpSpPr/>
                  <p:nvPr/>
                </p:nvGrpSpPr>
                <p:grpSpPr>
                  <a:xfrm>
                    <a:off x="5178585" y="3208366"/>
                    <a:ext cx="705712" cy="1843088"/>
                    <a:chOff x="5178585" y="3208366"/>
                    <a:chExt cx="705712" cy="1843088"/>
                  </a:xfrm>
                </p:grpSpPr>
                <p:sp>
                  <p:nvSpPr>
                    <p:cNvPr id="33" name="Metin kutusu 32"/>
                    <p:cNvSpPr txBox="1"/>
                    <p:nvPr/>
                  </p:nvSpPr>
                  <p:spPr>
                    <a:xfrm>
                      <a:off x="5529783" y="3995928"/>
                      <a:ext cx="225631" cy="242733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tr-TR" sz="1600" dirty="0" smtClean="0"/>
                        <a:t>N</a:t>
                      </a:r>
                      <a:endParaRPr lang="en-US" sz="1600" dirty="0"/>
                    </a:p>
                  </p:txBody>
                </p:sp>
                <p:sp>
                  <p:nvSpPr>
                    <p:cNvPr id="34" name="Metin kutusu 33"/>
                    <p:cNvSpPr txBox="1"/>
                    <p:nvPr/>
                  </p:nvSpPr>
                  <p:spPr>
                    <a:xfrm>
                      <a:off x="5178585" y="4763179"/>
                      <a:ext cx="255661" cy="28827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FF0000"/>
                          </a:solidFill>
                          <a:latin typeface="Book Antiqua" panose="02040602050305030304" pitchFamily="18" charset="0"/>
                        </a:rPr>
                        <a:t>k</a:t>
                      </a:r>
                      <a:endParaRPr lang="en-US" sz="1200" b="1" dirty="0">
                        <a:solidFill>
                          <a:srgbClr val="FF0000"/>
                        </a:solidFill>
                        <a:latin typeface="Book Antiqua" panose="02040602050305030304" pitchFamily="18" charset="0"/>
                      </a:endParaRPr>
                    </a:p>
                  </p:txBody>
                </p:sp>
                <p:sp>
                  <p:nvSpPr>
                    <p:cNvPr id="35" name="Metin kutusu 34"/>
                    <p:cNvSpPr txBox="1"/>
                    <p:nvPr/>
                  </p:nvSpPr>
                  <p:spPr>
                    <a:xfrm>
                      <a:off x="5416245" y="3208366"/>
                      <a:ext cx="468052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l-GR" sz="2400" dirty="0" smtClean="0"/>
                        <a:t>σ</a:t>
                      </a:r>
                      <a:endParaRPr lang="en-US" sz="2400" dirty="0"/>
                    </a:p>
                  </p:txBody>
                </p:sp>
                <p:cxnSp>
                  <p:nvCxnSpPr>
                    <p:cNvPr id="36" name="Düz Bağlayıcı 35"/>
                    <p:cNvCxnSpPr/>
                    <p:nvPr/>
                  </p:nvCxnSpPr>
                  <p:spPr>
                    <a:xfrm>
                      <a:off x="5646073" y="4304421"/>
                      <a:ext cx="0" cy="431832"/>
                    </a:xfrm>
                    <a:prstGeom prst="line">
                      <a:avLst/>
                    </a:prstGeom>
                    <a:ln w="254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37" name="Dikdörtgen 36"/>
                    <p:cNvSpPr/>
                    <p:nvPr/>
                  </p:nvSpPr>
                  <p:spPr>
                    <a:xfrm>
                      <a:off x="5550971" y="4697204"/>
                      <a:ext cx="136845" cy="264800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tr-TR" b="1" dirty="0" smtClean="0">
                          <a:solidFill>
                            <a:srgbClr val="FF0000"/>
                          </a:solidFill>
                          <a:latin typeface="Book Antiqua" panose="02040602050305030304" pitchFamily="18" charset="0"/>
                        </a:rPr>
                        <a:t>  i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</p:grpSp>
          <p:sp>
            <p:nvSpPr>
              <p:cNvPr id="44" name="Metin kutusu 43"/>
              <p:cNvSpPr txBox="1"/>
              <p:nvPr/>
            </p:nvSpPr>
            <p:spPr>
              <a:xfrm>
                <a:off x="5237162" y="4829180"/>
                <a:ext cx="848620" cy="261610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100" dirty="0" smtClean="0"/>
                  <a:t>TÜREME</a:t>
                </a:r>
                <a:endParaRPr lang="en-US" sz="1100" dirty="0"/>
              </a:p>
            </p:txBody>
          </p:sp>
        </p:grpSp>
      </p:grpSp>
      <p:grpSp>
        <p:nvGrpSpPr>
          <p:cNvPr id="93" name="Grup 92"/>
          <p:cNvGrpSpPr/>
          <p:nvPr/>
        </p:nvGrpSpPr>
        <p:grpSpPr>
          <a:xfrm>
            <a:off x="253819" y="3861048"/>
            <a:ext cx="5462358" cy="2397289"/>
            <a:chOff x="253819" y="4012406"/>
            <a:chExt cx="5462358" cy="2397289"/>
          </a:xfrm>
        </p:grpSpPr>
        <p:grpSp>
          <p:nvGrpSpPr>
            <p:cNvPr id="46" name="Grup 45"/>
            <p:cNvGrpSpPr/>
            <p:nvPr/>
          </p:nvGrpSpPr>
          <p:grpSpPr>
            <a:xfrm>
              <a:off x="253819" y="4077072"/>
              <a:ext cx="3064967" cy="2332623"/>
              <a:chOff x="4985726" y="2320513"/>
              <a:chExt cx="3515337" cy="2770277"/>
            </a:xfrm>
          </p:grpSpPr>
          <p:sp>
            <p:nvSpPr>
              <p:cNvPr id="47" name="Dikdörtgen 46"/>
              <p:cNvSpPr/>
              <p:nvPr/>
            </p:nvSpPr>
            <p:spPr>
              <a:xfrm>
                <a:off x="5237162" y="4458546"/>
                <a:ext cx="53091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tr-TR" b="1" dirty="0" smtClean="0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    </a:t>
                </a:r>
                <a:r>
                  <a:rPr lang="tr-TR" b="1" dirty="0" smtClean="0">
                    <a:solidFill>
                      <a:srgbClr val="0070C0"/>
                    </a:solidFill>
                    <a:latin typeface="Book Antiqua" panose="02040602050305030304" pitchFamily="18" charset="0"/>
                  </a:rPr>
                  <a:t>e</a:t>
                </a:r>
                <a:endParaRPr lang="en-US" b="1" dirty="0">
                  <a:solidFill>
                    <a:srgbClr val="0070C0"/>
                  </a:solidFill>
                </a:endParaRPr>
              </a:p>
            </p:txBody>
          </p:sp>
          <p:grpSp>
            <p:nvGrpSpPr>
              <p:cNvPr id="48" name="Grup 47"/>
              <p:cNvGrpSpPr/>
              <p:nvPr/>
            </p:nvGrpSpPr>
            <p:grpSpPr>
              <a:xfrm>
                <a:off x="4985726" y="2320513"/>
                <a:ext cx="3515337" cy="2770277"/>
                <a:chOff x="4985726" y="2320513"/>
                <a:chExt cx="3515337" cy="2770277"/>
              </a:xfrm>
            </p:grpSpPr>
            <p:grpSp>
              <p:nvGrpSpPr>
                <p:cNvPr id="49" name="Grup 48"/>
                <p:cNvGrpSpPr/>
                <p:nvPr/>
              </p:nvGrpSpPr>
              <p:grpSpPr>
                <a:xfrm>
                  <a:off x="4985726" y="2322080"/>
                  <a:ext cx="1788188" cy="2505798"/>
                  <a:chOff x="4985726" y="2322080"/>
                  <a:chExt cx="1788188" cy="2505798"/>
                </a:xfrm>
              </p:grpSpPr>
              <p:cxnSp>
                <p:nvCxnSpPr>
                  <p:cNvPr id="61" name="Düz Bağlayıcı 60"/>
                  <p:cNvCxnSpPr>
                    <a:endCxn id="64" idx="0"/>
                  </p:cNvCxnSpPr>
                  <p:nvPr/>
                </p:nvCxnSpPr>
                <p:spPr>
                  <a:xfrm>
                    <a:off x="5618933" y="2775394"/>
                    <a:ext cx="2" cy="687857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62" name="Grup 61"/>
                  <p:cNvGrpSpPr/>
                  <p:nvPr/>
                </p:nvGrpSpPr>
                <p:grpSpPr>
                  <a:xfrm>
                    <a:off x="4985726" y="2322080"/>
                    <a:ext cx="1788188" cy="2505798"/>
                    <a:chOff x="5656308" y="3232070"/>
                    <a:chExt cx="649037" cy="1796581"/>
                  </a:xfrm>
                </p:grpSpPr>
                <p:sp>
                  <p:nvSpPr>
                    <p:cNvPr id="64" name="Metin kutusu 63"/>
                    <p:cNvSpPr txBox="1"/>
                    <p:nvPr/>
                  </p:nvSpPr>
                  <p:spPr>
                    <a:xfrm>
                      <a:off x="5656308" y="4050255"/>
                      <a:ext cx="459656" cy="26480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tr-TR" dirty="0"/>
                        <a:t>N</a:t>
                      </a:r>
                      <a:endParaRPr lang="en-US" dirty="0"/>
                    </a:p>
                  </p:txBody>
                </p:sp>
                <p:sp>
                  <p:nvSpPr>
                    <p:cNvPr id="65" name="Metin kutusu 64"/>
                    <p:cNvSpPr txBox="1"/>
                    <p:nvPr/>
                  </p:nvSpPr>
                  <p:spPr>
                    <a:xfrm>
                      <a:off x="5656309" y="3232070"/>
                      <a:ext cx="468052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l-GR" sz="2400" dirty="0" smtClean="0"/>
                        <a:t>σ</a:t>
                      </a:r>
                      <a:endParaRPr lang="en-US" sz="2400" dirty="0"/>
                    </a:p>
                  </p:txBody>
                </p:sp>
                <p:cxnSp>
                  <p:nvCxnSpPr>
                    <p:cNvPr id="66" name="Düz Bağlayıcı 65"/>
                    <p:cNvCxnSpPr/>
                    <p:nvPr/>
                  </p:nvCxnSpPr>
                  <p:spPr>
                    <a:xfrm>
                      <a:off x="5886137" y="4377186"/>
                      <a:ext cx="0" cy="431832"/>
                    </a:xfrm>
                    <a:prstGeom prst="line">
                      <a:avLst/>
                    </a:prstGeom>
                    <a:ln w="254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67" name="Dikdörtgen 66"/>
                    <p:cNvSpPr/>
                    <p:nvPr/>
                  </p:nvSpPr>
                  <p:spPr>
                    <a:xfrm>
                      <a:off x="6117300" y="4763851"/>
                      <a:ext cx="188045" cy="264800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tr-TR" b="1" dirty="0" smtClean="0">
                          <a:solidFill>
                            <a:srgbClr val="FF0000"/>
                          </a:solidFill>
                          <a:latin typeface="Book Antiqua" panose="02040602050305030304" pitchFamily="18" charset="0"/>
                        </a:rPr>
                        <a:t>    s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  <p:cxnSp>
                <p:nvCxnSpPr>
                  <p:cNvPr id="63" name="Düz Bağlayıcı 62"/>
                  <p:cNvCxnSpPr/>
                  <p:nvPr/>
                </p:nvCxnSpPr>
                <p:spPr>
                  <a:xfrm>
                    <a:off x="5606062" y="2756844"/>
                    <a:ext cx="1004356" cy="1753973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0" name="Grup 49"/>
                <p:cNvGrpSpPr/>
                <p:nvPr/>
              </p:nvGrpSpPr>
              <p:grpSpPr>
                <a:xfrm>
                  <a:off x="6556728" y="2320513"/>
                  <a:ext cx="1944335" cy="2570662"/>
                  <a:chOff x="5178584" y="3208366"/>
                  <a:chExt cx="705713" cy="1843088"/>
                </a:xfrm>
              </p:grpSpPr>
              <p:cxnSp>
                <p:nvCxnSpPr>
                  <p:cNvPr id="52" name="Düz Bağlayıcı 51"/>
                  <p:cNvCxnSpPr>
                    <a:endCxn id="57" idx="0"/>
                  </p:cNvCxnSpPr>
                  <p:nvPr/>
                </p:nvCxnSpPr>
                <p:spPr>
                  <a:xfrm flipH="1">
                    <a:off x="5306414" y="3562984"/>
                    <a:ext cx="343857" cy="1200194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53" name="Grup 52"/>
                  <p:cNvGrpSpPr/>
                  <p:nvPr/>
                </p:nvGrpSpPr>
                <p:grpSpPr>
                  <a:xfrm>
                    <a:off x="5178584" y="3208366"/>
                    <a:ext cx="705713" cy="1843088"/>
                    <a:chOff x="5178584" y="3208366"/>
                    <a:chExt cx="705713" cy="1843088"/>
                  </a:xfrm>
                </p:grpSpPr>
                <p:cxnSp>
                  <p:nvCxnSpPr>
                    <p:cNvPr id="54" name="Düz Bağlayıcı 53"/>
                    <p:cNvCxnSpPr/>
                    <p:nvPr/>
                  </p:nvCxnSpPr>
                  <p:spPr>
                    <a:xfrm>
                      <a:off x="5650271" y="3572199"/>
                      <a:ext cx="0" cy="442816"/>
                    </a:xfrm>
                    <a:prstGeom prst="line">
                      <a:avLst/>
                    </a:prstGeom>
                    <a:ln w="254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55" name="Grup 54"/>
                    <p:cNvGrpSpPr/>
                    <p:nvPr/>
                  </p:nvGrpSpPr>
                  <p:grpSpPr>
                    <a:xfrm>
                      <a:off x="5178584" y="3208366"/>
                      <a:ext cx="705713" cy="1843088"/>
                      <a:chOff x="5178584" y="3208366"/>
                      <a:chExt cx="705713" cy="1843088"/>
                    </a:xfrm>
                  </p:grpSpPr>
                  <p:sp>
                    <p:nvSpPr>
                      <p:cNvPr id="56" name="Metin kutusu 55"/>
                      <p:cNvSpPr txBox="1"/>
                      <p:nvPr/>
                    </p:nvSpPr>
                    <p:spPr>
                      <a:xfrm>
                        <a:off x="5529783" y="3995928"/>
                        <a:ext cx="225631" cy="242733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algn="ctr"/>
                        <a:r>
                          <a:rPr lang="tr-TR" sz="1600" dirty="0" smtClean="0"/>
                          <a:t>N</a:t>
                        </a:r>
                        <a:endParaRPr lang="en-US" sz="1600" dirty="0"/>
                      </a:p>
                    </p:txBody>
                  </p:sp>
                  <p:sp>
                    <p:nvSpPr>
                      <p:cNvPr id="57" name="Metin kutusu 56"/>
                      <p:cNvSpPr txBox="1"/>
                      <p:nvPr/>
                    </p:nvSpPr>
                    <p:spPr>
                      <a:xfrm>
                        <a:off x="5178584" y="4763179"/>
                        <a:ext cx="255661" cy="28827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algn="ctr"/>
                        <a:r>
                          <a:rPr lang="tr-TR" sz="1600" b="1" dirty="0" smtClean="0">
                            <a:solidFill>
                              <a:srgbClr val="FF0000"/>
                            </a:solidFill>
                            <a:latin typeface="Book Antiqua" panose="02040602050305030304" pitchFamily="18" charset="0"/>
                          </a:rPr>
                          <a:t>p</a:t>
                        </a:r>
                        <a:endParaRPr lang="en-US" sz="1200" dirty="0">
                          <a:solidFill>
                            <a:srgbClr val="FF0000"/>
                          </a:solidFill>
                          <a:latin typeface="Book Antiqua" panose="02040602050305030304" pitchFamily="18" charset="0"/>
                        </a:endParaRPr>
                      </a:p>
                    </p:txBody>
                  </p:sp>
                  <p:sp>
                    <p:nvSpPr>
                      <p:cNvPr id="58" name="Metin kutusu 57"/>
                      <p:cNvSpPr txBox="1"/>
                      <p:nvPr/>
                    </p:nvSpPr>
                    <p:spPr>
                      <a:xfrm>
                        <a:off x="5416245" y="3208366"/>
                        <a:ext cx="468052" cy="4616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algn="ctr"/>
                        <a:r>
                          <a:rPr lang="el-GR" sz="2400" dirty="0" smtClean="0"/>
                          <a:t>σ</a:t>
                        </a:r>
                        <a:endParaRPr lang="en-US" sz="2400" dirty="0"/>
                      </a:p>
                    </p:txBody>
                  </p:sp>
                  <p:cxnSp>
                    <p:nvCxnSpPr>
                      <p:cNvPr id="59" name="Düz Bağlayıcı 58"/>
                      <p:cNvCxnSpPr/>
                      <p:nvPr/>
                    </p:nvCxnSpPr>
                    <p:spPr>
                      <a:xfrm>
                        <a:off x="5646073" y="4304421"/>
                        <a:ext cx="0" cy="431832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60" name="Dikdörtgen 59"/>
                      <p:cNvSpPr/>
                      <p:nvPr/>
                    </p:nvSpPr>
                    <p:spPr>
                      <a:xfrm>
                        <a:off x="5550971" y="4697204"/>
                        <a:ext cx="172969" cy="314483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r>
                          <a:rPr lang="tr-TR" b="1" dirty="0" smtClean="0">
                            <a:solidFill>
                              <a:srgbClr val="FF0000"/>
                            </a:solidFill>
                            <a:latin typeface="Book Antiqua" panose="02040602050305030304" pitchFamily="18" charset="0"/>
                          </a:rPr>
                          <a:t>  e</a:t>
                        </a:r>
                        <a:endParaRPr lang="en-US" b="1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</p:grpSp>
              </p:grpSp>
            </p:grpSp>
            <p:sp>
              <p:nvSpPr>
                <p:cNvPr id="51" name="Metin kutusu 50"/>
                <p:cNvSpPr txBox="1"/>
                <p:nvPr/>
              </p:nvSpPr>
              <p:spPr>
                <a:xfrm>
                  <a:off x="5237162" y="4829180"/>
                  <a:ext cx="848620" cy="261610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100" dirty="0" smtClean="0"/>
                    <a:t>TÜREME</a:t>
                  </a:r>
                  <a:endParaRPr lang="en-US" sz="1100" dirty="0"/>
                </a:p>
              </p:txBody>
            </p:sp>
          </p:grpSp>
        </p:grpSp>
        <p:grpSp>
          <p:nvGrpSpPr>
            <p:cNvPr id="68" name="Grup 67"/>
            <p:cNvGrpSpPr/>
            <p:nvPr/>
          </p:nvGrpSpPr>
          <p:grpSpPr>
            <a:xfrm>
              <a:off x="2769067" y="4012406"/>
              <a:ext cx="2947110" cy="2243747"/>
              <a:chOff x="747985" y="2492897"/>
              <a:chExt cx="2417134" cy="2238074"/>
            </a:xfrm>
          </p:grpSpPr>
          <p:grpSp>
            <p:nvGrpSpPr>
              <p:cNvPr id="69" name="Grup 68"/>
              <p:cNvGrpSpPr/>
              <p:nvPr/>
            </p:nvGrpSpPr>
            <p:grpSpPr>
              <a:xfrm>
                <a:off x="1311515" y="2492897"/>
                <a:ext cx="1045579" cy="2238074"/>
                <a:chOff x="5865798" y="3208366"/>
                <a:chExt cx="468053" cy="1890410"/>
              </a:xfrm>
            </p:grpSpPr>
            <p:cxnSp>
              <p:nvCxnSpPr>
                <p:cNvPr id="82" name="Düz Bağlayıcı 81"/>
                <p:cNvCxnSpPr/>
                <p:nvPr/>
              </p:nvCxnSpPr>
              <p:spPr>
                <a:xfrm>
                  <a:off x="6099825" y="3572199"/>
                  <a:ext cx="0" cy="442816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83" name="Grup 82"/>
                <p:cNvGrpSpPr/>
                <p:nvPr/>
              </p:nvGrpSpPr>
              <p:grpSpPr>
                <a:xfrm>
                  <a:off x="5865798" y="3208366"/>
                  <a:ext cx="468053" cy="1890410"/>
                  <a:chOff x="5865798" y="3208366"/>
                  <a:chExt cx="468053" cy="1890410"/>
                </a:xfrm>
              </p:grpSpPr>
              <p:sp>
                <p:nvSpPr>
                  <p:cNvPr id="84" name="Metin kutusu 83"/>
                  <p:cNvSpPr txBox="1"/>
                  <p:nvPr/>
                </p:nvSpPr>
                <p:spPr>
                  <a:xfrm>
                    <a:off x="5865798" y="4026550"/>
                    <a:ext cx="459656" cy="33610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tr-TR" dirty="0" smtClean="0"/>
                      <a:t>N</a:t>
                    </a:r>
                    <a:endParaRPr lang="en-US" dirty="0"/>
                  </a:p>
                </p:txBody>
              </p:sp>
              <p:sp>
                <p:nvSpPr>
                  <p:cNvPr id="85" name="Metin kutusu 84"/>
                  <p:cNvSpPr txBox="1"/>
                  <p:nvPr/>
                </p:nvSpPr>
                <p:spPr>
                  <a:xfrm>
                    <a:off x="5865799" y="3208366"/>
                    <a:ext cx="468052" cy="46166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l-GR" sz="2400" dirty="0" smtClean="0"/>
                      <a:t>σ</a:t>
                    </a:r>
                    <a:endParaRPr lang="en-US" sz="2400" dirty="0"/>
                  </a:p>
                </p:txBody>
              </p:sp>
              <p:cxnSp>
                <p:nvCxnSpPr>
                  <p:cNvPr id="86" name="Düz Bağlayıcı 85"/>
                  <p:cNvCxnSpPr/>
                  <p:nvPr/>
                </p:nvCxnSpPr>
                <p:spPr>
                  <a:xfrm>
                    <a:off x="6095627" y="4353481"/>
                    <a:ext cx="0" cy="431832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7" name="Dikdörtgen 86"/>
                  <p:cNvSpPr/>
                  <p:nvPr/>
                </p:nvSpPr>
                <p:spPr>
                  <a:xfrm>
                    <a:off x="5943207" y="4763851"/>
                    <a:ext cx="186568" cy="33492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tr-TR" b="1" dirty="0" smtClean="0">
                        <a:solidFill>
                          <a:srgbClr val="FF0000"/>
                        </a:solidFill>
                        <a:latin typeface="Book Antiqua" panose="02040602050305030304" pitchFamily="18" charset="0"/>
                      </a:rPr>
                      <a:t>    i</a:t>
                    </a:r>
                    <a:endParaRPr lang="en-US" b="1" dirty="0">
                      <a:solidFill>
                        <a:srgbClr val="FF0000"/>
                      </a:solidFill>
                    </a:endParaRPr>
                  </a:p>
                </p:txBody>
              </p:sp>
            </p:grpSp>
          </p:grpSp>
          <p:cxnSp>
            <p:nvCxnSpPr>
              <p:cNvPr id="70" name="Düz Bağlayıcı 69"/>
              <p:cNvCxnSpPr/>
              <p:nvPr/>
            </p:nvCxnSpPr>
            <p:spPr>
              <a:xfrm flipH="1">
                <a:off x="1025847" y="2904817"/>
                <a:ext cx="813610" cy="149289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1" name="Dikdörtgen 70"/>
              <p:cNvSpPr/>
              <p:nvPr/>
            </p:nvSpPr>
            <p:spPr>
              <a:xfrm>
                <a:off x="747985" y="4320096"/>
                <a:ext cx="438478" cy="3965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tr-TR" b="1" dirty="0" smtClean="0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    s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  <p:grpSp>
            <p:nvGrpSpPr>
              <p:cNvPr id="72" name="Grup 71"/>
              <p:cNvGrpSpPr/>
              <p:nvPr/>
            </p:nvGrpSpPr>
            <p:grpSpPr>
              <a:xfrm>
                <a:off x="1725385" y="2507753"/>
                <a:ext cx="1439734" cy="2141911"/>
                <a:chOff x="5003132" y="3198333"/>
                <a:chExt cx="644497" cy="1809186"/>
              </a:xfrm>
            </p:grpSpPr>
            <p:cxnSp>
              <p:nvCxnSpPr>
                <p:cNvPr id="73" name="Düz Bağlayıcı 72"/>
                <p:cNvCxnSpPr/>
                <p:nvPr/>
              </p:nvCxnSpPr>
              <p:spPr>
                <a:xfrm>
                  <a:off x="5228761" y="3558100"/>
                  <a:ext cx="357845" cy="1135535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74" name="Grup 73"/>
                <p:cNvGrpSpPr/>
                <p:nvPr/>
              </p:nvGrpSpPr>
              <p:grpSpPr>
                <a:xfrm>
                  <a:off x="5003132" y="3198333"/>
                  <a:ext cx="644497" cy="1809186"/>
                  <a:chOff x="5003132" y="3198333"/>
                  <a:chExt cx="644497" cy="1809186"/>
                </a:xfrm>
              </p:grpSpPr>
              <p:cxnSp>
                <p:nvCxnSpPr>
                  <p:cNvPr id="75" name="Düz Bağlayıcı 74"/>
                  <p:cNvCxnSpPr/>
                  <p:nvPr/>
                </p:nvCxnSpPr>
                <p:spPr>
                  <a:xfrm>
                    <a:off x="5224562" y="3557524"/>
                    <a:ext cx="0" cy="442816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76" name="Grup 75"/>
                  <p:cNvGrpSpPr/>
                  <p:nvPr/>
                </p:nvGrpSpPr>
                <p:grpSpPr>
                  <a:xfrm>
                    <a:off x="5003132" y="3198333"/>
                    <a:ext cx="644497" cy="1809186"/>
                    <a:chOff x="5003132" y="3198333"/>
                    <a:chExt cx="644497" cy="1809186"/>
                  </a:xfrm>
                </p:grpSpPr>
                <p:sp>
                  <p:nvSpPr>
                    <p:cNvPr id="77" name="Metin kutusu 76"/>
                    <p:cNvSpPr txBox="1"/>
                    <p:nvPr/>
                  </p:nvSpPr>
                  <p:spPr>
                    <a:xfrm>
                      <a:off x="5126198" y="3981253"/>
                      <a:ext cx="225631" cy="308096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tr-TR" sz="1600" dirty="0" smtClean="0"/>
                        <a:t>N</a:t>
                      </a:r>
                      <a:endParaRPr lang="en-US" sz="1600" dirty="0"/>
                    </a:p>
                  </p:txBody>
                </p:sp>
                <p:sp>
                  <p:nvSpPr>
                    <p:cNvPr id="78" name="Metin kutusu 77"/>
                    <p:cNvSpPr txBox="1"/>
                    <p:nvPr/>
                  </p:nvSpPr>
                  <p:spPr>
                    <a:xfrm>
                      <a:off x="5092533" y="4700504"/>
                      <a:ext cx="255661" cy="30701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FF0000"/>
                          </a:solidFill>
                          <a:latin typeface="Book Antiqua" panose="02040602050305030304" pitchFamily="18" charset="0"/>
                        </a:rPr>
                        <a:t>a</a:t>
                      </a:r>
                      <a:endParaRPr lang="en-US" sz="1200" dirty="0">
                        <a:solidFill>
                          <a:srgbClr val="FF0000"/>
                        </a:solidFill>
                        <a:latin typeface="Book Antiqua" panose="02040602050305030304" pitchFamily="18" charset="0"/>
                      </a:endParaRPr>
                    </a:p>
                  </p:txBody>
                </p:sp>
                <p:sp>
                  <p:nvSpPr>
                    <p:cNvPr id="79" name="Metin kutusu 78"/>
                    <p:cNvSpPr txBox="1"/>
                    <p:nvPr/>
                  </p:nvSpPr>
                  <p:spPr>
                    <a:xfrm>
                      <a:off x="5003132" y="3198333"/>
                      <a:ext cx="468052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l-GR" sz="2400" dirty="0" smtClean="0"/>
                        <a:t>σ</a:t>
                      </a:r>
                      <a:endParaRPr lang="en-US" sz="2400" dirty="0"/>
                    </a:p>
                  </p:txBody>
                </p:sp>
                <p:cxnSp>
                  <p:nvCxnSpPr>
                    <p:cNvPr id="80" name="Düz Bağlayıcı 79"/>
                    <p:cNvCxnSpPr>
                      <a:endCxn id="78" idx="0"/>
                    </p:cNvCxnSpPr>
                    <p:nvPr/>
                  </p:nvCxnSpPr>
                  <p:spPr>
                    <a:xfrm flipH="1">
                      <a:off x="5220363" y="4289745"/>
                      <a:ext cx="1" cy="410759"/>
                    </a:xfrm>
                    <a:prstGeom prst="line">
                      <a:avLst/>
                    </a:prstGeom>
                    <a:ln w="254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81" name="Dikdörtgen 80"/>
                    <p:cNvSpPr/>
                    <p:nvPr/>
                  </p:nvSpPr>
                  <p:spPr>
                    <a:xfrm>
                      <a:off x="5509204" y="4649116"/>
                      <a:ext cx="138425" cy="311171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tr-TR" b="1" dirty="0" smtClean="0">
                          <a:solidFill>
                            <a:srgbClr val="FF0000"/>
                          </a:solidFill>
                          <a:latin typeface="Book Antiqua" panose="02040602050305030304" pitchFamily="18" charset="0"/>
                        </a:rPr>
                        <a:t>  l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</p:grpSp>
        </p:grpSp>
      </p:grpSp>
    </p:spTree>
    <p:extLst>
      <p:ext uri="{BB962C8B-B14F-4D97-AF65-F5344CB8AC3E}">
        <p14:creationId xmlns:p14="http://schemas.microsoft.com/office/powerpoint/2010/main" val="3139292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6" y="1281534"/>
            <a:ext cx="8208912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tr-TR" dirty="0" smtClean="0">
                <a:latin typeface="Book Antiqua" panose="02040602050305030304" pitchFamily="18" charset="0"/>
              </a:rPr>
              <a:t>Sözcük başlangıcındayken herhangi ses eklendiğinin ve </a:t>
            </a:r>
            <a:r>
              <a:rPr lang="tr-TR" b="1" dirty="0" smtClean="0">
                <a:latin typeface="Book Antiqua" panose="02040602050305030304" pitchFamily="18" charset="0"/>
              </a:rPr>
              <a:t>/s/ </a:t>
            </a:r>
            <a:r>
              <a:rPr lang="tr-TR" dirty="0" smtClean="0">
                <a:latin typeface="Book Antiqua" panose="02040602050305030304" pitchFamily="18" charset="0"/>
              </a:rPr>
              <a:t>ya da herhangi bir ünsüz tarafından izlenmediğinin belirtildiği durumlarda </a:t>
            </a:r>
            <a:r>
              <a:rPr lang="tr-TR" b="1" dirty="0" smtClean="0">
                <a:solidFill>
                  <a:srgbClr val="0070C0"/>
                </a:solidFill>
                <a:latin typeface="Book Antiqua" panose="02040602050305030304" pitchFamily="18" charset="0"/>
              </a:rPr>
              <a:t>#___ </a:t>
            </a:r>
            <a:r>
              <a:rPr lang="tr-TR" b="1" dirty="0" err="1" smtClean="0">
                <a:solidFill>
                  <a:srgbClr val="0070C0"/>
                </a:solidFill>
                <a:latin typeface="Book Antiqua" panose="02040602050305030304" pitchFamily="18" charset="0"/>
              </a:rPr>
              <a:t>sC</a:t>
            </a:r>
            <a:r>
              <a:rPr lang="tr-TR" b="1" dirty="0" smtClean="0">
                <a:solidFill>
                  <a:srgbClr val="0070C0"/>
                </a:solidFill>
                <a:latin typeface="Book Antiqua" panose="02040602050305030304" pitchFamily="18" charset="0"/>
              </a:rPr>
              <a:t> </a:t>
            </a:r>
            <a:r>
              <a:rPr lang="tr-TR" dirty="0" smtClean="0">
                <a:latin typeface="Book Antiqua" panose="02040602050305030304" pitchFamily="18" charset="0"/>
              </a:rPr>
              <a:t>kullanılmaktadır.  </a:t>
            </a:r>
            <a:endParaRPr lang="tr-TR" dirty="0">
              <a:latin typeface="Book Antiqua" panose="02040602050305030304" pitchFamily="18" charset="0"/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8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000" b="1" dirty="0" smtClean="0">
                <a:latin typeface="Gill Sans MT" panose="020B0502020104020203" pitchFamily="34" charset="0"/>
              </a:rPr>
              <a:t>Sesbilimsel Kuralların Seslem Üzerindeki Etkileri</a:t>
            </a:r>
            <a:endParaRPr lang="tr-TR" altLang="tr-TR" sz="2000" b="1" dirty="0">
              <a:latin typeface="Gill Sans MT" panose="020B0502020104020203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491314" y="4006805"/>
            <a:ext cx="8009749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tr-TR" b="1" u="sng" dirty="0">
                <a:latin typeface="Book Antiqua" panose="02040602050305030304" pitchFamily="18" charset="0"/>
              </a:rPr>
              <a:t>Kural</a:t>
            </a:r>
            <a:r>
              <a:rPr lang="tr-TR" b="1" u="sng" dirty="0" smtClean="0">
                <a:latin typeface="Book Antiqua" panose="02040602050305030304" pitchFamily="18" charset="0"/>
              </a:rPr>
              <a:t>:</a:t>
            </a:r>
            <a:r>
              <a:rPr lang="tr-TR" b="1" dirty="0" smtClean="0">
                <a:latin typeface="Book Antiqua" panose="02040602050305030304" pitchFamily="18" charset="0"/>
              </a:rPr>
              <a:t> </a:t>
            </a:r>
            <a:r>
              <a:rPr lang="tr-TR" dirty="0" smtClean="0">
                <a:latin typeface="Book Antiqua" panose="02040602050305030304" pitchFamily="18" charset="0"/>
              </a:rPr>
              <a:t>İspanyolcada sözcük başlangıcında </a:t>
            </a:r>
            <a:r>
              <a:rPr lang="tr-TR" b="1" dirty="0" err="1" smtClean="0">
                <a:latin typeface="Book Antiqua" panose="02040602050305030304" pitchFamily="18" charset="0"/>
              </a:rPr>
              <a:t>sC</a:t>
            </a:r>
            <a:r>
              <a:rPr lang="tr-TR" b="1" dirty="0" smtClean="0">
                <a:latin typeface="Book Antiqua" panose="02040602050305030304" pitchFamily="18" charset="0"/>
              </a:rPr>
              <a:t> kümesi </a:t>
            </a:r>
            <a:r>
              <a:rPr lang="tr-TR" dirty="0" smtClean="0">
                <a:latin typeface="Book Antiqua" panose="02040602050305030304" pitchFamily="18" charset="0"/>
              </a:rPr>
              <a:t>bulunduğunda, ses türemesi gerçekleşmelidir.</a:t>
            </a:r>
            <a:r>
              <a:rPr lang="tr-TR" b="1" dirty="0" smtClean="0">
                <a:latin typeface="Book Antiqua" panose="02040602050305030304" pitchFamily="18" charset="0"/>
              </a:rPr>
              <a:t> </a:t>
            </a:r>
            <a:endParaRPr lang="tr-TR" dirty="0">
              <a:latin typeface="Book Antiqua" panose="02040602050305030304" pitchFamily="18" charset="0"/>
            </a:endParaRPr>
          </a:p>
        </p:txBody>
      </p:sp>
      <p:grpSp>
        <p:nvGrpSpPr>
          <p:cNvPr id="28" name="Grup 27"/>
          <p:cNvGrpSpPr/>
          <p:nvPr/>
        </p:nvGrpSpPr>
        <p:grpSpPr>
          <a:xfrm>
            <a:off x="1763688" y="2708920"/>
            <a:ext cx="4536504" cy="594883"/>
            <a:chOff x="1907704" y="3409452"/>
            <a:chExt cx="4026252" cy="663744"/>
          </a:xfrm>
        </p:grpSpPr>
        <p:cxnSp>
          <p:nvCxnSpPr>
            <p:cNvPr id="16" name="Düz Bağlayıcı 15"/>
            <p:cNvCxnSpPr/>
            <p:nvPr/>
          </p:nvCxnSpPr>
          <p:spPr>
            <a:xfrm flipH="1">
              <a:off x="2971451" y="3409452"/>
              <a:ext cx="176762" cy="449568"/>
            </a:xfrm>
            <a:prstGeom prst="line">
              <a:avLst/>
            </a:prstGeom>
            <a:ln w="254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27" name="Grup 26"/>
            <p:cNvGrpSpPr/>
            <p:nvPr/>
          </p:nvGrpSpPr>
          <p:grpSpPr>
            <a:xfrm>
              <a:off x="1907704" y="3425942"/>
              <a:ext cx="4026252" cy="647254"/>
              <a:chOff x="1907704" y="3425942"/>
              <a:chExt cx="4026252" cy="647254"/>
            </a:xfrm>
          </p:grpSpPr>
          <p:sp>
            <p:nvSpPr>
              <p:cNvPr id="14" name="Çift Köşeli Ayraç 13"/>
              <p:cNvSpPr/>
              <p:nvPr/>
            </p:nvSpPr>
            <p:spPr>
              <a:xfrm>
                <a:off x="4349780" y="3425942"/>
                <a:ext cx="1584176" cy="468052"/>
              </a:xfrm>
              <a:prstGeom prst="bracketPair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tr-TR" sz="2400" dirty="0" smtClean="0"/>
                  <a:t>– titreşimli</a:t>
                </a:r>
              </a:p>
            </p:txBody>
          </p:sp>
          <p:sp>
            <p:nvSpPr>
              <p:cNvPr id="15" name="Sağ Ok 14"/>
              <p:cNvSpPr/>
              <p:nvPr/>
            </p:nvSpPr>
            <p:spPr>
              <a:xfrm>
                <a:off x="2334832" y="3597312"/>
                <a:ext cx="297871" cy="125312"/>
              </a:xfrm>
              <a:prstGeom prst="rightArrow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17" name="Düz Bağlayıcı 16"/>
              <p:cNvCxnSpPr/>
              <p:nvPr/>
            </p:nvCxnSpPr>
            <p:spPr>
              <a:xfrm flipH="1">
                <a:off x="3347864" y="3798332"/>
                <a:ext cx="648072" cy="0"/>
              </a:xfrm>
              <a:prstGeom prst="line">
                <a:avLst/>
              </a:prstGeom>
              <a:ln w="254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" name="Metin kutusu 1"/>
              <p:cNvSpPr txBox="1"/>
              <p:nvPr/>
            </p:nvSpPr>
            <p:spPr>
              <a:xfrm>
                <a:off x="1907704" y="3451458"/>
                <a:ext cx="36004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latin typeface="Book Antiqua" panose="02040602050305030304" pitchFamily="18" charset="0"/>
                  </a:rPr>
                  <a:t>Ø</a:t>
                </a:r>
                <a:endParaRPr lang="en-US" sz="2400" dirty="0">
                  <a:latin typeface="Book Antiqua" panose="02040602050305030304" pitchFamily="18" charset="0"/>
                </a:endParaRPr>
              </a:p>
            </p:txBody>
          </p:sp>
          <p:sp>
            <p:nvSpPr>
              <p:cNvPr id="22" name="Metin kutusu 21"/>
              <p:cNvSpPr txBox="1"/>
              <p:nvPr/>
            </p:nvSpPr>
            <p:spPr>
              <a:xfrm>
                <a:off x="2699792" y="3429000"/>
                <a:ext cx="36004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2400" dirty="0" smtClean="0">
                    <a:latin typeface="Book Antiqua" panose="02040602050305030304" pitchFamily="18" charset="0"/>
                  </a:rPr>
                  <a:t>e</a:t>
                </a:r>
                <a:endParaRPr lang="en-US" sz="2400" dirty="0">
                  <a:latin typeface="Book Antiqua" panose="02040602050305030304" pitchFamily="18" charset="0"/>
                </a:endParaRPr>
              </a:p>
            </p:txBody>
          </p:sp>
          <p:sp>
            <p:nvSpPr>
              <p:cNvPr id="25" name="Metin kutusu 24"/>
              <p:cNvSpPr txBox="1"/>
              <p:nvPr/>
            </p:nvSpPr>
            <p:spPr>
              <a:xfrm>
                <a:off x="3126921" y="3475302"/>
                <a:ext cx="36004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2400" dirty="0" smtClean="0">
                    <a:latin typeface="Book Antiqua" panose="02040602050305030304" pitchFamily="18" charset="0"/>
                  </a:rPr>
                  <a:t>#</a:t>
                </a:r>
                <a:endParaRPr lang="en-US" sz="2400" dirty="0">
                  <a:latin typeface="Book Antiqua" panose="02040602050305030304" pitchFamily="18" charset="0"/>
                </a:endParaRPr>
              </a:p>
            </p:txBody>
          </p:sp>
          <p:sp>
            <p:nvSpPr>
              <p:cNvPr id="26" name="Metin kutusu 25"/>
              <p:cNvSpPr txBox="1"/>
              <p:nvPr/>
            </p:nvSpPr>
            <p:spPr>
              <a:xfrm>
                <a:off x="4015567" y="3611531"/>
                <a:ext cx="36004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2400" dirty="0" smtClean="0">
                    <a:latin typeface="Book Antiqua" panose="02040602050305030304" pitchFamily="18" charset="0"/>
                  </a:rPr>
                  <a:t>S</a:t>
                </a:r>
                <a:endParaRPr lang="en-US" sz="2400" dirty="0">
                  <a:latin typeface="Book Antiqua" panose="02040602050305030304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10434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6" y="1281534"/>
            <a:ext cx="8208912" cy="258532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tr-TR" dirty="0" smtClean="0">
                <a:latin typeface="Book Antiqua" panose="02040602050305030304" pitchFamily="18" charset="0"/>
              </a:rPr>
              <a:t>İngilizcede üçlü ünsüz yapısına izin verilirken, İspanyolcada tıpkı Türkçede olduğu gibi bu yapıya izin verilmemektedir. Bu bağlamda üretilen </a:t>
            </a:r>
            <a:r>
              <a:rPr lang="tr-TR" b="1" dirty="0" err="1" smtClean="0">
                <a:latin typeface="Book Antiqua" panose="02040602050305030304" pitchFamily="18" charset="0"/>
              </a:rPr>
              <a:t>Seçkisiz</a:t>
            </a:r>
            <a:r>
              <a:rPr lang="tr-TR" b="1" dirty="0" smtClean="0">
                <a:latin typeface="Book Antiqua" panose="02040602050305030304" pitchFamily="18" charset="0"/>
              </a:rPr>
              <a:t> Silme Kuralı</a:t>
            </a:r>
            <a:r>
              <a:rPr lang="tr-TR" dirty="0" smtClean="0">
                <a:latin typeface="Book Antiqua" panose="02040602050305030304" pitchFamily="18" charset="0"/>
              </a:rPr>
              <a:t> (</a:t>
            </a:r>
            <a:r>
              <a:rPr lang="tr-TR" dirty="0" err="1" smtClean="0">
                <a:latin typeface="Book Antiqua" panose="02040602050305030304" pitchFamily="18" charset="0"/>
              </a:rPr>
              <a:t>Stray</a:t>
            </a:r>
            <a:r>
              <a:rPr lang="tr-TR" dirty="0" smtClean="0">
                <a:latin typeface="Book Antiqua" panose="02040602050305030304" pitchFamily="18" charset="0"/>
              </a:rPr>
              <a:t> </a:t>
            </a:r>
            <a:r>
              <a:rPr lang="tr-TR" dirty="0" err="1" smtClean="0">
                <a:latin typeface="Book Antiqua" panose="02040602050305030304" pitchFamily="18" charset="0"/>
              </a:rPr>
              <a:t>Erasure</a:t>
            </a:r>
            <a:r>
              <a:rPr lang="tr-TR" dirty="0" smtClean="0">
                <a:latin typeface="Book Antiqua" panose="02040602050305030304" pitchFamily="18" charset="0"/>
              </a:rPr>
              <a:t> </a:t>
            </a:r>
            <a:r>
              <a:rPr lang="tr-TR" dirty="0" err="1" smtClean="0">
                <a:latin typeface="Book Antiqua" panose="02040602050305030304" pitchFamily="18" charset="0"/>
              </a:rPr>
              <a:t>Rule</a:t>
            </a:r>
            <a:r>
              <a:rPr lang="tr-TR" dirty="0" smtClean="0">
                <a:latin typeface="Book Antiqua" panose="02040602050305030304" pitchFamily="18" charset="0"/>
              </a:rPr>
              <a:t>), gerek duyulmayan sesin, yüzey yapıdan silinmesine izin vermektedir.</a:t>
            </a:r>
          </a:p>
          <a:p>
            <a:pPr algn="just"/>
            <a:endParaRPr lang="tr-TR" dirty="0">
              <a:latin typeface="Book Antiqua" panose="02040602050305030304" pitchFamily="18" charset="0"/>
            </a:endParaRPr>
          </a:p>
          <a:p>
            <a:pPr algn="just"/>
            <a:r>
              <a:rPr lang="tr-TR" dirty="0" smtClean="0">
                <a:latin typeface="Book Antiqua" panose="02040602050305030304" pitchFamily="18" charset="0"/>
              </a:rPr>
              <a:t>Bu kural, seslem yapısı olmasaydı işlemeyebilirdi; çünkü seslem yapısı kurallar için bir hedef belirlenmesini sağlamaktadır. Böylelikle, seçilen ses, seslem yapısına göre yüzey yapıdan silinmektedir. </a:t>
            </a:r>
          </a:p>
          <a:p>
            <a:pPr algn="just"/>
            <a:r>
              <a:rPr lang="tr-TR" b="1" dirty="0" err="1" smtClean="0">
                <a:latin typeface="Book Antiqua" panose="02040602050305030304" pitchFamily="18" charset="0"/>
              </a:rPr>
              <a:t>eskulptura</a:t>
            </a:r>
            <a:r>
              <a:rPr lang="tr-TR" b="1" dirty="0" smtClean="0">
                <a:latin typeface="Book Antiqua" panose="02040602050305030304" pitchFamily="18" charset="0"/>
              </a:rPr>
              <a:t> &gt; </a:t>
            </a:r>
            <a:r>
              <a:rPr lang="tr-TR" b="1" dirty="0" err="1" smtClean="0">
                <a:latin typeface="Book Antiqua" panose="02040602050305030304" pitchFamily="18" charset="0"/>
              </a:rPr>
              <a:t>es.kul.tu.ra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8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000" b="1" dirty="0" smtClean="0">
                <a:latin typeface="Gill Sans MT" panose="020B0502020104020203" pitchFamily="34" charset="0"/>
              </a:rPr>
              <a:t>Sesbilimsel Kuralların Seslem Üzerindeki Etkileri</a:t>
            </a:r>
            <a:endParaRPr lang="tr-TR" altLang="tr-TR" sz="2000" b="1" dirty="0">
              <a:latin typeface="Gill Sans MT" panose="020B0502020104020203" pitchFamily="34" charset="0"/>
            </a:endParaRPr>
          </a:p>
        </p:txBody>
      </p:sp>
      <p:grpSp>
        <p:nvGrpSpPr>
          <p:cNvPr id="9" name="Grup 8"/>
          <p:cNvGrpSpPr/>
          <p:nvPr/>
        </p:nvGrpSpPr>
        <p:grpSpPr>
          <a:xfrm>
            <a:off x="646646" y="3789040"/>
            <a:ext cx="7706692" cy="2546438"/>
            <a:chOff x="982996" y="3645024"/>
            <a:chExt cx="7706692" cy="2546438"/>
          </a:xfrm>
        </p:grpSpPr>
        <p:grpSp>
          <p:nvGrpSpPr>
            <p:cNvPr id="18" name="Grup 17"/>
            <p:cNvGrpSpPr/>
            <p:nvPr/>
          </p:nvGrpSpPr>
          <p:grpSpPr>
            <a:xfrm>
              <a:off x="2317253" y="3712227"/>
              <a:ext cx="3073866" cy="2373012"/>
              <a:chOff x="5446575" y="3208366"/>
              <a:chExt cx="1290843" cy="1813550"/>
            </a:xfrm>
          </p:grpSpPr>
          <p:cxnSp>
            <p:nvCxnSpPr>
              <p:cNvPr id="19" name="Düz Bağlayıcı 18"/>
              <p:cNvCxnSpPr>
                <a:endCxn id="29" idx="0"/>
              </p:cNvCxnSpPr>
              <p:nvPr/>
            </p:nvCxnSpPr>
            <p:spPr>
              <a:xfrm flipH="1">
                <a:off x="5665188" y="3562984"/>
                <a:ext cx="434636" cy="1200196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" name="Grup 19"/>
              <p:cNvGrpSpPr/>
              <p:nvPr/>
            </p:nvGrpSpPr>
            <p:grpSpPr>
              <a:xfrm>
                <a:off x="5446575" y="3208366"/>
                <a:ext cx="1290843" cy="1813550"/>
                <a:chOff x="5446575" y="3208366"/>
                <a:chExt cx="1290843" cy="1813550"/>
              </a:xfrm>
            </p:grpSpPr>
            <p:cxnSp>
              <p:nvCxnSpPr>
                <p:cNvPr id="21" name="Düz Bağlayıcı 20"/>
                <p:cNvCxnSpPr/>
                <p:nvPr/>
              </p:nvCxnSpPr>
              <p:spPr>
                <a:xfrm>
                  <a:off x="6099825" y="3572199"/>
                  <a:ext cx="0" cy="442816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3" name="Grup 22"/>
                <p:cNvGrpSpPr/>
                <p:nvPr/>
              </p:nvGrpSpPr>
              <p:grpSpPr>
                <a:xfrm>
                  <a:off x="5446575" y="3208366"/>
                  <a:ext cx="1290843" cy="1813550"/>
                  <a:chOff x="5446575" y="3208366"/>
                  <a:chExt cx="1290843" cy="1813550"/>
                </a:xfrm>
              </p:grpSpPr>
              <p:sp>
                <p:nvSpPr>
                  <p:cNvPr id="24" name="Metin kutusu 23"/>
                  <p:cNvSpPr txBox="1"/>
                  <p:nvPr/>
                </p:nvSpPr>
                <p:spPr>
                  <a:xfrm>
                    <a:off x="5865799" y="4026550"/>
                    <a:ext cx="459656" cy="30809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tr-TR" sz="1600" dirty="0"/>
                      <a:t>µ</a:t>
                    </a:r>
                    <a:endParaRPr lang="en-US" sz="1600" dirty="0"/>
                  </a:p>
                </p:txBody>
              </p:sp>
              <p:sp>
                <p:nvSpPr>
                  <p:cNvPr id="29" name="Metin kutusu 28"/>
                  <p:cNvSpPr txBox="1"/>
                  <p:nvPr/>
                </p:nvSpPr>
                <p:spPr>
                  <a:xfrm>
                    <a:off x="5446575" y="4763180"/>
                    <a:ext cx="437226" cy="25873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tr-TR" sz="1600" b="1" dirty="0" smtClean="0">
                        <a:solidFill>
                          <a:srgbClr val="FF0000"/>
                        </a:solidFill>
                        <a:latin typeface="Book Antiqua" panose="02040602050305030304" pitchFamily="18" charset="0"/>
                      </a:rPr>
                      <a:t>k</a:t>
                    </a:r>
                    <a:endParaRPr lang="en-US" sz="1600" b="1" dirty="0">
                      <a:solidFill>
                        <a:srgbClr val="FF0000"/>
                      </a:solidFill>
                    </a:endParaRPr>
                  </a:p>
                </p:txBody>
              </p:sp>
              <p:cxnSp>
                <p:nvCxnSpPr>
                  <p:cNvPr id="30" name="Düz Bağlayıcı 29"/>
                  <p:cNvCxnSpPr/>
                  <p:nvPr/>
                </p:nvCxnSpPr>
                <p:spPr>
                  <a:xfrm>
                    <a:off x="6099825" y="3572199"/>
                    <a:ext cx="420282" cy="1180012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1" name="Metin kutusu 30"/>
                  <p:cNvSpPr txBox="1"/>
                  <p:nvPr/>
                </p:nvSpPr>
                <p:spPr>
                  <a:xfrm>
                    <a:off x="5865799" y="3208366"/>
                    <a:ext cx="468052" cy="46166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l-GR" sz="2400" dirty="0" smtClean="0"/>
                      <a:t>σ</a:t>
                    </a:r>
                    <a:endParaRPr lang="en-US" sz="2400" dirty="0"/>
                  </a:p>
                </p:txBody>
              </p:sp>
              <p:sp>
                <p:nvSpPr>
                  <p:cNvPr id="32" name="Metin kutusu 31"/>
                  <p:cNvSpPr txBox="1"/>
                  <p:nvPr/>
                </p:nvSpPr>
                <p:spPr>
                  <a:xfrm>
                    <a:off x="6300192" y="4739337"/>
                    <a:ext cx="437226" cy="25873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tr-TR" sz="1600" b="1" dirty="0" smtClean="0">
                        <a:solidFill>
                          <a:srgbClr val="FF0000"/>
                        </a:solidFill>
                      </a:rPr>
                      <a:t>l</a:t>
                    </a:r>
                    <a:endParaRPr lang="en-US" sz="1600" b="1" dirty="0">
                      <a:solidFill>
                        <a:srgbClr val="FF0000"/>
                      </a:solidFill>
                    </a:endParaRPr>
                  </a:p>
                </p:txBody>
              </p:sp>
              <p:cxnSp>
                <p:nvCxnSpPr>
                  <p:cNvPr id="33" name="Düz Bağlayıcı 32"/>
                  <p:cNvCxnSpPr/>
                  <p:nvPr/>
                </p:nvCxnSpPr>
                <p:spPr>
                  <a:xfrm>
                    <a:off x="6095627" y="4304421"/>
                    <a:ext cx="0" cy="431832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4" name="Dikdörtgen 33"/>
                  <p:cNvSpPr/>
                  <p:nvPr/>
                </p:nvSpPr>
                <p:spPr>
                  <a:xfrm>
                    <a:off x="5979602" y="4719784"/>
                    <a:ext cx="185255" cy="282258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tr-TR" b="1" dirty="0" smtClean="0">
                        <a:solidFill>
                          <a:srgbClr val="FF0000"/>
                        </a:solidFill>
                        <a:latin typeface="Book Antiqua" panose="02040602050305030304" pitchFamily="18" charset="0"/>
                      </a:rPr>
                      <a:t>  u</a:t>
                    </a:r>
                    <a:endParaRPr lang="en-US" b="1" dirty="0">
                      <a:solidFill>
                        <a:srgbClr val="FF0000"/>
                      </a:solidFill>
                      <a:latin typeface="Book Antiqua" panose="02040602050305030304" pitchFamily="18" charset="0"/>
                    </a:endParaRPr>
                  </a:p>
                </p:txBody>
              </p:sp>
            </p:grpSp>
          </p:grpSp>
        </p:grpSp>
        <p:sp>
          <p:nvSpPr>
            <p:cNvPr id="69" name="Dikdörtgen 68"/>
            <p:cNvSpPr/>
            <p:nvPr/>
          </p:nvSpPr>
          <p:spPr>
            <a:xfrm>
              <a:off x="4808300" y="5581449"/>
              <a:ext cx="550151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tr-TR" b="1" dirty="0" smtClean="0">
                  <a:solidFill>
                    <a:srgbClr val="00B0F0"/>
                  </a:solidFill>
                  <a:latin typeface="Book Antiqua" panose="02040602050305030304" pitchFamily="18" charset="0"/>
                </a:rPr>
                <a:t>  </a:t>
              </a:r>
              <a:r>
                <a:rPr lang="tr-TR" sz="3200" b="1" dirty="0" smtClean="0">
                  <a:solidFill>
                    <a:srgbClr val="00B0F0"/>
                  </a:solidFill>
                  <a:latin typeface="Book Antiqua" panose="02040602050305030304" pitchFamily="18" charset="0"/>
                </a:rPr>
                <a:t>p</a:t>
              </a:r>
              <a:endParaRPr lang="en-US" sz="3200" b="1" dirty="0">
                <a:solidFill>
                  <a:srgbClr val="00B0F0"/>
                </a:solidFill>
                <a:latin typeface="Book Antiqua" panose="02040602050305030304" pitchFamily="18" charset="0"/>
              </a:endParaRPr>
            </a:p>
          </p:txBody>
        </p:sp>
        <p:grpSp>
          <p:nvGrpSpPr>
            <p:cNvPr id="5" name="Grup 4"/>
            <p:cNvGrpSpPr/>
            <p:nvPr/>
          </p:nvGrpSpPr>
          <p:grpSpPr>
            <a:xfrm>
              <a:off x="982996" y="3645024"/>
              <a:ext cx="7706692" cy="2546438"/>
              <a:chOff x="982996" y="3645024"/>
              <a:chExt cx="7706692" cy="2546438"/>
            </a:xfrm>
          </p:grpSpPr>
          <p:grpSp>
            <p:nvGrpSpPr>
              <p:cNvPr id="37" name="Grup 36"/>
              <p:cNvGrpSpPr/>
              <p:nvPr/>
            </p:nvGrpSpPr>
            <p:grpSpPr>
              <a:xfrm>
                <a:off x="982996" y="3732938"/>
                <a:ext cx="2075574" cy="2347007"/>
                <a:chOff x="5865799" y="3208366"/>
                <a:chExt cx="871619" cy="1793676"/>
              </a:xfrm>
            </p:grpSpPr>
            <p:cxnSp>
              <p:nvCxnSpPr>
                <p:cNvPr id="38" name="Düz Bağlayıcı 37"/>
                <p:cNvCxnSpPr/>
                <p:nvPr/>
              </p:nvCxnSpPr>
              <p:spPr>
                <a:xfrm>
                  <a:off x="6099825" y="3572199"/>
                  <a:ext cx="0" cy="442816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39" name="Grup 38"/>
                <p:cNvGrpSpPr/>
                <p:nvPr/>
              </p:nvGrpSpPr>
              <p:grpSpPr>
                <a:xfrm>
                  <a:off x="5865799" y="3208366"/>
                  <a:ext cx="871619" cy="1793676"/>
                  <a:chOff x="5865799" y="3208366"/>
                  <a:chExt cx="871619" cy="1793676"/>
                </a:xfrm>
              </p:grpSpPr>
              <p:sp>
                <p:nvSpPr>
                  <p:cNvPr id="40" name="Metin kutusu 39"/>
                  <p:cNvSpPr txBox="1"/>
                  <p:nvPr/>
                </p:nvSpPr>
                <p:spPr>
                  <a:xfrm>
                    <a:off x="5865799" y="4026550"/>
                    <a:ext cx="459656" cy="30809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tr-TR" sz="1600" dirty="0"/>
                      <a:t>µ</a:t>
                    </a:r>
                    <a:endParaRPr lang="en-US" sz="1600" dirty="0"/>
                  </a:p>
                </p:txBody>
              </p:sp>
              <p:cxnSp>
                <p:nvCxnSpPr>
                  <p:cNvPr id="42" name="Düz Bağlayıcı 41"/>
                  <p:cNvCxnSpPr/>
                  <p:nvPr/>
                </p:nvCxnSpPr>
                <p:spPr>
                  <a:xfrm>
                    <a:off x="6099825" y="3572199"/>
                    <a:ext cx="420282" cy="1180012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3" name="Metin kutusu 42"/>
                  <p:cNvSpPr txBox="1"/>
                  <p:nvPr/>
                </p:nvSpPr>
                <p:spPr>
                  <a:xfrm>
                    <a:off x="5865799" y="3208366"/>
                    <a:ext cx="468052" cy="46166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l-GR" sz="2400" dirty="0" smtClean="0"/>
                      <a:t>σ</a:t>
                    </a:r>
                    <a:endParaRPr lang="en-US" sz="2400" dirty="0"/>
                  </a:p>
                </p:txBody>
              </p:sp>
              <p:sp>
                <p:nvSpPr>
                  <p:cNvPr id="44" name="Metin kutusu 43"/>
                  <p:cNvSpPr txBox="1"/>
                  <p:nvPr/>
                </p:nvSpPr>
                <p:spPr>
                  <a:xfrm>
                    <a:off x="6300192" y="4739337"/>
                    <a:ext cx="437226" cy="25873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tr-TR" sz="1600" b="1" dirty="0" smtClean="0">
                        <a:solidFill>
                          <a:srgbClr val="FF0000"/>
                        </a:solidFill>
                      </a:rPr>
                      <a:t>s</a:t>
                    </a:r>
                    <a:endParaRPr lang="en-US" sz="1600" b="1" dirty="0">
                      <a:solidFill>
                        <a:srgbClr val="FF0000"/>
                      </a:solidFill>
                    </a:endParaRPr>
                  </a:p>
                </p:txBody>
              </p:sp>
              <p:cxnSp>
                <p:nvCxnSpPr>
                  <p:cNvPr id="45" name="Düz Bağlayıcı 44"/>
                  <p:cNvCxnSpPr/>
                  <p:nvPr/>
                </p:nvCxnSpPr>
                <p:spPr>
                  <a:xfrm>
                    <a:off x="6095627" y="4304421"/>
                    <a:ext cx="0" cy="431832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6" name="Dikdörtgen 45"/>
                  <p:cNvSpPr/>
                  <p:nvPr/>
                </p:nvSpPr>
                <p:spPr>
                  <a:xfrm>
                    <a:off x="6013153" y="4719784"/>
                    <a:ext cx="150251" cy="282258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tr-TR" b="1" dirty="0" smtClean="0">
                        <a:solidFill>
                          <a:srgbClr val="FF0000"/>
                        </a:solidFill>
                        <a:latin typeface="Book Antiqua" panose="02040602050305030304" pitchFamily="18" charset="0"/>
                      </a:rPr>
                      <a:t> e</a:t>
                    </a:r>
                    <a:endParaRPr lang="en-US" b="1" dirty="0">
                      <a:solidFill>
                        <a:srgbClr val="FF0000"/>
                      </a:solidFill>
                      <a:latin typeface="Book Antiqua" panose="02040602050305030304" pitchFamily="18" charset="0"/>
                    </a:endParaRPr>
                  </a:p>
                </p:txBody>
              </p:sp>
            </p:grpSp>
          </p:grpSp>
          <p:grpSp>
            <p:nvGrpSpPr>
              <p:cNvPr id="47" name="Grup 46"/>
              <p:cNvGrpSpPr/>
              <p:nvPr/>
            </p:nvGrpSpPr>
            <p:grpSpPr>
              <a:xfrm>
                <a:off x="4897825" y="3711496"/>
                <a:ext cx="2112858" cy="2373012"/>
                <a:chOff x="5446575" y="3208366"/>
                <a:chExt cx="887276" cy="1813550"/>
              </a:xfrm>
            </p:grpSpPr>
            <p:cxnSp>
              <p:nvCxnSpPr>
                <p:cNvPr id="48" name="Düz Bağlayıcı 47"/>
                <p:cNvCxnSpPr>
                  <a:endCxn id="53" idx="0"/>
                </p:cNvCxnSpPr>
                <p:nvPr/>
              </p:nvCxnSpPr>
              <p:spPr>
                <a:xfrm flipH="1">
                  <a:off x="5665188" y="3562984"/>
                  <a:ext cx="434636" cy="1200196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49" name="Grup 48"/>
                <p:cNvGrpSpPr/>
                <p:nvPr/>
              </p:nvGrpSpPr>
              <p:grpSpPr>
                <a:xfrm>
                  <a:off x="5446575" y="3208366"/>
                  <a:ext cx="887276" cy="1813550"/>
                  <a:chOff x="5446575" y="3208366"/>
                  <a:chExt cx="887276" cy="1813550"/>
                </a:xfrm>
              </p:grpSpPr>
              <p:cxnSp>
                <p:nvCxnSpPr>
                  <p:cNvPr id="50" name="Düz Bağlayıcı 49"/>
                  <p:cNvCxnSpPr/>
                  <p:nvPr/>
                </p:nvCxnSpPr>
                <p:spPr>
                  <a:xfrm>
                    <a:off x="6099825" y="3572199"/>
                    <a:ext cx="0" cy="442816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51" name="Grup 50"/>
                  <p:cNvGrpSpPr/>
                  <p:nvPr/>
                </p:nvGrpSpPr>
                <p:grpSpPr>
                  <a:xfrm>
                    <a:off x="5446575" y="3208366"/>
                    <a:ext cx="887276" cy="1813550"/>
                    <a:chOff x="5446575" y="3208366"/>
                    <a:chExt cx="887276" cy="1813550"/>
                  </a:xfrm>
                </p:grpSpPr>
                <p:sp>
                  <p:nvSpPr>
                    <p:cNvPr id="52" name="Metin kutusu 51"/>
                    <p:cNvSpPr txBox="1"/>
                    <p:nvPr/>
                  </p:nvSpPr>
                  <p:spPr>
                    <a:xfrm>
                      <a:off x="5865799" y="4026550"/>
                      <a:ext cx="459656" cy="308096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tr-TR" sz="1600" dirty="0"/>
                        <a:t>µ</a:t>
                      </a:r>
                      <a:endParaRPr lang="en-US" sz="1600" dirty="0"/>
                    </a:p>
                  </p:txBody>
                </p:sp>
                <p:sp>
                  <p:nvSpPr>
                    <p:cNvPr id="53" name="Metin kutusu 52"/>
                    <p:cNvSpPr txBox="1"/>
                    <p:nvPr/>
                  </p:nvSpPr>
                  <p:spPr>
                    <a:xfrm>
                      <a:off x="5446575" y="4763180"/>
                      <a:ext cx="437226" cy="258736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FF0000"/>
                          </a:solidFill>
                          <a:latin typeface="Book Antiqua" panose="02040602050305030304" pitchFamily="18" charset="0"/>
                        </a:rPr>
                        <a:t>t</a:t>
                      </a:r>
                      <a:endParaRPr lang="en-US" sz="1600" b="1" dirty="0">
                        <a:solidFill>
                          <a:srgbClr val="FF0000"/>
                        </a:solidFill>
                      </a:endParaRPr>
                    </a:p>
                  </p:txBody>
                </p:sp>
                <p:sp>
                  <p:nvSpPr>
                    <p:cNvPr id="55" name="Metin kutusu 54"/>
                    <p:cNvSpPr txBox="1"/>
                    <p:nvPr/>
                  </p:nvSpPr>
                  <p:spPr>
                    <a:xfrm>
                      <a:off x="5865799" y="3208366"/>
                      <a:ext cx="468052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l-GR" sz="2400" dirty="0" smtClean="0"/>
                        <a:t>σ</a:t>
                      </a:r>
                      <a:endParaRPr lang="en-US" sz="2400" dirty="0"/>
                    </a:p>
                  </p:txBody>
                </p:sp>
                <p:cxnSp>
                  <p:nvCxnSpPr>
                    <p:cNvPr id="57" name="Düz Bağlayıcı 56"/>
                    <p:cNvCxnSpPr/>
                    <p:nvPr/>
                  </p:nvCxnSpPr>
                  <p:spPr>
                    <a:xfrm>
                      <a:off x="6095627" y="4304421"/>
                      <a:ext cx="0" cy="431832"/>
                    </a:xfrm>
                    <a:prstGeom prst="line">
                      <a:avLst/>
                    </a:prstGeom>
                    <a:ln w="254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58" name="Dikdörtgen 57"/>
                    <p:cNvSpPr/>
                    <p:nvPr/>
                  </p:nvSpPr>
                  <p:spPr>
                    <a:xfrm>
                      <a:off x="5979602" y="4719784"/>
                      <a:ext cx="185255" cy="282258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tr-TR" b="1" dirty="0" smtClean="0">
                          <a:solidFill>
                            <a:srgbClr val="FF0000"/>
                          </a:solidFill>
                          <a:latin typeface="Book Antiqua" panose="02040602050305030304" pitchFamily="18" charset="0"/>
                        </a:rPr>
                        <a:t>  u</a:t>
                      </a:r>
                      <a:endParaRPr lang="en-US" b="1" dirty="0">
                        <a:solidFill>
                          <a:srgbClr val="FF0000"/>
                        </a:solidFill>
                        <a:latin typeface="Book Antiqua" panose="02040602050305030304" pitchFamily="18" charset="0"/>
                      </a:endParaRPr>
                    </a:p>
                  </p:txBody>
                </p:sp>
              </p:grpSp>
            </p:grpSp>
          </p:grpSp>
          <p:grpSp>
            <p:nvGrpSpPr>
              <p:cNvPr id="59" name="Grup 58"/>
              <p:cNvGrpSpPr/>
              <p:nvPr/>
            </p:nvGrpSpPr>
            <p:grpSpPr>
              <a:xfrm>
                <a:off x="6576830" y="3645024"/>
                <a:ext cx="2112858" cy="2373012"/>
                <a:chOff x="5446575" y="3208366"/>
                <a:chExt cx="887276" cy="1813550"/>
              </a:xfrm>
            </p:grpSpPr>
            <p:cxnSp>
              <p:nvCxnSpPr>
                <p:cNvPr id="60" name="Düz Bağlayıcı 59"/>
                <p:cNvCxnSpPr>
                  <a:endCxn id="65" idx="0"/>
                </p:cNvCxnSpPr>
                <p:nvPr/>
              </p:nvCxnSpPr>
              <p:spPr>
                <a:xfrm flipH="1">
                  <a:off x="5665188" y="3562984"/>
                  <a:ext cx="434636" cy="1200196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61" name="Grup 60"/>
                <p:cNvGrpSpPr/>
                <p:nvPr/>
              </p:nvGrpSpPr>
              <p:grpSpPr>
                <a:xfrm>
                  <a:off x="5446575" y="3208366"/>
                  <a:ext cx="887276" cy="1813550"/>
                  <a:chOff x="5446575" y="3208366"/>
                  <a:chExt cx="887276" cy="1813550"/>
                </a:xfrm>
              </p:grpSpPr>
              <p:cxnSp>
                <p:nvCxnSpPr>
                  <p:cNvPr id="62" name="Düz Bağlayıcı 61"/>
                  <p:cNvCxnSpPr/>
                  <p:nvPr/>
                </p:nvCxnSpPr>
                <p:spPr>
                  <a:xfrm>
                    <a:off x="6099825" y="3572199"/>
                    <a:ext cx="0" cy="442816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63" name="Grup 62"/>
                  <p:cNvGrpSpPr/>
                  <p:nvPr/>
                </p:nvGrpSpPr>
                <p:grpSpPr>
                  <a:xfrm>
                    <a:off x="5446575" y="3208366"/>
                    <a:ext cx="887276" cy="1813550"/>
                    <a:chOff x="5446575" y="3208366"/>
                    <a:chExt cx="887276" cy="1813550"/>
                  </a:xfrm>
                </p:grpSpPr>
                <p:sp>
                  <p:nvSpPr>
                    <p:cNvPr id="64" name="Metin kutusu 63"/>
                    <p:cNvSpPr txBox="1"/>
                    <p:nvPr/>
                  </p:nvSpPr>
                  <p:spPr>
                    <a:xfrm>
                      <a:off x="5865799" y="4026550"/>
                      <a:ext cx="459656" cy="308096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tr-TR" sz="1600" dirty="0"/>
                        <a:t>µ</a:t>
                      </a:r>
                      <a:endParaRPr lang="en-US" sz="1600" dirty="0"/>
                    </a:p>
                  </p:txBody>
                </p:sp>
                <p:sp>
                  <p:nvSpPr>
                    <p:cNvPr id="65" name="Metin kutusu 64"/>
                    <p:cNvSpPr txBox="1"/>
                    <p:nvPr/>
                  </p:nvSpPr>
                  <p:spPr>
                    <a:xfrm>
                      <a:off x="5446575" y="4763180"/>
                      <a:ext cx="437226" cy="258736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FF0000"/>
                          </a:solidFill>
                          <a:latin typeface="Book Antiqua" panose="02040602050305030304" pitchFamily="18" charset="0"/>
                        </a:rPr>
                        <a:t>r</a:t>
                      </a:r>
                      <a:endParaRPr lang="en-US" sz="1600" b="1" dirty="0">
                        <a:solidFill>
                          <a:srgbClr val="FF0000"/>
                        </a:solidFill>
                      </a:endParaRPr>
                    </a:p>
                  </p:txBody>
                </p:sp>
                <p:sp>
                  <p:nvSpPr>
                    <p:cNvPr id="66" name="Metin kutusu 65"/>
                    <p:cNvSpPr txBox="1"/>
                    <p:nvPr/>
                  </p:nvSpPr>
                  <p:spPr>
                    <a:xfrm>
                      <a:off x="5865799" y="3208366"/>
                      <a:ext cx="468052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l-GR" sz="2400" dirty="0" smtClean="0"/>
                        <a:t>σ</a:t>
                      </a:r>
                      <a:endParaRPr lang="en-US" sz="2400" dirty="0"/>
                    </a:p>
                  </p:txBody>
                </p:sp>
                <p:cxnSp>
                  <p:nvCxnSpPr>
                    <p:cNvPr id="67" name="Düz Bağlayıcı 66"/>
                    <p:cNvCxnSpPr/>
                    <p:nvPr/>
                  </p:nvCxnSpPr>
                  <p:spPr>
                    <a:xfrm>
                      <a:off x="6095627" y="4304421"/>
                      <a:ext cx="0" cy="431832"/>
                    </a:xfrm>
                    <a:prstGeom prst="line">
                      <a:avLst/>
                    </a:prstGeom>
                    <a:ln w="254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68" name="Dikdörtgen 67"/>
                    <p:cNvSpPr/>
                    <p:nvPr/>
                  </p:nvSpPr>
                  <p:spPr>
                    <a:xfrm>
                      <a:off x="5979602" y="4719784"/>
                      <a:ext cx="174485" cy="282258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tr-TR" b="1" dirty="0" smtClean="0">
                          <a:solidFill>
                            <a:srgbClr val="FF0000"/>
                          </a:solidFill>
                          <a:latin typeface="Book Antiqua" panose="02040602050305030304" pitchFamily="18" charset="0"/>
                        </a:rPr>
                        <a:t>  a</a:t>
                      </a:r>
                      <a:endParaRPr lang="en-US" b="1" dirty="0">
                        <a:solidFill>
                          <a:srgbClr val="FF0000"/>
                        </a:solidFill>
                        <a:latin typeface="Book Antiqua" panose="02040602050305030304" pitchFamily="18" charset="0"/>
                      </a:endParaRPr>
                    </a:p>
                  </p:txBody>
                </p:sp>
              </p:grpSp>
            </p:grpSp>
          </p:grpSp>
          <p:sp>
            <p:nvSpPr>
              <p:cNvPr id="70" name="Dikdörtgen 69"/>
              <p:cNvSpPr/>
              <p:nvPr/>
            </p:nvSpPr>
            <p:spPr>
              <a:xfrm>
                <a:off x="4826934" y="5668242"/>
                <a:ext cx="53893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tr-TR" b="1" dirty="0" smtClean="0">
                    <a:solidFill>
                      <a:srgbClr val="00B0F0"/>
                    </a:solidFill>
                    <a:latin typeface="Book Antiqua" panose="02040602050305030304" pitchFamily="18" charset="0"/>
                  </a:rPr>
                  <a:t>  </a:t>
                </a:r>
                <a:r>
                  <a:rPr lang="tr-TR" sz="2800" b="1" dirty="0" smtClean="0">
                    <a:solidFill>
                      <a:schemeClr val="bg1">
                        <a:lumMod val="65000"/>
                      </a:schemeClr>
                    </a:solidFill>
                    <a:latin typeface="Book Antiqua" panose="02040602050305030304" pitchFamily="18" charset="0"/>
                  </a:rPr>
                  <a:t>X</a:t>
                </a:r>
                <a:endParaRPr lang="en-US" b="1" dirty="0">
                  <a:solidFill>
                    <a:schemeClr val="bg1">
                      <a:lumMod val="65000"/>
                    </a:schemeClr>
                  </a:solidFill>
                  <a:latin typeface="Book Antiqua" panose="02040602050305030304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60117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10992</TotalTime>
  <Words>1028</Words>
  <Application>Microsoft Office PowerPoint</Application>
  <PresentationFormat>Ekran Gösterisi (4:3)</PresentationFormat>
  <Paragraphs>130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7" baseType="lpstr">
      <vt:lpstr>Arial</vt:lpstr>
      <vt:lpstr>Book Antiqua</vt:lpstr>
      <vt:lpstr>Bookman Old Style</vt:lpstr>
      <vt:lpstr>Calibri</vt:lpstr>
      <vt:lpstr>Gill Sans MT</vt:lpstr>
      <vt:lpstr>Wingdings</vt:lpstr>
      <vt:lpstr>Wingdings 3</vt:lpstr>
      <vt:lpstr>Origin</vt:lpstr>
      <vt:lpstr> Türkçe Ses Dizgesinin İşleyişi - II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DBB411 Bilimsel Araştırma ve Yazma Teknikleri</dc:title>
  <dc:creator>user</dc:creator>
  <cp:lastModifiedBy>Hakem</cp:lastModifiedBy>
  <cp:revision>1139</cp:revision>
  <dcterms:created xsi:type="dcterms:W3CDTF">2015-09-22T13:45:05Z</dcterms:created>
  <dcterms:modified xsi:type="dcterms:W3CDTF">2019-10-14T10:40:41Z</dcterms:modified>
</cp:coreProperties>
</file>