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340" r:id="rId3"/>
    <p:sldId id="341" r:id="rId4"/>
    <p:sldId id="310" r:id="rId5"/>
    <p:sldId id="311" r:id="rId6"/>
    <p:sldId id="312" r:id="rId7"/>
    <p:sldId id="313" r:id="rId8"/>
    <p:sldId id="314" r:id="rId9"/>
    <p:sldId id="315" r:id="rId10"/>
    <p:sldId id="317" r:id="rId11"/>
    <p:sldId id="318" r:id="rId12"/>
    <p:sldId id="319"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pPr/>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pPr/>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pPr/>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pPr/>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893241" y="1818171"/>
            <a:ext cx="9369875" cy="3776662"/>
          </a:xfrm>
        </p:spPr>
        <p:txBody>
          <a:bodyPr>
            <a:normAutofit fontScale="90000"/>
          </a:bodyPr>
          <a:lstStyle/>
          <a:p>
            <a:pPr algn="ctr"/>
            <a:r>
              <a:rPr lang="tr-TR" altLang="tr-TR" dirty="0" smtClean="0"/>
              <a:t/>
            </a:r>
            <a:br>
              <a:rPr lang="tr-TR" altLang="tr-TR" dirty="0" smtClean="0"/>
            </a:br>
            <a:r>
              <a:rPr lang="tr-TR" altLang="tr-TR" b="1" dirty="0" smtClean="0"/>
              <a:t>Su Ayak İzi ve Sanal Su</a:t>
            </a:r>
            <a:r>
              <a:rPr lang="tr-TR" altLang="tr-TR" dirty="0" smtClean="0"/>
              <a:t/>
            </a:r>
            <a:br>
              <a:rPr lang="tr-TR" altLang="tr-TR" dirty="0" smtClean="0"/>
            </a:br>
            <a:r>
              <a:rPr lang="tr-TR" altLang="tr-TR" sz="3600" i="1" dirty="0" smtClean="0"/>
              <a:t>(48015017)</a:t>
            </a:r>
            <a:br>
              <a:rPr lang="tr-TR" altLang="tr-TR" sz="3600" i="1" dirty="0" smtClean="0"/>
            </a:br>
            <a:r>
              <a:rPr lang="tr-TR" altLang="tr-TR" i="1" dirty="0" smtClean="0"/>
              <a:t/>
            </a:r>
            <a:br>
              <a:rPr lang="tr-TR" altLang="tr-TR" i="1" dirty="0" smtClean="0"/>
            </a:br>
            <a:r>
              <a:rPr lang="tr-TR" altLang="tr-TR" sz="2700" i="1" dirty="0"/>
              <a:t>Bu dersin notları, Water </a:t>
            </a:r>
            <a:r>
              <a:rPr lang="tr-TR" altLang="tr-TR" sz="2700" i="1" dirty="0" err="1"/>
              <a:t>Footprint</a:t>
            </a:r>
            <a:r>
              <a:rPr lang="tr-TR" altLang="tr-TR" sz="2700" i="1" dirty="0"/>
              <a:t> Network web sayfasında bulunan ve </a:t>
            </a:r>
            <a:r>
              <a:rPr lang="tr-TR" altLang="tr-TR" sz="2700" i="1" dirty="0" err="1"/>
              <a:t>Twente</a:t>
            </a:r>
            <a:r>
              <a:rPr lang="tr-TR" altLang="tr-TR" sz="2700" i="1" dirty="0"/>
              <a:t> </a:t>
            </a:r>
            <a:r>
              <a:rPr lang="tr-TR" altLang="tr-TR" sz="2700" i="1" dirty="0" err="1"/>
              <a:t>University</a:t>
            </a:r>
            <a:r>
              <a:rPr lang="tr-TR" altLang="tr-TR" sz="2700" i="1" dirty="0"/>
              <a:t> öğretim üyesi Prof. Dr. </a:t>
            </a:r>
            <a:r>
              <a:rPr lang="tr-TR" altLang="tr-TR" sz="2700" i="1" dirty="0" err="1"/>
              <a:t>Arjen</a:t>
            </a:r>
            <a:r>
              <a:rPr lang="tr-TR" altLang="tr-TR" sz="2700" i="1" dirty="0"/>
              <a:t> </a:t>
            </a:r>
            <a:r>
              <a:rPr lang="tr-TR" altLang="tr-TR" sz="2700" i="1" dirty="0" err="1"/>
              <a:t>Hoekstra</a:t>
            </a:r>
            <a:r>
              <a:rPr lang="tr-TR" altLang="tr-TR" sz="2700" i="1" dirty="0"/>
              <a:t> ile araştırma ekibi tarafından geliştirilen bilgilerden derlenmiştir. </a:t>
            </a:r>
            <a:r>
              <a:rPr lang="tr-TR" altLang="tr-TR" sz="2700" i="1" dirty="0" smtClean="0"/>
              <a:t/>
            </a:r>
            <a:br>
              <a:rPr lang="tr-TR" altLang="tr-TR" sz="2700" i="1" dirty="0" smtClean="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27 Kasım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140045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solidFill>
                  <a:srgbClr val="FF0000"/>
                </a:solidFill>
              </a:rPr>
              <a:t>Ürünlerin Su Ayak İzini Nasıl Kullanıyoruz</a:t>
            </a:r>
            <a:r>
              <a:rPr lang="en-US" b="1" dirty="0" smtClean="0">
                <a:solidFill>
                  <a:srgbClr val="FF0000"/>
                </a:solidFill>
              </a:rPr>
              <a:t>?</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İşyerleri suya bağımlılıklarını, su kıtlığı ve kirlilik ile ilgili riskleri anlarlar. </a:t>
            </a:r>
          </a:p>
          <a:p>
            <a:r>
              <a:rPr lang="tr-TR" dirty="0" smtClean="0"/>
              <a:t>Ürünlerinin üretimindeki kaynak verimliliğini ölçebilirler. </a:t>
            </a:r>
          </a:p>
          <a:p>
            <a:r>
              <a:rPr lang="tr-TR" dirty="0" smtClean="0"/>
              <a:t>Su ayak izi karşılaştırmasını kullanarak su ayak izini azaltmak için hedefler koyabilirler.</a:t>
            </a:r>
            <a:r>
              <a:rPr lang="tr-TR" dirty="0"/>
              <a:t> </a:t>
            </a:r>
            <a:endParaRPr lang="tr-TR" dirty="0" smtClean="0"/>
          </a:p>
          <a:p>
            <a:r>
              <a:rPr lang="tr-TR" dirty="0" smtClean="0"/>
              <a:t>Ürünlerinin sürdürülebilir olup olmadığını değerlendirebilirler.</a:t>
            </a:r>
            <a:r>
              <a:rPr lang="en-US" dirty="0" smtClean="0"/>
              <a:t> </a:t>
            </a:r>
            <a:endParaRPr lang="tr-TR" dirty="0" smtClean="0"/>
          </a:p>
          <a:p>
            <a:r>
              <a:rPr lang="tr-TR" dirty="0" smtClean="0"/>
              <a:t>Ürünlerinin veya şirketlerinin su ayak izini açıklayarak tüketiciyi veya devleti sürdürebilir kalkınmaya verdikleri destek hakkında bilgilendirebilirler.</a:t>
            </a:r>
          </a:p>
          <a:p>
            <a:r>
              <a:rPr lang="tr-TR" dirty="0" smtClean="0"/>
              <a:t>Tecrübelerini ve yenilikleri diğerleriyle paylaşarak hepimizin su kaynaklarını sürdürülebilir kullanma konusunda harekete geçmesini sağlayabilirler.</a:t>
            </a:r>
            <a:r>
              <a:rPr lang="en-US" dirty="0" smtClean="0"/>
              <a:t> </a:t>
            </a:r>
            <a:r>
              <a:rPr lang="tr-TR" dirty="0" smtClean="0"/>
              <a:t>Böylece şirketler, kaynaklarını suyun daha verimli ve daha sürdürülebilir kullanımına yönlendirebilirler. </a:t>
            </a:r>
            <a:endParaRPr lang="tr-TR" dirty="0"/>
          </a:p>
        </p:txBody>
      </p:sp>
    </p:spTree>
    <p:extLst>
      <p:ext uri="{BB962C8B-B14F-4D97-AF65-F5344CB8AC3E}">
        <p14:creationId xmlns:p14="http://schemas.microsoft.com/office/powerpoint/2010/main" val="126539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Devletler…</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r>
              <a:rPr lang="tr-TR" dirty="0" smtClean="0"/>
              <a:t>Devletler farklı üretim türlerinin su kıtlığına ve kirliliğe yaptığı katkıyı görecektir. </a:t>
            </a:r>
          </a:p>
          <a:p>
            <a:r>
              <a:rPr lang="tr-TR" dirty="0" smtClean="0"/>
              <a:t>Farklı su kullanıcılarının kaynak verimliliğini değerlendirebilirler. En zayıf uygulayıcıları en iyi uygulamalarla ve en iyilerden teknolojik yenilikleri transfer etmek yoluyla geliştirebilirler.</a:t>
            </a:r>
          </a:p>
          <a:p>
            <a:r>
              <a:rPr lang="tr-TR" dirty="0" smtClean="0"/>
              <a:t>İşyerlerinin su ayak izleri ve sürdürülebilirliği konusunda şeffaf olmaları desteklenerek yenilikler ve gelişmeler hızlandırılabilir. </a:t>
            </a:r>
          </a:p>
          <a:p>
            <a:r>
              <a:rPr lang="tr-TR" dirty="0" smtClean="0"/>
              <a:t>Suyun ekonomideki yerini, iş yaratma, GSYH veya ticaret ilişkileri açısından değerlendirebilir ve bu kavramları politika üretmede kullanabilirler. </a:t>
            </a:r>
          </a:p>
          <a:p>
            <a:r>
              <a:rPr lang="tr-TR" dirty="0" smtClean="0"/>
              <a:t>Ürünlerin su ayak izi, toplumsal hedeflerin sağlanması amacıyla, su üzerinde etkisi olan devlet politikalarını entegre etmek için kullanılabilir. Bu da devletleri adil ve akılcı su tahsisi ile nehir havzasında bunu sağlamak için gerekli olan politikaların ve mevzuatın uygulanması konusunda destekler</a:t>
            </a:r>
            <a:r>
              <a:rPr lang="en-US" dirty="0" smtClean="0"/>
              <a:t>.</a:t>
            </a:r>
            <a:endParaRPr lang="en-US" dirty="0"/>
          </a:p>
          <a:p>
            <a:endParaRPr lang="tr-TR" dirty="0"/>
          </a:p>
        </p:txBody>
      </p:sp>
    </p:spTree>
    <p:extLst>
      <p:ext uri="{BB962C8B-B14F-4D97-AF65-F5344CB8AC3E}">
        <p14:creationId xmlns:p14="http://schemas.microsoft.com/office/powerpoint/2010/main" val="83562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Vatandaş…</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Vatandaşlar günlük tükettikleri ürünlerin yapılması için ne kadar su kullanıldığını, tüketim alışkanlıkları ile su kıtlığı ve kötüleşen su kalitesi problemleri arasındaki ilişkiyi, yalnızca kendi yaşadıkları yer değil, tüm dünyadaki nehir havzaları ile ilgisini anlarlar. </a:t>
            </a:r>
          </a:p>
          <a:p>
            <a:r>
              <a:rPr lang="tr-TR" dirty="0" smtClean="0"/>
              <a:t>Ürünün su ayak izini kullanarak alışveriş yaptıkları şirketlerde su dostluğunu destekleyebilirler.</a:t>
            </a:r>
            <a:r>
              <a:rPr lang="en-US" dirty="0" smtClean="0"/>
              <a:t> </a:t>
            </a:r>
            <a:endParaRPr lang="tr-TR" dirty="0" smtClean="0"/>
          </a:p>
          <a:p>
            <a:r>
              <a:rPr lang="tr-TR" dirty="0" smtClean="0"/>
              <a:t>Devlet temsilcileriyle konuşabilirler, tüm dünyada su kıtlığını azaltma ve su kalitesini iyileştirme konusu ile ilgilendiklerini belirtebilirler. </a:t>
            </a:r>
          </a:p>
          <a:p>
            <a:r>
              <a:rPr lang="tr-TR" dirty="0" smtClean="0"/>
              <a:t>Ürünün su ayak izi, vatandaşlara tüketim alışkanlıklarının su kaynakları üzerindeki etkisini gösterir. Su ayak izi, vatandaşları kişisel su ayak izlerini azaltmaya çalışma ve şirketlerle devletleri gerekli adımları atmaya çağırma konusunda </a:t>
            </a:r>
            <a:r>
              <a:rPr lang="tr-TR" smtClean="0"/>
              <a:t>destekler.</a:t>
            </a:r>
            <a:endParaRPr lang="en-US" dirty="0"/>
          </a:p>
          <a:p>
            <a:endParaRPr lang="tr-TR" dirty="0"/>
          </a:p>
        </p:txBody>
      </p:sp>
    </p:spTree>
    <p:extLst>
      <p:ext uri="{BB962C8B-B14F-4D97-AF65-F5344CB8AC3E}">
        <p14:creationId xmlns:p14="http://schemas.microsoft.com/office/powerpoint/2010/main" val="404224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9779" b="18447"/>
          <a:stretch/>
        </p:blipFill>
        <p:spPr>
          <a:xfrm>
            <a:off x="938979" y="407393"/>
            <a:ext cx="10476271" cy="5639446"/>
          </a:xfrm>
          <a:prstGeom prst="rect">
            <a:avLst/>
          </a:prstGeom>
        </p:spPr>
      </p:pic>
    </p:spTree>
    <p:extLst>
      <p:ext uri="{BB962C8B-B14F-4D97-AF65-F5344CB8AC3E}">
        <p14:creationId xmlns:p14="http://schemas.microsoft.com/office/powerpoint/2010/main" val="226075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8570" r="1209" b="15826"/>
          <a:stretch/>
        </p:blipFill>
        <p:spPr>
          <a:xfrm>
            <a:off x="597803" y="501445"/>
            <a:ext cx="10846946" cy="6225927"/>
          </a:xfrm>
          <a:prstGeom prst="rect">
            <a:avLst/>
          </a:prstGeom>
        </p:spPr>
      </p:pic>
      <p:sp>
        <p:nvSpPr>
          <p:cNvPr id="2" name="Dikdörtgen 1"/>
          <p:cNvSpPr/>
          <p:nvPr/>
        </p:nvSpPr>
        <p:spPr>
          <a:xfrm>
            <a:off x="204716" y="1440812"/>
            <a:ext cx="11987283" cy="369332"/>
          </a:xfrm>
          <a:prstGeom prst="rect">
            <a:avLst/>
          </a:prstGeom>
        </p:spPr>
        <p:txBody>
          <a:bodyPr wrap="square">
            <a:spAutoFit/>
          </a:bodyPr>
          <a:lstStyle/>
          <a:p>
            <a:r>
              <a:rPr lang="tr-TR" i="1" dirty="0"/>
              <a:t>http://www.un.org/sustainabledevelopment/blog/2015/12/sustainable-development-goals-kick-off-with-start-of-new-year/</a:t>
            </a:r>
          </a:p>
        </p:txBody>
      </p:sp>
    </p:spTree>
    <p:extLst>
      <p:ext uri="{BB962C8B-B14F-4D97-AF65-F5344CB8AC3E}">
        <p14:creationId xmlns:p14="http://schemas.microsoft.com/office/powerpoint/2010/main" val="50071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Ekonomik Gelir ve Su Ayak İzi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Su ayak izi, aynı zamanda bir ürünün ekonomideki rolünü belirlemek için kullanılır. Yeşil, mavi ve gri su ayak izini, ekonomik önlemlerle (birim ürün başına elde edilen kar ya da üretilen GSYH’nin oranı) ilişkilendirerek</a:t>
            </a:r>
            <a:r>
              <a:rPr lang="en-US" dirty="0" smtClean="0"/>
              <a:t> </a:t>
            </a:r>
            <a:r>
              <a:rPr lang="tr-TR" dirty="0" smtClean="0"/>
              <a:t>su ayak izi bize üründen kaynaklanan ekonomik gelirlerin tamamını gösterebilir. </a:t>
            </a:r>
          </a:p>
          <a:p>
            <a:r>
              <a:rPr lang="tr-TR" dirty="0" smtClean="0"/>
              <a:t>Bu bilgi, </a:t>
            </a:r>
            <a:r>
              <a:rPr lang="tr-TR" dirty="0"/>
              <a:t>su kaynaklarının </a:t>
            </a:r>
            <a:r>
              <a:rPr lang="tr-TR" dirty="0" smtClean="0"/>
              <a:t>farklı su kullanımları ve kullanıcıları arasında tahsis edilmesi ile farklı toplumsal hedefleri nasıl karşılayabileceğimizi anlamamıza yardımcı olur. </a:t>
            </a:r>
            <a:endParaRPr lang="tr-TR" dirty="0"/>
          </a:p>
        </p:txBody>
      </p:sp>
    </p:spTree>
    <p:extLst>
      <p:ext uri="{BB962C8B-B14F-4D97-AF65-F5344CB8AC3E}">
        <p14:creationId xmlns:p14="http://schemas.microsoft.com/office/powerpoint/2010/main" val="122307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Ürününüz çevresel olarak sürdürülebilir mi?</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Su ayak izi yalnızca bir ürünün üretilmesinde ne kadar su kullanıldığını göstermez</a:t>
            </a:r>
            <a:r>
              <a:rPr lang="en-US" dirty="0" smtClean="0"/>
              <a:t>; </a:t>
            </a:r>
            <a:r>
              <a:rPr lang="tr-TR" dirty="0" smtClean="0"/>
              <a:t>su ayak izi belli bir yerde belli bir zamanda meydana gelir. Bu önemlidir çünkü farklı yerlerde ve yılın farklı zamanlarında mevcut asimilasyon kapasitesinde ve su miktarında değişkenlikler vardır. </a:t>
            </a:r>
          </a:p>
          <a:p>
            <a:r>
              <a:rPr lang="tr-TR" dirty="0" smtClean="0"/>
              <a:t>Bir su ayak izi, su zengini olan bir yerde ya da yağışlı mevsimde meydana gelse de, yine su kaynakları üzerinde aynı baskıya neden olur (kullanılan hacim). Ancak o baskı, bir nehir havzasındaki tüm su kullanımını ya </a:t>
            </a:r>
            <a:r>
              <a:rPr lang="tr-TR" dirty="0"/>
              <a:t>da </a:t>
            </a:r>
            <a:r>
              <a:rPr lang="tr-TR" dirty="0" smtClean="0"/>
              <a:t>bir </a:t>
            </a:r>
            <a:r>
              <a:rPr lang="tr-TR" dirty="0" err="1" smtClean="0"/>
              <a:t>akiferden</a:t>
            </a:r>
            <a:r>
              <a:rPr lang="tr-TR" dirty="0" smtClean="0"/>
              <a:t> gerçekleştirilen su kullanımını maksimum </a:t>
            </a:r>
            <a:r>
              <a:rPr lang="tr-TR" dirty="0"/>
              <a:t>sürdürülebilirlik eşiğinin </a:t>
            </a:r>
            <a:r>
              <a:rPr lang="tr-TR" dirty="0" smtClean="0"/>
              <a:t>ötesine götürmez. </a:t>
            </a:r>
            <a:endParaRPr lang="tr-TR" dirty="0"/>
          </a:p>
        </p:txBody>
      </p:sp>
    </p:spTree>
    <p:extLst>
      <p:ext uri="{BB962C8B-B14F-4D97-AF65-F5344CB8AC3E}">
        <p14:creationId xmlns:p14="http://schemas.microsoft.com/office/powerpoint/2010/main" val="374988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Latin Amerika ve </a:t>
            </a:r>
            <a:r>
              <a:rPr lang="tr-TR" dirty="0" err="1" smtClean="0"/>
              <a:t>Karayipler</a:t>
            </a:r>
            <a:endParaRPr lang="tr-TR" dirty="0"/>
          </a:p>
        </p:txBody>
      </p:sp>
      <p:pic>
        <p:nvPicPr>
          <p:cNvPr id="4" name="Resim 3"/>
          <p:cNvPicPr>
            <a:picLocks noChangeAspect="1"/>
          </p:cNvPicPr>
          <p:nvPr/>
        </p:nvPicPr>
        <p:blipFill rotWithShape="1">
          <a:blip r:embed="rId2"/>
          <a:srcRect l="11859" t="24780" r="29049" b="27861"/>
          <a:stretch/>
        </p:blipFill>
        <p:spPr>
          <a:xfrm>
            <a:off x="1107584" y="1867435"/>
            <a:ext cx="10546933" cy="4752305"/>
          </a:xfrm>
          <a:prstGeom prst="rect">
            <a:avLst/>
          </a:prstGeom>
        </p:spPr>
      </p:pic>
      <p:sp>
        <p:nvSpPr>
          <p:cNvPr id="3" name="Dikdörtgen 2"/>
          <p:cNvSpPr/>
          <p:nvPr/>
        </p:nvSpPr>
        <p:spPr>
          <a:xfrm>
            <a:off x="1107584" y="6427155"/>
            <a:ext cx="6096000" cy="369332"/>
          </a:xfrm>
          <a:prstGeom prst="rect">
            <a:avLst/>
          </a:prstGeom>
        </p:spPr>
        <p:txBody>
          <a:bodyPr>
            <a:spAutoFit/>
          </a:bodyPr>
          <a:lstStyle/>
          <a:p>
            <a:r>
              <a:rPr lang="tr-TR" dirty="0" smtClean="0"/>
              <a:t>Source: Water </a:t>
            </a:r>
            <a:r>
              <a:rPr lang="tr-TR" dirty="0" err="1" smtClean="0"/>
              <a:t>Footprint</a:t>
            </a:r>
            <a:r>
              <a:rPr lang="tr-TR" dirty="0" smtClean="0"/>
              <a:t> Network</a:t>
            </a:r>
            <a:endParaRPr lang="tr-TR" dirty="0"/>
          </a:p>
        </p:txBody>
      </p:sp>
    </p:spTree>
    <p:extLst>
      <p:ext uri="{BB962C8B-B14F-4D97-AF65-F5344CB8AC3E}">
        <p14:creationId xmlns:p14="http://schemas.microsoft.com/office/powerpoint/2010/main" val="293850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0175" t="15977" r="33899" b="26309"/>
          <a:stretch/>
        </p:blipFill>
        <p:spPr>
          <a:xfrm>
            <a:off x="1536879" y="995229"/>
            <a:ext cx="8731876" cy="5066240"/>
          </a:xfrm>
          <a:prstGeom prst="rect">
            <a:avLst/>
          </a:prstGeom>
        </p:spPr>
      </p:pic>
      <p:pic>
        <p:nvPicPr>
          <p:cNvPr id="2" name="Resim 1"/>
          <p:cNvPicPr>
            <a:picLocks noChangeAspect="1"/>
          </p:cNvPicPr>
          <p:nvPr/>
        </p:nvPicPr>
        <p:blipFill>
          <a:blip r:embed="rId3"/>
          <a:stretch>
            <a:fillRect/>
          </a:stretch>
        </p:blipFill>
        <p:spPr>
          <a:xfrm>
            <a:off x="1682820" y="6157302"/>
            <a:ext cx="6151397" cy="493819"/>
          </a:xfrm>
          <a:prstGeom prst="rect">
            <a:avLst/>
          </a:prstGeom>
        </p:spPr>
      </p:pic>
    </p:spTree>
    <p:extLst>
      <p:ext uri="{BB962C8B-B14F-4D97-AF65-F5344CB8AC3E}">
        <p14:creationId xmlns:p14="http://schemas.microsoft.com/office/powerpoint/2010/main" val="217115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Bir ürünün su ayak izinin sürdürülebilir olup olmadığını anlamak için, yerel su kaynaklarına kıyasla kümülatif su ayak izine bakmalıyız. Bu şekilde, bir ayda, yılda ya da mevsimde kullanılan asimilasyon kapasitesi veya tüketilen su miktarını kullanırız. Birlikte değerlendirince, belirli bir yerdeki veya zaman periyodundaki tüm üretimin su ayak izi, bize </a:t>
            </a:r>
            <a:r>
              <a:rPr lang="tr-TR" dirty="0" smtClean="0">
                <a:solidFill>
                  <a:srgbClr val="FF0000"/>
                </a:solidFill>
              </a:rPr>
              <a:t>sürdürebilirlik eşiğini geçip geçmediğimizi </a:t>
            </a:r>
            <a:r>
              <a:rPr lang="tr-TR" dirty="0" smtClean="0"/>
              <a:t>ve ürünümüzün sürdürülebilir olup olmadığını söyler. </a:t>
            </a:r>
            <a:endParaRPr lang="tr-TR" dirty="0"/>
          </a:p>
        </p:txBody>
      </p:sp>
    </p:spTree>
    <p:extLst>
      <p:ext uri="{BB962C8B-B14F-4D97-AF65-F5344CB8AC3E}">
        <p14:creationId xmlns:p14="http://schemas.microsoft.com/office/powerpoint/2010/main" val="228452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59" y="184821"/>
            <a:ext cx="10515600" cy="1325563"/>
          </a:xfrm>
        </p:spPr>
        <p:txBody>
          <a:bodyPr>
            <a:normAutofit/>
          </a:bodyPr>
          <a:lstStyle/>
          <a:p>
            <a:r>
              <a:rPr lang="en-US" sz="1800" dirty="0"/>
              <a:t>Legend: Annual average monthly blue water scarcity in Latin America and the Caribbean estimated at a resolution level of 30×30 arc minute grid cells. Low blue water scarcity corresponds to green </a:t>
            </a:r>
            <a:r>
              <a:rPr lang="en-US" sz="1800" dirty="0" err="1"/>
              <a:t>colours</a:t>
            </a:r>
            <a:r>
              <a:rPr lang="en-US" sz="1800" dirty="0"/>
              <a:t> (&lt;1.0), moderate to yellow (1.0-1.5), significant to orange (1.5-2.0) and severe to red (&gt;2.0). </a:t>
            </a:r>
            <a:endParaRPr lang="tr-TR" sz="1800" dirty="0"/>
          </a:p>
        </p:txBody>
      </p:sp>
      <p:pic>
        <p:nvPicPr>
          <p:cNvPr id="4" name="Resim 3"/>
          <p:cNvPicPr>
            <a:picLocks noChangeAspect="1"/>
          </p:cNvPicPr>
          <p:nvPr/>
        </p:nvPicPr>
        <p:blipFill rotWithShape="1">
          <a:blip r:embed="rId2"/>
          <a:srcRect l="13541" t="16329" r="34393" b="7967"/>
          <a:stretch/>
        </p:blipFill>
        <p:spPr>
          <a:xfrm>
            <a:off x="2136355" y="1395146"/>
            <a:ext cx="6774288" cy="5537917"/>
          </a:xfrm>
          <a:prstGeom prst="rect">
            <a:avLst/>
          </a:prstGeom>
        </p:spPr>
      </p:pic>
      <p:pic>
        <p:nvPicPr>
          <p:cNvPr id="5" name="Resim 4"/>
          <p:cNvPicPr>
            <a:picLocks noChangeAspect="1"/>
          </p:cNvPicPr>
          <p:nvPr/>
        </p:nvPicPr>
        <p:blipFill>
          <a:blip r:embed="rId3"/>
          <a:stretch>
            <a:fillRect/>
          </a:stretch>
        </p:blipFill>
        <p:spPr>
          <a:xfrm>
            <a:off x="7352040" y="6143654"/>
            <a:ext cx="6151397" cy="493819"/>
          </a:xfrm>
          <a:prstGeom prst="rect">
            <a:avLst/>
          </a:prstGeom>
        </p:spPr>
      </p:pic>
    </p:spTree>
    <p:extLst>
      <p:ext uri="{BB962C8B-B14F-4D97-AF65-F5344CB8AC3E}">
        <p14:creationId xmlns:p14="http://schemas.microsoft.com/office/powerpoint/2010/main" val="429319938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2801</TotalTime>
  <Words>628</Words>
  <Application>Microsoft Office PowerPoint</Application>
  <PresentationFormat>Geniş ekran</PresentationFormat>
  <Paragraphs>30</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Calibri Light</vt:lpstr>
      <vt:lpstr>Office Teması</vt:lpstr>
      <vt:lpstr> Su Ayak İzi ve Sanal Su (48015017)  Bu dersin notları, Water Footprint Network web sayfasında bulunan ve Twente University öğretim üyesi Prof. Dr. Arjen Hoekstra ile araştırma ekibi tarafından geliştirilen bilgilerden derlenmiştir.   Doç. Dr. Gökşen ÇAPAR 27 Kasım 2017 </vt:lpstr>
      <vt:lpstr>PowerPoint Sunusu</vt:lpstr>
      <vt:lpstr>PowerPoint Sunusu</vt:lpstr>
      <vt:lpstr>Ekonomik Gelir ve Su Ayak İzi</vt:lpstr>
      <vt:lpstr>Ürününüz çevresel olarak sürdürülebilir mi?</vt:lpstr>
      <vt:lpstr>Latin Amerika ve Karayipler</vt:lpstr>
      <vt:lpstr>PowerPoint Sunusu</vt:lpstr>
      <vt:lpstr>PowerPoint Sunusu</vt:lpstr>
      <vt:lpstr>Legend: Annual average monthly blue water scarcity in Latin America and the Caribbean estimated at a resolution level of 30×30 arc minute grid cells. Low blue water scarcity corresponds to green colours (&lt;1.0), moderate to yellow (1.0-1.5), significant to orange (1.5-2.0) and severe to red (&gt;2.0). </vt:lpstr>
      <vt:lpstr>Ürünlerin Su Ayak İzini Nasıl Kullanıyoruz?</vt:lpstr>
      <vt:lpstr>Devletler…</vt:lpstr>
      <vt:lpstr>Vatandaş…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186</cp:revision>
  <dcterms:created xsi:type="dcterms:W3CDTF">2015-09-29T21:28:34Z</dcterms:created>
  <dcterms:modified xsi:type="dcterms:W3CDTF">2017-10-25T20:14:31Z</dcterms:modified>
</cp:coreProperties>
</file>