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1/8/2020</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1/8/2020</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03CA2-BCEC-4941-9E95-91FC77FAF40F}"/>
              </a:ext>
            </a:extLst>
          </p:cNvPr>
          <p:cNvSpPr>
            <a:spLocks noGrp="1"/>
          </p:cNvSpPr>
          <p:nvPr>
            <p:ph type="ctrTitle"/>
          </p:nvPr>
        </p:nvSpPr>
        <p:spPr>
          <a:xfrm>
            <a:off x="246076" y="663973"/>
            <a:ext cx="7197726" cy="2421464"/>
          </a:xfrm>
        </p:spPr>
        <p:txBody>
          <a:bodyPr/>
          <a:lstStyle/>
          <a:p>
            <a:r>
              <a:rPr lang="en-US" dirty="0"/>
              <a:t>Week 2 : Country FOCUS : Spain</a:t>
            </a:r>
            <a:endParaRPr lang="tr-TR" dirty="0"/>
          </a:p>
        </p:txBody>
      </p:sp>
      <p:sp>
        <p:nvSpPr>
          <p:cNvPr id="3" name="Subtitle 2">
            <a:extLst>
              <a:ext uri="{FF2B5EF4-FFF2-40B4-BE49-F238E27FC236}">
                <a16:creationId xmlns:a16="http://schemas.microsoft.com/office/drawing/2014/main" id="{02E8F938-1942-4893-80DE-E61335192670}"/>
              </a:ext>
            </a:extLst>
          </p:cNvPr>
          <p:cNvSpPr>
            <a:spLocks noGrp="1"/>
          </p:cNvSpPr>
          <p:nvPr>
            <p:ph type="subTitle" idx="1"/>
          </p:nvPr>
        </p:nvSpPr>
        <p:spPr>
          <a:xfrm>
            <a:off x="321577" y="2993160"/>
            <a:ext cx="7197726" cy="1405467"/>
          </a:xfrm>
        </p:spPr>
        <p:txBody>
          <a:bodyPr/>
          <a:lstStyle/>
          <a:p>
            <a:r>
              <a:rPr lang="en-US" dirty="0"/>
              <a:t>Globalization’s changing fortunes in </a:t>
            </a:r>
            <a:r>
              <a:rPr lang="en-US" dirty="0" err="1"/>
              <a:t>spain</a:t>
            </a:r>
            <a:endParaRPr lang="tr-TR" dirty="0"/>
          </a:p>
        </p:txBody>
      </p:sp>
    </p:spTree>
    <p:extLst>
      <p:ext uri="{BB962C8B-B14F-4D97-AF65-F5344CB8AC3E}">
        <p14:creationId xmlns:p14="http://schemas.microsoft.com/office/powerpoint/2010/main" val="3476544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0F173-3CEA-4BC2-B240-C6FED925BB12}"/>
              </a:ext>
            </a:extLst>
          </p:cNvPr>
          <p:cNvSpPr>
            <a:spLocks noGrp="1"/>
          </p:cNvSpPr>
          <p:nvPr>
            <p:ph type="title"/>
          </p:nvPr>
        </p:nvSpPr>
        <p:spPr/>
        <p:txBody>
          <a:bodyPr/>
          <a:lstStyle/>
          <a:p>
            <a:r>
              <a:rPr lang="en-US" dirty="0"/>
              <a:t>Tier-one supplier</a:t>
            </a:r>
            <a:endParaRPr lang="tr-TR" dirty="0"/>
          </a:p>
        </p:txBody>
      </p:sp>
      <p:sp>
        <p:nvSpPr>
          <p:cNvPr id="3" name="Content Placeholder 2">
            <a:extLst>
              <a:ext uri="{FF2B5EF4-FFF2-40B4-BE49-F238E27FC236}">
                <a16:creationId xmlns:a16="http://schemas.microsoft.com/office/drawing/2014/main" id="{9B2C5A5B-4912-4EDE-8D25-364ED44192E4}"/>
              </a:ext>
            </a:extLst>
          </p:cNvPr>
          <p:cNvSpPr>
            <a:spLocks noGrp="1"/>
          </p:cNvSpPr>
          <p:nvPr>
            <p:ph idx="1"/>
          </p:nvPr>
        </p:nvSpPr>
        <p:spPr/>
        <p:txBody>
          <a:bodyPr/>
          <a:lstStyle/>
          <a:p>
            <a:r>
              <a:rPr lang="en-US" sz="2400" dirty="0"/>
              <a:t>A manufacturer who provides directly to a company without dealing with a middleman or other manufacturers.</a:t>
            </a:r>
          </a:p>
          <a:p>
            <a:endParaRPr lang="en-US" sz="2400" dirty="0"/>
          </a:p>
          <a:p>
            <a:r>
              <a:rPr lang="en-US" sz="2400" dirty="0"/>
              <a:t>TRW – is an American global supplier of </a:t>
            </a:r>
            <a:r>
              <a:rPr lang="en-US" sz="2400" dirty="0" err="1"/>
              <a:t>automative</a:t>
            </a:r>
            <a:r>
              <a:rPr lang="en-US" sz="2400" dirty="0"/>
              <a:t> systems, modules components/ automotive original equipment.</a:t>
            </a:r>
          </a:p>
          <a:p>
            <a:r>
              <a:rPr lang="en-US" sz="2400" dirty="0"/>
              <a:t>DELPHI – Tier 1 supplier – aftermath solutions</a:t>
            </a:r>
          </a:p>
          <a:p>
            <a:pPr marL="2286000" lvl="5" indent="0">
              <a:buNone/>
            </a:pPr>
            <a:r>
              <a:rPr lang="en-US" dirty="0"/>
              <a:t>        </a:t>
            </a:r>
            <a:r>
              <a:rPr lang="en-US" sz="2400" dirty="0"/>
              <a:t>- innovating propulsion systems</a:t>
            </a:r>
            <a:endParaRPr lang="tr-TR" sz="2400" dirty="0"/>
          </a:p>
        </p:txBody>
      </p:sp>
    </p:spTree>
    <p:extLst>
      <p:ext uri="{BB962C8B-B14F-4D97-AF65-F5344CB8AC3E}">
        <p14:creationId xmlns:p14="http://schemas.microsoft.com/office/powerpoint/2010/main" val="1987718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43436-B8B3-4BB9-BBCA-85E6CACE42AC}"/>
              </a:ext>
            </a:extLst>
          </p:cNvPr>
          <p:cNvSpPr>
            <a:spLocks noGrp="1"/>
          </p:cNvSpPr>
          <p:nvPr>
            <p:ph type="title"/>
          </p:nvPr>
        </p:nvSpPr>
        <p:spPr/>
        <p:txBody>
          <a:bodyPr/>
          <a:lstStyle/>
          <a:p>
            <a:r>
              <a:rPr lang="en-US" dirty="0"/>
              <a:t>Largest car producers (Nov., 2018)</a:t>
            </a:r>
            <a:endParaRPr lang="tr-TR" dirty="0"/>
          </a:p>
        </p:txBody>
      </p:sp>
      <p:sp>
        <p:nvSpPr>
          <p:cNvPr id="3" name="Content Placeholder 2">
            <a:extLst>
              <a:ext uri="{FF2B5EF4-FFF2-40B4-BE49-F238E27FC236}">
                <a16:creationId xmlns:a16="http://schemas.microsoft.com/office/drawing/2014/main" id="{F3479F6C-3A8F-4468-9479-35D448FA7E10}"/>
              </a:ext>
            </a:extLst>
          </p:cNvPr>
          <p:cNvSpPr>
            <a:spLocks noGrp="1"/>
          </p:cNvSpPr>
          <p:nvPr>
            <p:ph idx="1"/>
          </p:nvPr>
        </p:nvSpPr>
        <p:spPr/>
        <p:txBody>
          <a:bodyPr>
            <a:normAutofit fontScale="92500" lnSpcReduction="10000"/>
          </a:bodyPr>
          <a:lstStyle/>
          <a:p>
            <a:r>
              <a:rPr lang="en-US" dirty="0"/>
              <a:t>1.China		24,81 million units</a:t>
            </a:r>
          </a:p>
          <a:p>
            <a:r>
              <a:rPr lang="en-US" dirty="0"/>
              <a:t>2. Japan		8,35 million units</a:t>
            </a:r>
          </a:p>
          <a:p>
            <a:r>
              <a:rPr lang="en-US" dirty="0"/>
              <a:t>3. Germany		5,65 million units</a:t>
            </a:r>
          </a:p>
          <a:p>
            <a:r>
              <a:rPr lang="en-US" dirty="0"/>
              <a:t>4. India		3.95 million units</a:t>
            </a:r>
          </a:p>
          <a:p>
            <a:r>
              <a:rPr lang="en-US" dirty="0"/>
              <a:t>5. S. Korea		3,71</a:t>
            </a:r>
          </a:p>
          <a:p>
            <a:r>
              <a:rPr lang="en-US" dirty="0"/>
              <a:t>6. U.S.			3,03</a:t>
            </a:r>
          </a:p>
          <a:p>
            <a:r>
              <a:rPr lang="en-US" dirty="0">
                <a:solidFill>
                  <a:srgbClr val="FF0000"/>
                </a:solidFill>
              </a:rPr>
              <a:t>7. Spain		2,29</a:t>
            </a:r>
            <a:r>
              <a:rPr lang="en-US" dirty="0"/>
              <a:t>	</a:t>
            </a:r>
          </a:p>
          <a:p>
            <a:r>
              <a:rPr lang="en-US" dirty="0"/>
              <a:t>8. Brazil		2,27</a:t>
            </a:r>
          </a:p>
          <a:p>
            <a:r>
              <a:rPr lang="en-US" dirty="0"/>
              <a:t>9. Mexico</a:t>
            </a:r>
          </a:p>
          <a:p>
            <a:r>
              <a:rPr lang="en-US" dirty="0"/>
              <a:t>10. France</a:t>
            </a:r>
            <a:endParaRPr lang="tr-TR" dirty="0"/>
          </a:p>
        </p:txBody>
      </p:sp>
    </p:spTree>
    <p:extLst>
      <p:ext uri="{BB962C8B-B14F-4D97-AF65-F5344CB8AC3E}">
        <p14:creationId xmlns:p14="http://schemas.microsoft.com/office/powerpoint/2010/main" val="2737932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D6B6B-42E9-4E60-9E3C-9E3C1D0067F2}"/>
              </a:ext>
            </a:extLst>
          </p:cNvPr>
          <p:cNvSpPr>
            <a:spLocks noGrp="1"/>
          </p:cNvSpPr>
          <p:nvPr>
            <p:ph type="title"/>
          </p:nvPr>
        </p:nvSpPr>
        <p:spPr/>
        <p:txBody>
          <a:bodyPr/>
          <a:lstStyle/>
          <a:p>
            <a:r>
              <a:rPr lang="en-US" dirty="0"/>
              <a:t>Snap look at </a:t>
            </a:r>
            <a:r>
              <a:rPr lang="en-US" dirty="0" err="1"/>
              <a:t>spain’s</a:t>
            </a:r>
            <a:r>
              <a:rPr lang="en-US" dirty="0"/>
              <a:t> political history</a:t>
            </a:r>
            <a:endParaRPr lang="tr-TR" dirty="0"/>
          </a:p>
        </p:txBody>
      </p:sp>
      <p:sp>
        <p:nvSpPr>
          <p:cNvPr id="3" name="Content Placeholder 2">
            <a:extLst>
              <a:ext uri="{FF2B5EF4-FFF2-40B4-BE49-F238E27FC236}">
                <a16:creationId xmlns:a16="http://schemas.microsoft.com/office/drawing/2014/main" id="{63C0485B-161C-4BEB-A8AC-912DCE65E524}"/>
              </a:ext>
            </a:extLst>
          </p:cNvPr>
          <p:cNvSpPr>
            <a:spLocks noGrp="1"/>
          </p:cNvSpPr>
          <p:nvPr>
            <p:ph idx="1"/>
          </p:nvPr>
        </p:nvSpPr>
        <p:spPr/>
        <p:txBody>
          <a:bodyPr/>
          <a:lstStyle/>
          <a:p>
            <a:r>
              <a:rPr lang="en-US" dirty="0"/>
              <a:t>Dictator – </a:t>
            </a:r>
            <a:r>
              <a:rPr lang="en-US" dirty="0" err="1"/>
              <a:t>Fracisco</a:t>
            </a:r>
            <a:r>
              <a:rPr lang="en-US" dirty="0"/>
              <a:t> Franco (Nov., 1975)</a:t>
            </a:r>
          </a:p>
          <a:p>
            <a:r>
              <a:rPr lang="en-US" dirty="0"/>
              <a:t>1977 – general election</a:t>
            </a:r>
          </a:p>
          <a:p>
            <a:r>
              <a:rPr lang="en-US" dirty="0"/>
              <a:t>1978 – constitution</a:t>
            </a:r>
          </a:p>
          <a:p>
            <a:r>
              <a:rPr lang="en-US" dirty="0"/>
              <a:t>1981 – coup-  failed</a:t>
            </a:r>
          </a:p>
          <a:p>
            <a:r>
              <a:rPr lang="en-US" dirty="0"/>
              <a:t>1982 – general election – Spanish </a:t>
            </a:r>
            <a:r>
              <a:rPr lang="en-US" dirty="0" err="1"/>
              <a:t>Socilaist</a:t>
            </a:r>
            <a:r>
              <a:rPr lang="en-US" dirty="0"/>
              <a:t> Worker’s Party Victory</a:t>
            </a:r>
          </a:p>
          <a:p>
            <a:r>
              <a:rPr lang="en-US" dirty="0"/>
              <a:t>1986- EU member </a:t>
            </a:r>
          </a:p>
        </p:txBody>
      </p:sp>
    </p:spTree>
    <p:extLst>
      <p:ext uri="{BB962C8B-B14F-4D97-AF65-F5344CB8AC3E}">
        <p14:creationId xmlns:p14="http://schemas.microsoft.com/office/powerpoint/2010/main" val="1214414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DB637-65F8-455E-B45E-B5F62564E93F}"/>
              </a:ext>
            </a:extLst>
          </p:cNvPr>
          <p:cNvSpPr>
            <a:spLocks noGrp="1"/>
          </p:cNvSpPr>
          <p:nvPr>
            <p:ph type="title"/>
          </p:nvPr>
        </p:nvSpPr>
        <p:spPr/>
        <p:txBody>
          <a:bodyPr/>
          <a:lstStyle/>
          <a:p>
            <a:r>
              <a:rPr lang="en-US" dirty="0"/>
              <a:t>Snap look at European union (EU)</a:t>
            </a:r>
            <a:br>
              <a:rPr lang="en-US" dirty="0"/>
            </a:br>
            <a:endParaRPr lang="tr-TR" dirty="0"/>
          </a:p>
        </p:txBody>
      </p:sp>
      <p:sp>
        <p:nvSpPr>
          <p:cNvPr id="3" name="Content Placeholder 2">
            <a:extLst>
              <a:ext uri="{FF2B5EF4-FFF2-40B4-BE49-F238E27FC236}">
                <a16:creationId xmlns:a16="http://schemas.microsoft.com/office/drawing/2014/main" id="{026082B8-16EF-4721-82F0-E1DD16C385D0}"/>
              </a:ext>
            </a:extLst>
          </p:cNvPr>
          <p:cNvSpPr>
            <a:spLocks noGrp="1"/>
          </p:cNvSpPr>
          <p:nvPr>
            <p:ph idx="1"/>
          </p:nvPr>
        </p:nvSpPr>
        <p:spPr/>
        <p:txBody>
          <a:bodyPr/>
          <a:lstStyle/>
          <a:p>
            <a:r>
              <a:rPr lang="en-US" sz="3600" dirty="0">
                <a:solidFill>
                  <a:srgbClr val="FFFF00"/>
                </a:solidFill>
              </a:rPr>
              <a:t>EU first six member states</a:t>
            </a:r>
          </a:p>
          <a:p>
            <a:r>
              <a:rPr lang="en-US" sz="2400" dirty="0">
                <a:solidFill>
                  <a:srgbClr val="FF0000"/>
                </a:solidFill>
              </a:rPr>
              <a:t>Belgium</a:t>
            </a:r>
          </a:p>
          <a:p>
            <a:r>
              <a:rPr lang="en-US" sz="2400" dirty="0">
                <a:solidFill>
                  <a:srgbClr val="FF0000"/>
                </a:solidFill>
              </a:rPr>
              <a:t>France</a:t>
            </a:r>
          </a:p>
          <a:p>
            <a:r>
              <a:rPr lang="en-US" sz="2400" dirty="0" err="1">
                <a:solidFill>
                  <a:srgbClr val="FF0000"/>
                </a:solidFill>
              </a:rPr>
              <a:t>W.Germany</a:t>
            </a:r>
            <a:endParaRPr lang="en-US" sz="2400" dirty="0">
              <a:solidFill>
                <a:srgbClr val="FF0000"/>
              </a:solidFill>
            </a:endParaRPr>
          </a:p>
          <a:p>
            <a:r>
              <a:rPr lang="en-US" sz="2400" dirty="0">
                <a:solidFill>
                  <a:srgbClr val="FF0000"/>
                </a:solidFill>
              </a:rPr>
              <a:t>Italy</a:t>
            </a:r>
          </a:p>
          <a:p>
            <a:r>
              <a:rPr lang="en-US" sz="2400" dirty="0" err="1">
                <a:solidFill>
                  <a:srgbClr val="FF0000"/>
                </a:solidFill>
              </a:rPr>
              <a:t>Luxemborg</a:t>
            </a:r>
            <a:endParaRPr lang="en-US" sz="2400" dirty="0">
              <a:solidFill>
                <a:srgbClr val="FF0000"/>
              </a:solidFill>
            </a:endParaRPr>
          </a:p>
          <a:p>
            <a:r>
              <a:rPr lang="en-US" sz="2400" dirty="0">
                <a:solidFill>
                  <a:srgbClr val="FF0000"/>
                </a:solidFill>
              </a:rPr>
              <a:t>Netherlands</a:t>
            </a:r>
            <a:endParaRPr lang="tr-TR" sz="2400" dirty="0">
              <a:solidFill>
                <a:srgbClr val="FF0000"/>
              </a:solidFill>
            </a:endParaRPr>
          </a:p>
        </p:txBody>
      </p:sp>
    </p:spTree>
    <p:extLst>
      <p:ext uri="{BB962C8B-B14F-4D97-AF65-F5344CB8AC3E}">
        <p14:creationId xmlns:p14="http://schemas.microsoft.com/office/powerpoint/2010/main" val="8240290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A2556-AE3D-43C2-AD69-47ECC0232E40}"/>
              </a:ext>
            </a:extLst>
          </p:cNvPr>
          <p:cNvSpPr>
            <a:spLocks noGrp="1"/>
          </p:cNvSpPr>
          <p:nvPr>
            <p:ph type="title"/>
          </p:nvPr>
        </p:nvSpPr>
        <p:spPr/>
        <p:txBody>
          <a:bodyPr/>
          <a:lstStyle/>
          <a:p>
            <a:r>
              <a:rPr lang="en-US" dirty="0"/>
              <a:t>Snap look at European union (EU)</a:t>
            </a:r>
            <a:endParaRPr lang="tr-TR" dirty="0"/>
          </a:p>
        </p:txBody>
      </p:sp>
      <p:sp>
        <p:nvSpPr>
          <p:cNvPr id="3" name="Content Placeholder 2">
            <a:extLst>
              <a:ext uri="{FF2B5EF4-FFF2-40B4-BE49-F238E27FC236}">
                <a16:creationId xmlns:a16="http://schemas.microsoft.com/office/drawing/2014/main" id="{5AC20BB0-37A1-4D7A-B509-1BCD507F802F}"/>
              </a:ext>
            </a:extLst>
          </p:cNvPr>
          <p:cNvSpPr>
            <a:spLocks noGrp="1"/>
          </p:cNvSpPr>
          <p:nvPr>
            <p:ph idx="1"/>
          </p:nvPr>
        </p:nvSpPr>
        <p:spPr/>
        <p:txBody>
          <a:bodyPr>
            <a:normAutofit/>
          </a:bodyPr>
          <a:lstStyle/>
          <a:p>
            <a:r>
              <a:rPr lang="en-US" sz="2400" dirty="0"/>
              <a:t>28 Countries EU MEMBERS</a:t>
            </a:r>
          </a:p>
          <a:p>
            <a:r>
              <a:rPr lang="en-US" sz="2400" dirty="0"/>
              <a:t>44 COUNTRIES in EUROPE</a:t>
            </a:r>
          </a:p>
          <a:p>
            <a:r>
              <a:rPr lang="en-US" sz="2400" dirty="0">
                <a:solidFill>
                  <a:srgbClr val="FFFF00"/>
                </a:solidFill>
              </a:rPr>
              <a:t>Turkey first applied 1963</a:t>
            </a:r>
          </a:p>
          <a:p>
            <a:pPr lvl="1"/>
            <a:r>
              <a:rPr lang="en-US" sz="2400" dirty="0"/>
              <a:t>1987 applied for formal membership</a:t>
            </a:r>
            <a:endParaRPr lang="tr-TR" sz="2400" dirty="0"/>
          </a:p>
        </p:txBody>
      </p:sp>
    </p:spTree>
    <p:extLst>
      <p:ext uri="{BB962C8B-B14F-4D97-AF65-F5344CB8AC3E}">
        <p14:creationId xmlns:p14="http://schemas.microsoft.com/office/powerpoint/2010/main" val="22799719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CD4E8-7C60-4B5F-BD21-124F4EF8A694}"/>
              </a:ext>
            </a:extLst>
          </p:cNvPr>
          <p:cNvSpPr>
            <a:spLocks noGrp="1"/>
          </p:cNvSpPr>
          <p:nvPr>
            <p:ph type="title"/>
          </p:nvPr>
        </p:nvSpPr>
        <p:spPr/>
        <p:txBody>
          <a:bodyPr/>
          <a:lstStyle/>
          <a:p>
            <a:r>
              <a:rPr lang="en-US" dirty="0">
                <a:solidFill>
                  <a:srgbClr val="FF0000"/>
                </a:solidFill>
              </a:rPr>
              <a:t>Spain’s population (2018)</a:t>
            </a:r>
            <a:br>
              <a:rPr lang="en-US" dirty="0">
                <a:solidFill>
                  <a:srgbClr val="FF0000"/>
                </a:solidFill>
              </a:rPr>
            </a:br>
            <a:r>
              <a:rPr lang="en-US" dirty="0">
                <a:solidFill>
                  <a:srgbClr val="FF0000"/>
                </a:solidFill>
              </a:rPr>
              <a:t>46,72 million</a:t>
            </a:r>
            <a:endParaRPr lang="tr-TR" dirty="0">
              <a:solidFill>
                <a:srgbClr val="FF0000"/>
              </a:solidFill>
            </a:endParaRPr>
          </a:p>
        </p:txBody>
      </p:sp>
      <p:sp>
        <p:nvSpPr>
          <p:cNvPr id="3" name="Content Placeholder 2">
            <a:extLst>
              <a:ext uri="{FF2B5EF4-FFF2-40B4-BE49-F238E27FC236}">
                <a16:creationId xmlns:a16="http://schemas.microsoft.com/office/drawing/2014/main" id="{C13EDD2B-0D1D-4D51-9B9E-8696978422A0}"/>
              </a:ext>
            </a:extLst>
          </p:cNvPr>
          <p:cNvSpPr>
            <a:spLocks noGrp="1"/>
          </p:cNvSpPr>
          <p:nvPr>
            <p:ph idx="1"/>
          </p:nvPr>
        </p:nvSpPr>
        <p:spPr/>
        <p:txBody>
          <a:bodyPr>
            <a:normAutofit/>
          </a:bodyPr>
          <a:lstStyle/>
          <a:p>
            <a:r>
              <a:rPr lang="en-US" sz="2400" dirty="0"/>
              <a:t>Immigrants – 5,947,106 (12,8%)</a:t>
            </a:r>
          </a:p>
          <a:p>
            <a:r>
              <a:rPr lang="en-US" sz="2400" dirty="0"/>
              <a:t>(Latin America + Eastern Europe)</a:t>
            </a:r>
          </a:p>
        </p:txBody>
      </p:sp>
    </p:spTree>
    <p:extLst>
      <p:ext uri="{BB962C8B-B14F-4D97-AF65-F5344CB8AC3E}">
        <p14:creationId xmlns:p14="http://schemas.microsoft.com/office/powerpoint/2010/main" val="13651832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A2119-5475-4DF5-B307-BF5FAD204F18}"/>
              </a:ext>
            </a:extLst>
          </p:cNvPr>
          <p:cNvSpPr>
            <a:spLocks noGrp="1"/>
          </p:cNvSpPr>
          <p:nvPr>
            <p:ph type="title"/>
          </p:nvPr>
        </p:nvSpPr>
        <p:spPr/>
        <p:txBody>
          <a:bodyPr/>
          <a:lstStyle/>
          <a:p>
            <a:r>
              <a:rPr lang="en-US" dirty="0">
                <a:solidFill>
                  <a:srgbClr val="FF0000"/>
                </a:solidFill>
              </a:rPr>
              <a:t>Countries with largest immigrants</a:t>
            </a:r>
            <a:endParaRPr lang="tr-TR" dirty="0">
              <a:solidFill>
                <a:srgbClr val="FF0000"/>
              </a:solidFill>
            </a:endParaRPr>
          </a:p>
        </p:txBody>
      </p:sp>
      <p:sp>
        <p:nvSpPr>
          <p:cNvPr id="3" name="Content Placeholder 2">
            <a:extLst>
              <a:ext uri="{FF2B5EF4-FFF2-40B4-BE49-F238E27FC236}">
                <a16:creationId xmlns:a16="http://schemas.microsoft.com/office/drawing/2014/main" id="{633C04EB-746B-4F40-9147-C62AF5AB6678}"/>
              </a:ext>
            </a:extLst>
          </p:cNvPr>
          <p:cNvSpPr>
            <a:spLocks noGrp="1"/>
          </p:cNvSpPr>
          <p:nvPr>
            <p:ph idx="1"/>
          </p:nvPr>
        </p:nvSpPr>
        <p:spPr/>
        <p:txBody>
          <a:bodyPr>
            <a:normAutofit fontScale="92500" lnSpcReduction="20000"/>
          </a:bodyPr>
          <a:lstStyle/>
          <a:p>
            <a:r>
              <a:rPr lang="en-US" dirty="0"/>
              <a:t>1.US</a:t>
            </a:r>
          </a:p>
          <a:p>
            <a:r>
              <a:rPr lang="en-US" dirty="0"/>
              <a:t>2. Russia</a:t>
            </a:r>
          </a:p>
          <a:p>
            <a:r>
              <a:rPr lang="en-US" dirty="0"/>
              <a:t>3.S.Arabia</a:t>
            </a:r>
          </a:p>
          <a:p>
            <a:r>
              <a:rPr lang="en-US" dirty="0"/>
              <a:t>4. Germany			10,2%</a:t>
            </a:r>
          </a:p>
          <a:p>
            <a:r>
              <a:rPr lang="en-US" dirty="0"/>
              <a:t>5. UK				8,4%</a:t>
            </a:r>
          </a:p>
          <a:p>
            <a:r>
              <a:rPr lang="en-US" dirty="0"/>
              <a:t>6. UAE</a:t>
            </a:r>
          </a:p>
          <a:p>
            <a:r>
              <a:rPr lang="en-US" dirty="0"/>
              <a:t>7. France			7,9%</a:t>
            </a:r>
          </a:p>
          <a:p>
            <a:r>
              <a:rPr lang="en-US" dirty="0"/>
              <a:t>8. Canada</a:t>
            </a:r>
          </a:p>
          <a:p>
            <a:r>
              <a:rPr lang="en-US" dirty="0">
                <a:solidFill>
                  <a:srgbClr val="FF0000"/>
                </a:solidFill>
              </a:rPr>
              <a:t>9. Spain			5.9%</a:t>
            </a:r>
          </a:p>
          <a:p>
            <a:r>
              <a:rPr lang="en-US" dirty="0"/>
              <a:t>10. Italy			5,8%</a:t>
            </a:r>
          </a:p>
          <a:p>
            <a:r>
              <a:rPr lang="en-US" dirty="0">
                <a:solidFill>
                  <a:srgbClr val="FF0000"/>
                </a:solidFill>
              </a:rPr>
              <a:t>13. Turkey 			4.1%</a:t>
            </a:r>
            <a:endParaRPr lang="tr-TR" dirty="0">
              <a:solidFill>
                <a:srgbClr val="FF0000"/>
              </a:solidFill>
            </a:endParaRPr>
          </a:p>
        </p:txBody>
      </p:sp>
    </p:spTree>
    <p:extLst>
      <p:ext uri="{BB962C8B-B14F-4D97-AF65-F5344CB8AC3E}">
        <p14:creationId xmlns:p14="http://schemas.microsoft.com/office/powerpoint/2010/main" val="3689050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D9CF6-7ABD-41B4-8D7E-4EEBB57B5CEC}"/>
              </a:ext>
            </a:extLst>
          </p:cNvPr>
          <p:cNvSpPr>
            <a:spLocks noGrp="1"/>
          </p:cNvSpPr>
          <p:nvPr>
            <p:ph type="title"/>
          </p:nvPr>
        </p:nvSpPr>
        <p:spPr/>
        <p:txBody>
          <a:bodyPr/>
          <a:lstStyle/>
          <a:p>
            <a:r>
              <a:rPr lang="en-US" dirty="0"/>
              <a:t>Where is </a:t>
            </a:r>
            <a:r>
              <a:rPr lang="en-US" dirty="0" err="1"/>
              <a:t>spain</a:t>
            </a:r>
            <a:r>
              <a:rPr lang="en-US" dirty="0"/>
              <a:t>?</a:t>
            </a:r>
            <a:endParaRPr lang="tr-TR" dirty="0"/>
          </a:p>
        </p:txBody>
      </p:sp>
      <p:pic>
        <p:nvPicPr>
          <p:cNvPr id="5" name="Content Placeholder 4">
            <a:extLst>
              <a:ext uri="{FF2B5EF4-FFF2-40B4-BE49-F238E27FC236}">
                <a16:creationId xmlns:a16="http://schemas.microsoft.com/office/drawing/2014/main" id="{20C1D921-01C4-4C5D-AD11-A5FB7A672B73}"/>
              </a:ext>
            </a:extLst>
          </p:cNvPr>
          <p:cNvPicPr>
            <a:picLocks noGrp="1" noChangeAspect="1"/>
          </p:cNvPicPr>
          <p:nvPr>
            <p:ph idx="1"/>
          </p:nvPr>
        </p:nvPicPr>
        <p:blipFill>
          <a:blip r:embed="rId2"/>
          <a:stretch>
            <a:fillRect/>
          </a:stretch>
        </p:blipFill>
        <p:spPr>
          <a:xfrm>
            <a:off x="2741612" y="2231472"/>
            <a:ext cx="6019800" cy="3296997"/>
          </a:xfrm>
        </p:spPr>
      </p:pic>
    </p:spTree>
    <p:extLst>
      <p:ext uri="{BB962C8B-B14F-4D97-AF65-F5344CB8AC3E}">
        <p14:creationId xmlns:p14="http://schemas.microsoft.com/office/powerpoint/2010/main" val="669017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AE8E8-1BE0-4918-892D-9A36007E13C6}"/>
              </a:ext>
            </a:extLst>
          </p:cNvPr>
          <p:cNvSpPr>
            <a:spLocks noGrp="1"/>
          </p:cNvSpPr>
          <p:nvPr>
            <p:ph type="title"/>
          </p:nvPr>
        </p:nvSpPr>
        <p:spPr/>
        <p:txBody>
          <a:bodyPr/>
          <a:lstStyle/>
          <a:p>
            <a:r>
              <a:rPr lang="en-US" dirty="0"/>
              <a:t>Where is Spain?</a:t>
            </a:r>
            <a:endParaRPr lang="tr-TR" dirty="0"/>
          </a:p>
        </p:txBody>
      </p:sp>
      <p:pic>
        <p:nvPicPr>
          <p:cNvPr id="5" name="Content Placeholder 4">
            <a:extLst>
              <a:ext uri="{FF2B5EF4-FFF2-40B4-BE49-F238E27FC236}">
                <a16:creationId xmlns:a16="http://schemas.microsoft.com/office/drawing/2014/main" id="{C9A3739F-CBE7-4CD8-81C0-BA3D7F8E3ED9}"/>
              </a:ext>
            </a:extLst>
          </p:cNvPr>
          <p:cNvPicPr>
            <a:picLocks noGrp="1" noChangeAspect="1"/>
          </p:cNvPicPr>
          <p:nvPr>
            <p:ph idx="1"/>
          </p:nvPr>
        </p:nvPicPr>
        <p:blipFill>
          <a:blip r:embed="rId2"/>
          <a:stretch>
            <a:fillRect/>
          </a:stretch>
        </p:blipFill>
        <p:spPr>
          <a:xfrm>
            <a:off x="2698028" y="1555235"/>
            <a:ext cx="6596974" cy="4887509"/>
          </a:xfrm>
        </p:spPr>
      </p:pic>
    </p:spTree>
    <p:extLst>
      <p:ext uri="{BB962C8B-B14F-4D97-AF65-F5344CB8AC3E}">
        <p14:creationId xmlns:p14="http://schemas.microsoft.com/office/powerpoint/2010/main" val="989083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3CC40-F22B-4782-A350-24A7C1ACFB69}"/>
              </a:ext>
            </a:extLst>
          </p:cNvPr>
          <p:cNvSpPr>
            <a:spLocks noGrp="1"/>
          </p:cNvSpPr>
          <p:nvPr>
            <p:ph type="title"/>
          </p:nvPr>
        </p:nvSpPr>
        <p:spPr/>
        <p:txBody>
          <a:bodyPr/>
          <a:lstStyle/>
          <a:p>
            <a:r>
              <a:rPr lang="en-US" dirty="0"/>
              <a:t>SPAIN’s FDI (</a:t>
            </a:r>
            <a:r>
              <a:rPr lang="en-US" dirty="0" err="1"/>
              <a:t>Foregn</a:t>
            </a:r>
            <a:r>
              <a:rPr lang="en-US" dirty="0"/>
              <a:t> DIRECT INVESTMENT) flows</a:t>
            </a:r>
            <a:endParaRPr lang="tr-TR" dirty="0"/>
          </a:p>
        </p:txBody>
      </p:sp>
      <p:sp>
        <p:nvSpPr>
          <p:cNvPr id="3" name="Content Placeholder 2">
            <a:extLst>
              <a:ext uri="{FF2B5EF4-FFF2-40B4-BE49-F238E27FC236}">
                <a16:creationId xmlns:a16="http://schemas.microsoft.com/office/drawing/2014/main" id="{9884D23C-6599-48C4-882C-922FEE04020B}"/>
              </a:ext>
            </a:extLst>
          </p:cNvPr>
          <p:cNvSpPr>
            <a:spLocks noGrp="1"/>
          </p:cNvSpPr>
          <p:nvPr>
            <p:ph idx="1"/>
          </p:nvPr>
        </p:nvSpPr>
        <p:spPr/>
        <p:txBody>
          <a:bodyPr/>
          <a:lstStyle/>
          <a:p>
            <a:r>
              <a:rPr lang="en-US" sz="2400" dirty="0"/>
              <a:t>Spain is commonly seen as one of the globalization’s success stories.  In the decade from 1994-2004m more than 100 billion Euros flowed into the country in FDI, attracted by low wage bills and proximity to European markets.</a:t>
            </a:r>
          </a:p>
          <a:p>
            <a:r>
              <a:rPr lang="en-US" sz="2400" dirty="0"/>
              <a:t>Sustained economic growth saw the economy expand 40% over the decade.</a:t>
            </a:r>
          </a:p>
          <a:p>
            <a:r>
              <a:rPr lang="en-US" sz="2400" dirty="0"/>
              <a:t>From virtually no motor industry to in the early 1990s, Spain became the world’s sixth largest car producer. </a:t>
            </a:r>
          </a:p>
          <a:p>
            <a:r>
              <a:rPr lang="en-US" sz="2400" dirty="0"/>
              <a:t>Tourism prospered, accounting for 12% of Spain’s GDP</a:t>
            </a:r>
          </a:p>
        </p:txBody>
      </p:sp>
    </p:spTree>
    <p:extLst>
      <p:ext uri="{BB962C8B-B14F-4D97-AF65-F5344CB8AC3E}">
        <p14:creationId xmlns:p14="http://schemas.microsoft.com/office/powerpoint/2010/main" val="4172260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DAD30-26F3-45E8-9FFF-5A34989BFA6B}"/>
              </a:ext>
            </a:extLst>
          </p:cNvPr>
          <p:cNvSpPr>
            <a:spLocks noGrp="1"/>
          </p:cNvSpPr>
          <p:nvPr>
            <p:ph type="title"/>
          </p:nvPr>
        </p:nvSpPr>
        <p:spPr/>
        <p:txBody>
          <a:bodyPr/>
          <a:lstStyle/>
          <a:p>
            <a:r>
              <a:rPr lang="en-US" dirty="0"/>
              <a:t>Spain’s business environment</a:t>
            </a:r>
            <a:endParaRPr lang="tr-TR" dirty="0"/>
          </a:p>
        </p:txBody>
      </p:sp>
      <p:sp>
        <p:nvSpPr>
          <p:cNvPr id="3" name="Content Placeholder 2">
            <a:extLst>
              <a:ext uri="{FF2B5EF4-FFF2-40B4-BE49-F238E27FC236}">
                <a16:creationId xmlns:a16="http://schemas.microsoft.com/office/drawing/2014/main" id="{0A791E0C-417F-4D91-8A90-CDAFF04D20E8}"/>
              </a:ext>
            </a:extLst>
          </p:cNvPr>
          <p:cNvSpPr>
            <a:spLocks noGrp="1"/>
          </p:cNvSpPr>
          <p:nvPr>
            <p:ph idx="1"/>
          </p:nvPr>
        </p:nvSpPr>
        <p:spPr/>
        <p:txBody>
          <a:bodyPr>
            <a:normAutofit/>
          </a:bodyPr>
          <a:lstStyle/>
          <a:p>
            <a:r>
              <a:rPr lang="en-US" sz="2400" dirty="0"/>
              <a:t>The improvement in Spain’s business environment owed much to its political transformation from military dictatorship to democracy in the 1970s, followed by EU membership in 1986.</a:t>
            </a:r>
          </a:p>
          <a:p>
            <a:r>
              <a:rPr lang="en-US" sz="2400" dirty="0"/>
              <a:t>As one of the poorer members, Spain was entitled to EU Structural funds for building infrastructure and services.</a:t>
            </a:r>
          </a:p>
          <a:p>
            <a:r>
              <a:rPr lang="en-US" sz="2400" dirty="0"/>
              <a:t>The investment added to the attractiveness of Spain for foreign investors.</a:t>
            </a:r>
          </a:p>
          <a:p>
            <a:r>
              <a:rPr lang="en-US" sz="2400" dirty="0"/>
              <a:t>As Spanish wages and costs rose, the country’s location advantages diminished.  It also became more expensive as a tourist destination.</a:t>
            </a:r>
            <a:endParaRPr lang="tr-TR" sz="2400" dirty="0"/>
          </a:p>
        </p:txBody>
      </p:sp>
    </p:spTree>
    <p:extLst>
      <p:ext uri="{BB962C8B-B14F-4D97-AF65-F5344CB8AC3E}">
        <p14:creationId xmlns:p14="http://schemas.microsoft.com/office/powerpoint/2010/main" val="4231099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19A2A-2F4F-40B5-86C4-3FD19211F671}"/>
              </a:ext>
            </a:extLst>
          </p:cNvPr>
          <p:cNvSpPr>
            <a:spLocks noGrp="1"/>
          </p:cNvSpPr>
          <p:nvPr>
            <p:ph type="title"/>
          </p:nvPr>
        </p:nvSpPr>
        <p:spPr/>
        <p:txBody>
          <a:bodyPr/>
          <a:lstStyle/>
          <a:p>
            <a:r>
              <a:rPr lang="en-US" dirty="0"/>
              <a:t>Spain loses the advantage of low labor cost</a:t>
            </a:r>
            <a:endParaRPr lang="tr-TR" dirty="0"/>
          </a:p>
        </p:txBody>
      </p:sp>
      <p:sp>
        <p:nvSpPr>
          <p:cNvPr id="3" name="Content Placeholder 2">
            <a:extLst>
              <a:ext uri="{FF2B5EF4-FFF2-40B4-BE49-F238E27FC236}">
                <a16:creationId xmlns:a16="http://schemas.microsoft.com/office/drawing/2014/main" id="{8FA9A10C-D07A-46D8-AD3F-14DBC0F0776F}"/>
              </a:ext>
            </a:extLst>
          </p:cNvPr>
          <p:cNvSpPr>
            <a:spLocks noGrp="1"/>
          </p:cNvSpPr>
          <p:nvPr>
            <p:ph idx="1"/>
          </p:nvPr>
        </p:nvSpPr>
        <p:spPr/>
        <p:txBody>
          <a:bodyPr/>
          <a:lstStyle/>
          <a:p>
            <a:r>
              <a:rPr lang="en-US" sz="2400" dirty="0"/>
              <a:t>Turkey and North Africa became cheaper tourist destinations than Spain.  </a:t>
            </a:r>
          </a:p>
          <a:p>
            <a:r>
              <a:rPr lang="en-US" sz="2400" dirty="0"/>
              <a:t>In 2004, the accession of poorer countries to the EU meant a shift of much EU funding away from Spain, to new member states.</a:t>
            </a:r>
          </a:p>
          <a:p>
            <a:r>
              <a:rPr lang="en-US" sz="2400" dirty="0"/>
              <a:t>Construction companies affected by the phasing out of EU funds sought to diversify and expand abroad.</a:t>
            </a:r>
          </a:p>
          <a:p>
            <a:r>
              <a:rPr lang="en-US" sz="2400" dirty="0"/>
              <a:t>Manufacturing jobs tended to migrate to the new EU member states, to the east.</a:t>
            </a:r>
          </a:p>
          <a:p>
            <a:endParaRPr lang="en-US" dirty="0"/>
          </a:p>
        </p:txBody>
      </p:sp>
    </p:spTree>
    <p:extLst>
      <p:ext uri="{BB962C8B-B14F-4D97-AF65-F5344CB8AC3E}">
        <p14:creationId xmlns:p14="http://schemas.microsoft.com/office/powerpoint/2010/main" val="198593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8042F-12D1-4981-B98A-3AB0B7C30470}"/>
              </a:ext>
            </a:extLst>
          </p:cNvPr>
          <p:cNvSpPr>
            <a:spLocks noGrp="1"/>
          </p:cNvSpPr>
          <p:nvPr>
            <p:ph type="title"/>
          </p:nvPr>
        </p:nvSpPr>
        <p:spPr/>
        <p:txBody>
          <a:bodyPr/>
          <a:lstStyle/>
          <a:p>
            <a:r>
              <a:rPr lang="en-US" dirty="0"/>
              <a:t>Threats to Spanish manufacturing</a:t>
            </a:r>
            <a:endParaRPr lang="tr-TR" dirty="0"/>
          </a:p>
        </p:txBody>
      </p:sp>
      <p:sp>
        <p:nvSpPr>
          <p:cNvPr id="3" name="Content Placeholder 2">
            <a:extLst>
              <a:ext uri="{FF2B5EF4-FFF2-40B4-BE49-F238E27FC236}">
                <a16:creationId xmlns:a16="http://schemas.microsoft.com/office/drawing/2014/main" id="{F841F3D3-F968-4CA9-94D4-F3718E1CE0D2}"/>
              </a:ext>
            </a:extLst>
          </p:cNvPr>
          <p:cNvSpPr>
            <a:spLocks noGrp="1"/>
          </p:cNvSpPr>
          <p:nvPr>
            <p:ph idx="1"/>
          </p:nvPr>
        </p:nvSpPr>
        <p:spPr/>
        <p:txBody>
          <a:bodyPr/>
          <a:lstStyle/>
          <a:p>
            <a:r>
              <a:rPr lang="en-US" sz="2400" dirty="0"/>
              <a:t>The biggest threats were to Spanish manufacturing were posed by the rise of China and India where manufacturing costs were easily undercut those in Spain.  Sectors such as textiles, clothing and footwear, which are traditional industries in Spain, succumbed to low-cost imports, while the manufacturing of complex products such as cars was shifting to the new EU states to the east.</a:t>
            </a:r>
          </a:p>
          <a:p>
            <a:pPr marL="0" indent="0">
              <a:buNone/>
            </a:pPr>
            <a:endParaRPr lang="tr-TR" dirty="0"/>
          </a:p>
        </p:txBody>
      </p:sp>
    </p:spTree>
    <p:extLst>
      <p:ext uri="{BB962C8B-B14F-4D97-AF65-F5344CB8AC3E}">
        <p14:creationId xmlns:p14="http://schemas.microsoft.com/office/powerpoint/2010/main" val="558547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90761-8C6F-4198-9951-654B7913F4DE}"/>
              </a:ext>
            </a:extLst>
          </p:cNvPr>
          <p:cNvSpPr>
            <a:spLocks noGrp="1"/>
          </p:cNvSpPr>
          <p:nvPr>
            <p:ph type="title"/>
          </p:nvPr>
        </p:nvSpPr>
        <p:spPr/>
        <p:txBody>
          <a:bodyPr/>
          <a:lstStyle/>
          <a:p>
            <a:r>
              <a:rPr lang="en-US" dirty="0"/>
              <a:t>How could </a:t>
            </a:r>
            <a:r>
              <a:rPr lang="en-US" dirty="0" err="1"/>
              <a:t>spain</a:t>
            </a:r>
            <a:r>
              <a:rPr lang="en-US" dirty="0"/>
              <a:t> respond?</a:t>
            </a:r>
            <a:endParaRPr lang="tr-TR" dirty="0"/>
          </a:p>
        </p:txBody>
      </p:sp>
      <p:sp>
        <p:nvSpPr>
          <p:cNvPr id="3" name="Content Placeholder 2">
            <a:extLst>
              <a:ext uri="{FF2B5EF4-FFF2-40B4-BE49-F238E27FC236}">
                <a16:creationId xmlns:a16="http://schemas.microsoft.com/office/drawing/2014/main" id="{AF80EC68-0226-433D-B38D-6FA7C34E3FB7}"/>
              </a:ext>
            </a:extLst>
          </p:cNvPr>
          <p:cNvSpPr>
            <a:spLocks noGrp="1"/>
          </p:cNvSpPr>
          <p:nvPr>
            <p:ph idx="1"/>
          </p:nvPr>
        </p:nvSpPr>
        <p:spPr/>
        <p:txBody>
          <a:bodyPr/>
          <a:lstStyle/>
          <a:p>
            <a:r>
              <a:rPr lang="en-US" sz="2400" dirty="0"/>
              <a:t>The cry of “</a:t>
            </a:r>
            <a:r>
              <a:rPr lang="en-US" sz="2400" i="1" dirty="0" err="1">
                <a:solidFill>
                  <a:srgbClr val="FF0000"/>
                </a:solidFill>
              </a:rPr>
              <a:t>deslocalizacion</a:t>
            </a:r>
            <a:r>
              <a:rPr lang="en-US" sz="2400" dirty="0"/>
              <a:t>” became common in Spain, as foreign investors closed factories and shifted production to cheaper locations.</a:t>
            </a:r>
          </a:p>
          <a:p>
            <a:r>
              <a:rPr lang="en-US" sz="2400" dirty="0"/>
              <a:t>More than 40 MNEs either closed or sold factories in Spain between 2002 and 2005.</a:t>
            </a:r>
          </a:p>
          <a:p>
            <a:r>
              <a:rPr lang="en-US" sz="2400" dirty="0"/>
              <a:t>Carmakers and components manufacturers figure prominently among the departures.</a:t>
            </a:r>
          </a:p>
          <a:p>
            <a:r>
              <a:rPr lang="en-US" sz="2400" dirty="0"/>
              <a:t>Ford, Honda and VW have moved some production to Eastern Europe, with the inevitable ripple effect felt in supply chains.</a:t>
            </a:r>
          </a:p>
          <a:p>
            <a:endParaRPr lang="tr-TR" dirty="0"/>
          </a:p>
        </p:txBody>
      </p:sp>
    </p:spTree>
    <p:extLst>
      <p:ext uri="{BB962C8B-B14F-4D97-AF65-F5344CB8AC3E}">
        <p14:creationId xmlns:p14="http://schemas.microsoft.com/office/powerpoint/2010/main" val="3276826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57C14-A444-4246-BC24-4C4A3E70B98C}"/>
              </a:ext>
            </a:extLst>
          </p:cNvPr>
          <p:cNvSpPr>
            <a:spLocks noGrp="1"/>
          </p:cNvSpPr>
          <p:nvPr>
            <p:ph type="title"/>
          </p:nvPr>
        </p:nvSpPr>
        <p:spPr/>
        <p:txBody>
          <a:bodyPr/>
          <a:lstStyle/>
          <a:p>
            <a:r>
              <a:rPr lang="en-US" dirty="0">
                <a:solidFill>
                  <a:srgbClr val="FF0000"/>
                </a:solidFill>
              </a:rPr>
              <a:t>Tier-one, tier-two suppliers</a:t>
            </a:r>
            <a:endParaRPr lang="tr-TR" dirty="0">
              <a:solidFill>
                <a:srgbClr val="FF0000"/>
              </a:solidFill>
            </a:endParaRPr>
          </a:p>
        </p:txBody>
      </p:sp>
      <p:sp>
        <p:nvSpPr>
          <p:cNvPr id="3" name="Content Placeholder 2">
            <a:extLst>
              <a:ext uri="{FF2B5EF4-FFF2-40B4-BE49-F238E27FC236}">
                <a16:creationId xmlns:a16="http://schemas.microsoft.com/office/drawing/2014/main" id="{C495451B-75E0-4D47-89D4-4BB94B6F3346}"/>
              </a:ext>
            </a:extLst>
          </p:cNvPr>
          <p:cNvSpPr>
            <a:spLocks noGrp="1"/>
          </p:cNvSpPr>
          <p:nvPr>
            <p:ph idx="1"/>
          </p:nvPr>
        </p:nvSpPr>
        <p:spPr/>
        <p:txBody>
          <a:bodyPr/>
          <a:lstStyle/>
          <a:p>
            <a:r>
              <a:rPr lang="en-US" sz="2400" dirty="0"/>
              <a:t>Ford, Honda and VW have moved some production to Eastern Europe.  In 2006, it was estimated that the number of </a:t>
            </a:r>
            <a:r>
              <a:rPr lang="en-US" sz="2400" dirty="0">
                <a:solidFill>
                  <a:srgbClr val="FF0000"/>
                </a:solidFill>
              </a:rPr>
              <a:t>tier-one</a:t>
            </a:r>
            <a:r>
              <a:rPr lang="en-US" sz="2400" dirty="0"/>
              <a:t> suppliers would halve, to about 30 in next decade, while their numerous </a:t>
            </a:r>
            <a:r>
              <a:rPr lang="en-US" sz="2400" dirty="0">
                <a:solidFill>
                  <a:srgbClr val="FF0000"/>
                </a:solidFill>
              </a:rPr>
              <a:t>tier-two</a:t>
            </a:r>
            <a:r>
              <a:rPr lang="en-US" sz="2400" dirty="0"/>
              <a:t> suppliers would be whittled down from thousands to hundreds.</a:t>
            </a:r>
          </a:p>
          <a:p>
            <a:endParaRPr lang="en-US" dirty="0"/>
          </a:p>
          <a:p>
            <a:pPr marL="0" indent="0">
              <a:buNone/>
            </a:pPr>
            <a:endParaRPr lang="tr-TR" dirty="0"/>
          </a:p>
        </p:txBody>
      </p:sp>
    </p:spTree>
    <p:extLst>
      <p:ext uri="{BB962C8B-B14F-4D97-AF65-F5344CB8AC3E}">
        <p14:creationId xmlns:p14="http://schemas.microsoft.com/office/powerpoint/2010/main" val="21456675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{91FE0A9F-1815-4AFB-9A5C-8236C989B9FC}tf03457452</Template>
  <TotalTime>181</TotalTime>
  <Words>781</Words>
  <Application>Microsoft Office PowerPoint</Application>
  <PresentationFormat>Widescreen</PresentationFormat>
  <Paragraphs>80</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Celestial</vt:lpstr>
      <vt:lpstr>Week 2 : Country FOCUS : Spain</vt:lpstr>
      <vt:lpstr>Where is spain?</vt:lpstr>
      <vt:lpstr>Where is Spain?</vt:lpstr>
      <vt:lpstr>SPAIN’s FDI (Foregn DIRECT INVESTMENT) flows</vt:lpstr>
      <vt:lpstr>Spain’s business environment</vt:lpstr>
      <vt:lpstr>Spain loses the advantage of low labor cost</vt:lpstr>
      <vt:lpstr>Threats to Spanish manufacturing</vt:lpstr>
      <vt:lpstr>How could spain respond?</vt:lpstr>
      <vt:lpstr>Tier-one, tier-two suppliers</vt:lpstr>
      <vt:lpstr>Tier-one supplier</vt:lpstr>
      <vt:lpstr>Largest car producers (Nov., 2018)</vt:lpstr>
      <vt:lpstr>Snap look at spain’s political history</vt:lpstr>
      <vt:lpstr>Snap look at European union (EU) </vt:lpstr>
      <vt:lpstr>Snap look at European union (EU)</vt:lpstr>
      <vt:lpstr>Spain’s population (2018) 46,72 million</vt:lpstr>
      <vt:lpstr>Countries with largest immigrants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2 : Country FOCUS : Spain</dc:title>
  <dc:creator>Author 2</dc:creator>
  <cp:lastModifiedBy>Author 2</cp:lastModifiedBy>
  <cp:revision>11</cp:revision>
  <dcterms:created xsi:type="dcterms:W3CDTF">2020-01-08T13:18:03Z</dcterms:created>
  <dcterms:modified xsi:type="dcterms:W3CDTF">2020-01-08T16:19:46Z</dcterms:modified>
</cp:coreProperties>
</file>