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sldIdLst>
    <p:sldId id="257" r:id="rId2"/>
    <p:sldId id="258" r:id="rId3"/>
    <p:sldId id="259" r:id="rId4"/>
    <p:sldId id="260" r:id="rId5"/>
    <p:sldId id="261" r:id="rId6"/>
    <p:sldId id="262" r:id="rId7"/>
    <p:sldId id="26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629103" y="2244830"/>
            <a:ext cx="8933796" cy="2437232"/>
          </a:xfrm>
        </p:spPr>
        <p:txBody>
          <a:bodyPr tIns="45720" bIns="45720" anchor="ctr">
            <a:normAutofit/>
          </a:bodyPr>
          <a:lstStyle>
            <a:lvl1pPr algn="ctr">
              <a:lnSpc>
                <a:spcPct val="83000"/>
              </a:lnSpc>
              <a:defRPr lang="en-US" sz="68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629101" y="4682062"/>
            <a:ext cx="8936846" cy="457201"/>
          </a:xfrm>
        </p:spPr>
        <p:txBody>
          <a:bodyPr>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6"/>
            <a:ext cx="1554480" cy="485546"/>
          </a:xfrm>
        </p:spPr>
        <p:txBody>
          <a:bodyPr/>
          <a:lstStyle>
            <a:lvl1pPr algn="ctr">
              <a:defRPr sz="1300" spc="0" baseline="0">
                <a:solidFill>
                  <a:srgbClr val="FFFFFF"/>
                </a:solidFill>
                <a:latin typeface="+mn-lt"/>
              </a:defRPr>
            </a:lvl1pPr>
          </a:lstStyle>
          <a:p>
            <a:fld id="{EA0C0817-A112-4847-8014-A94B7D2A4EA3}" type="datetime1">
              <a:rPr lang="en-US" smtClean="0"/>
              <a:t>2/2/2020</a:t>
            </a:fld>
            <a:endParaRPr lang="en-US" dirty="0"/>
          </a:p>
        </p:txBody>
      </p:sp>
      <p:sp>
        <p:nvSpPr>
          <p:cNvPr id="21" name="Footer Placeholder 20"/>
          <p:cNvSpPr>
            <a:spLocks noGrp="1"/>
          </p:cNvSpPr>
          <p:nvPr>
            <p:ph type="ftr" sz="quarter" idx="11"/>
          </p:nvPr>
        </p:nvSpPr>
        <p:spPr>
          <a:xfrm>
            <a:off x="1629100" y="5177408"/>
            <a:ext cx="5730295" cy="228600"/>
          </a:xfrm>
        </p:spPr>
        <p:txBody>
          <a:bodyPr/>
          <a:lstStyle>
            <a:lvl1pPr algn="l">
              <a:defRPr>
                <a:solidFill>
                  <a:schemeClr val="tx1">
                    <a:lumMod val="85000"/>
                    <a:lumOff val="15000"/>
                  </a:schemeClr>
                </a:solidFill>
              </a:defRPr>
            </a:lvl1pPr>
          </a:lstStyle>
          <a:p>
            <a:endParaRPr lang="en-US" dirty="0"/>
          </a:p>
        </p:txBody>
      </p:sp>
      <p:sp>
        <p:nvSpPr>
          <p:cNvPr id="22" name="Slide Number Placeholder 21"/>
          <p:cNvSpPr>
            <a:spLocks noGrp="1"/>
          </p:cNvSpPr>
          <p:nvPr>
            <p:ph type="sldNum" sz="quarter" idx="12"/>
          </p:nvPr>
        </p:nvSpPr>
        <p:spPr>
          <a:xfrm>
            <a:off x="8606920" y="5177408"/>
            <a:ext cx="1955980"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4147770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4F40B7-36AB-4376-BE14-EF7004D79BB9}" type="datetime1">
              <a:rPr lang="en-US" smtClean="0"/>
              <a:t>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4023329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87CAB8-DCAE-46A5-AADA-B3FAD11A54E0}" type="datetime1">
              <a:rPr lang="en-US" smtClean="0"/>
              <a:t>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51007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t>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153708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3" name="Rectangle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9156" y="2275165"/>
            <a:ext cx="8933688" cy="2406895"/>
          </a:xfrm>
        </p:spPr>
        <p:txBody>
          <a:bodyPr anchor="ctr">
            <a:normAutofit/>
          </a:bodyPr>
          <a:lstStyle>
            <a:lvl1pPr algn="ctr">
              <a:lnSpc>
                <a:spcPct val="83000"/>
              </a:lnSpc>
              <a:defRPr lang="en-US" sz="68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grpSp>
        <p:nvGrpSpPr>
          <p:cNvPr id="16" name="Group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Straight Connector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1629156" y="4682062"/>
            <a:ext cx="8939784" cy="457200"/>
          </a:xfrm>
        </p:spPr>
        <p:txBody>
          <a:bodyPr anchor="t">
            <a:normAutofit/>
          </a:bodyPr>
          <a:lstStyle>
            <a:lvl1pPr marL="0" indent="0" algn="ctr">
              <a:buNone/>
              <a:tabLst>
                <a:tab pos="2633663" algn="l"/>
              </a:tabLst>
              <a:defRPr sz="1800">
                <a:solidFill>
                  <a:schemeClr val="tx1">
                    <a:lumMod val="95000"/>
                    <a:lumOff val="5000"/>
                  </a:schemeClr>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18760" y="1344502"/>
            <a:ext cx="1554480" cy="498781"/>
          </a:xfrm>
        </p:spPr>
        <p:txBody>
          <a:bodyPr/>
          <a:lstStyle>
            <a:lvl1pPr algn="ctr">
              <a:defRPr lang="en-US" sz="1300" kern="1200" spc="0" baseline="0">
                <a:solidFill>
                  <a:srgbClr val="FFFFFF"/>
                </a:solidFill>
                <a:latin typeface="+mn-lt"/>
                <a:ea typeface="+mn-ea"/>
                <a:cs typeface="+mn-cs"/>
              </a:defRPr>
            </a:lvl1pPr>
          </a:lstStyle>
          <a:p>
            <a:fld id="{D9C646AA-F36E-4540-911D-FFFC0A0EF24A}" type="datetime1">
              <a:rPr lang="en-US" smtClean="0"/>
              <a:t>2/2/2020</a:t>
            </a:fld>
            <a:endParaRPr lang="en-US" dirty="0"/>
          </a:p>
        </p:txBody>
      </p:sp>
      <p:sp>
        <p:nvSpPr>
          <p:cNvPr id="5" name="Footer Placeholder 4"/>
          <p:cNvSpPr>
            <a:spLocks noGrp="1"/>
          </p:cNvSpPr>
          <p:nvPr>
            <p:ph type="ftr" sz="quarter" idx="11"/>
          </p:nvPr>
        </p:nvSpPr>
        <p:spPr>
          <a:xfrm>
            <a:off x="1629157" y="5177408"/>
            <a:ext cx="5660134" cy="228600"/>
          </a:xfrm>
        </p:spPr>
        <p:txBody>
          <a:bodyPr/>
          <a:lstStyle>
            <a:lvl1pPr algn="l">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a:xfrm>
            <a:off x="8604504" y="5177408"/>
            <a:ext cx="1958339"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606071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6176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t>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744672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663440" cy="640080"/>
          </a:xfrm>
        </p:spPr>
        <p:txBody>
          <a:bodyPr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92472"/>
            <a:ext cx="4663440" cy="3163825"/>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712" y="2074334"/>
            <a:ext cx="4663440" cy="640080"/>
          </a:xfrm>
        </p:spPr>
        <p:txBody>
          <a:bodyPr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712" y="2792471"/>
            <a:ext cx="4663440" cy="3164509"/>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A7F15D8-96D1-4781-BC50-CA8A088B2FE4}" type="datetime1">
              <a:rPr lang="en-US" smtClean="0"/>
              <a:t>2/2/2020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929960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t>2/2/2020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667413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t>2/2/2020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907247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58200" y="607392"/>
            <a:ext cx="3161963" cy="1645920"/>
          </a:xfrm>
        </p:spPr>
        <p:txBody>
          <a:bodyPr anchor="b">
            <a:normAutofit/>
          </a:bodyPr>
          <a:lstStyle>
            <a:lvl1pPr algn="l" defTabSz="914400" rtl="0" eaLnBrk="1" latinLnBrk="0" hangingPunct="1">
              <a:lnSpc>
                <a:spcPct val="100000"/>
              </a:lnSpc>
              <a:spcBef>
                <a:spcPct val="0"/>
              </a:spcBef>
              <a:buNone/>
              <a:defRPr lang="en-US" sz="32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68580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58200" y="2336800"/>
            <a:ext cx="3161963" cy="3606800"/>
          </a:xfrm>
        </p:spPr>
        <p:txBody>
          <a:bodyPr>
            <a:normAutofit/>
          </a:bodyPr>
          <a:lstStyle>
            <a:lvl1pPr marL="0" indent="0">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a:xfrm>
            <a:off x="5588000" y="6035040"/>
            <a:ext cx="1955800" cy="365760"/>
          </a:xfrm>
        </p:spPr>
        <p:txBody>
          <a:bodyPr/>
          <a:lstStyle>
            <a:lvl1pPr>
              <a:defRPr>
                <a:solidFill>
                  <a:schemeClr val="tx1">
                    <a:lumMod val="85000"/>
                    <a:lumOff val="15000"/>
                  </a:schemeClr>
                </a:solidFill>
              </a:defRPr>
            </a:lvl1pPr>
          </a:lstStyle>
          <a:p>
            <a:fld id="{7E8D12A6-918A-48BD-8CB9-CA713993B0EA}" type="datetime1">
              <a:rPr lang="en-US" smtClean="0"/>
              <a:t>2/2/2020</a:t>
            </a:fld>
            <a:endParaRPr lang="en-US"/>
          </a:p>
        </p:txBody>
      </p:sp>
      <p:sp>
        <p:nvSpPr>
          <p:cNvPr id="9" name="Footer Placeholder 8"/>
          <p:cNvSpPr>
            <a:spLocks noGrp="1"/>
          </p:cNvSpPr>
          <p:nvPr>
            <p:ph type="ftr" sz="quarter" idx="11"/>
          </p:nvPr>
        </p:nvSpPr>
        <p:spPr>
          <a:xfrm>
            <a:off x="685801" y="6035040"/>
            <a:ext cx="4584700" cy="365760"/>
          </a:xfrm>
        </p:spPr>
        <p:txBody>
          <a:bodyPr/>
          <a:lstStyle>
            <a:lvl1pPr algn="l">
              <a:defRPr/>
            </a:lvl1pPr>
          </a:lstStyle>
          <a:p>
            <a:endParaRPr lang="en-US"/>
          </a:p>
        </p:txBody>
      </p:sp>
      <p:sp>
        <p:nvSpPr>
          <p:cNvPr id="11" name="Slide Number Placeholder 10"/>
          <p:cNvSpPr>
            <a:spLocks noGrp="1"/>
          </p:cNvSpPr>
          <p:nvPr>
            <p:ph type="sldNum" sz="quarter" idx="12"/>
          </p:nvPr>
        </p:nvSpPr>
        <p:spPr>
          <a:xfrm>
            <a:off x="10396728" y="6035040"/>
            <a:ext cx="1223435" cy="36576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2488602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228599" y="237744"/>
            <a:ext cx="7696201"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a:xfrm>
            <a:off x="5662337" y="6035040"/>
            <a:ext cx="2071963" cy="365760"/>
          </a:xfrm>
        </p:spPr>
        <p:txBody>
          <a:bodyPr/>
          <a:lstStyle>
            <a:lvl1pPr>
              <a:defRPr b="1">
                <a:solidFill>
                  <a:srgbClr val="FFFFFF"/>
                </a:solidFill>
                <a:effectLst>
                  <a:outerShdw blurRad="19050" dist="6350" dir="2700000" algn="tl" rotWithShape="0">
                    <a:prstClr val="black">
                      <a:alpha val="40000"/>
                    </a:prstClr>
                  </a:outerShdw>
                </a:effectLst>
              </a:defRPr>
            </a:lvl1pPr>
          </a:lstStyle>
          <a:p>
            <a:fld id="{E778CE86-875F-4587-BCF6-FA054AFC0D53}" type="datetime1">
              <a:rPr lang="en-US" smtClean="0"/>
              <a:pPr/>
              <a:t>2/2/2020</a:t>
            </a:fld>
            <a:endParaRPr lang="en-US" dirty="0"/>
          </a:p>
        </p:txBody>
      </p:sp>
      <p:sp>
        <p:nvSpPr>
          <p:cNvPr id="6" name="Footer Placeholder 5"/>
          <p:cNvSpPr>
            <a:spLocks noGrp="1"/>
          </p:cNvSpPr>
          <p:nvPr>
            <p:ph type="ftr" sz="quarter" idx="11"/>
          </p:nvPr>
        </p:nvSpPr>
        <p:spPr>
          <a:xfrm>
            <a:off x="612648" y="6035040"/>
            <a:ext cx="4588002" cy="365760"/>
          </a:xfrm>
        </p:spPr>
        <p:txBody>
          <a:bodyPr/>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a:endParaRPr lang="en-US" dirty="0"/>
          </a:p>
        </p:txBody>
      </p:sp>
      <p:sp>
        <p:nvSpPr>
          <p:cNvPr id="7" name="Slide Number Placeholder 6"/>
          <p:cNvSpPr>
            <a:spLocks noGrp="1"/>
          </p:cNvSpPr>
          <p:nvPr>
            <p:ph type="sldNum" sz="quarter" idx="12"/>
          </p:nvPr>
        </p:nvSpPr>
        <p:spPr>
          <a:xfrm>
            <a:off x="10396728" y="6035040"/>
            <a:ext cx="1225296" cy="365760"/>
          </a:xfrm>
        </p:spPr>
        <p:txBody>
          <a:bodyPr/>
          <a:lstStyle/>
          <a:p>
            <a:fld id="{34B7E4EF-A1BD-40F4-AB7B-04F084DD991D}" type="slidenum">
              <a:rPr lang="en-US" smtClean="0"/>
              <a:t>‹#›</a:t>
            </a:fld>
            <a:endParaRPr lang="en-US"/>
          </a:p>
        </p:txBody>
      </p:sp>
      <p:sp>
        <p:nvSpPr>
          <p:cNvPr id="12" name="Rectangle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77250" y="603504"/>
            <a:ext cx="3144774" cy="1645920"/>
          </a:xfrm>
        </p:spPr>
        <p:txBody>
          <a:bodyPr anchor="b">
            <a:noAutofit/>
          </a:bodyPr>
          <a:lstStyle>
            <a:lvl1pPr algn="l">
              <a:lnSpc>
                <a:spcPct val="100000"/>
              </a:lnSpc>
              <a:defRPr sz="3200" b="0">
                <a:solidFill>
                  <a:schemeClr val="tx1"/>
                </a:solidFill>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a:off x="8477250" y="2386584"/>
            <a:ext cx="3144774" cy="3511296"/>
          </a:xfrm>
        </p:spPr>
        <p:txBody>
          <a:bodyPr>
            <a:normAutofit/>
          </a:bodyPr>
          <a:lstStyle>
            <a:lvl1pPr marL="0" indent="0" algn="l">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78223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Rectangle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F6FA2B21-3FCD-4721-B95C-427943F61125}" type="datetime1">
              <a:rPr lang="en-US" smtClean="0"/>
              <a:t>2/2/2020</a:t>
            </a:fld>
            <a:endParaRPr lang="en-US"/>
          </a:p>
        </p:txBody>
      </p:sp>
      <p:sp>
        <p:nvSpPr>
          <p:cNvPr id="5" name="Footer Placeholder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800">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3811577630"/>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65" r:id="rId5"/>
    <p:sldLayoutId id="2147483671" r:id="rId6"/>
    <p:sldLayoutId id="2147483672" r:id="rId7"/>
    <p:sldLayoutId id="2147483662" r:id="rId8"/>
    <p:sldLayoutId id="2147483663" r:id="rId9"/>
    <p:sldLayoutId id="2147483664" r:id="rId10"/>
    <p:sldLayoutId id="2147483666" r:id="rId11"/>
  </p:sldLayoutIdLst>
  <p:hf sldNum="0" hdr="0" ftr="0" dt="0"/>
  <p:txStyles>
    <p:titleStyle>
      <a:lvl1pPr algn="l" defTabSz="914400" rtl="0" eaLnBrk="1" latinLnBrk="0" hangingPunct="1">
        <a:lnSpc>
          <a:spcPct val="90000"/>
        </a:lnSpc>
        <a:spcBef>
          <a:spcPct val="0"/>
        </a:spcBef>
        <a:buNone/>
        <a:defRPr lang="en-US" sz="4000" i="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5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A picture containing fabric, table, red, covered&#10;&#10;Description automatically generated">
            <a:extLst>
              <a:ext uri="{FF2B5EF4-FFF2-40B4-BE49-F238E27FC236}">
                <a16:creationId xmlns:a16="http://schemas.microsoft.com/office/drawing/2014/main" id="{6D3BA21E-E6C8-4E14-8E53-C5DF567E9D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64" name="Rectangle 59">
            <a:extLst>
              <a:ext uri="{FF2B5EF4-FFF2-40B4-BE49-F238E27FC236}">
                <a16:creationId xmlns:a16="http://schemas.microsoft.com/office/drawing/2014/main" id="{2644B391-9BFE-445C-A9EC-F544BB85FB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7329" y="1808532"/>
            <a:ext cx="5452527" cy="3240936"/>
          </a:xfrm>
          <a:prstGeom prst="rect">
            <a:avLst/>
          </a:prstGeom>
          <a:solidFill>
            <a:schemeClr val="bg1">
              <a:lumMod val="75000"/>
              <a:lumOff val="25000"/>
            </a:schemeClr>
          </a:solidFill>
          <a:ln w="6350" cap="sq" cmpd="sng" algn="ctr">
            <a:noFill/>
            <a:prstDash val="solid"/>
            <a:miter lim="800000"/>
          </a:ln>
          <a:effectLst/>
        </p:spPr>
      </p:sp>
      <p:sp>
        <p:nvSpPr>
          <p:cNvPr id="65" name="Rectangle 61">
            <a:extLst>
              <a:ext uri="{FF2B5EF4-FFF2-40B4-BE49-F238E27FC236}">
                <a16:creationId xmlns:a16="http://schemas.microsoft.com/office/drawing/2014/main" id="{80F26E69-87D9-4655-AE7B-280A87AA3C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3272" y="1975104"/>
            <a:ext cx="5120640" cy="2907792"/>
          </a:xfrm>
          <a:prstGeom prst="rect">
            <a:avLst/>
          </a:prstGeom>
          <a:noFill/>
          <a:ln w="6350" cap="sq" cmpd="sng" algn="ctr">
            <a:solidFill>
              <a:schemeClr val="tx1"/>
            </a:solidFill>
            <a:prstDash val="solid"/>
            <a:miter lim="800000"/>
          </a:ln>
          <a:effectLst>
            <a:softEdge rad="0"/>
          </a:effectLst>
        </p:spPr>
      </p:sp>
      <p:sp>
        <p:nvSpPr>
          <p:cNvPr id="2" name="Title 1">
            <a:extLst>
              <a:ext uri="{FF2B5EF4-FFF2-40B4-BE49-F238E27FC236}">
                <a16:creationId xmlns:a16="http://schemas.microsoft.com/office/drawing/2014/main" id="{18C3B467-088C-4F3D-A9A7-105C4E1E20CD}"/>
              </a:ext>
            </a:extLst>
          </p:cNvPr>
          <p:cNvSpPr>
            <a:spLocks noGrp="1"/>
          </p:cNvSpPr>
          <p:nvPr>
            <p:ph type="ctrTitle"/>
          </p:nvPr>
        </p:nvSpPr>
        <p:spPr>
          <a:xfrm>
            <a:off x="1276055" y="2350017"/>
            <a:ext cx="4775075" cy="1630906"/>
          </a:xfrm>
        </p:spPr>
        <p:txBody>
          <a:bodyPr>
            <a:normAutofit/>
          </a:bodyPr>
          <a:lstStyle/>
          <a:p>
            <a:r>
              <a:rPr lang="ru-RU" sz="4000" i="1" dirty="0">
                <a:solidFill>
                  <a:schemeClr val="tx1"/>
                </a:solidFill>
              </a:rPr>
              <a:t>История русской культуры </a:t>
            </a:r>
            <a:endParaRPr lang="en-US" sz="4000" i="1" dirty="0">
              <a:solidFill>
                <a:schemeClr val="tx1"/>
              </a:solidFill>
            </a:endParaRPr>
          </a:p>
        </p:txBody>
      </p:sp>
      <p:sp>
        <p:nvSpPr>
          <p:cNvPr id="3" name="Subtitle 2">
            <a:extLst>
              <a:ext uri="{FF2B5EF4-FFF2-40B4-BE49-F238E27FC236}">
                <a16:creationId xmlns:a16="http://schemas.microsoft.com/office/drawing/2014/main" id="{C8722DDC-8EEE-4A06-8DFE-B44871EAA2CF}"/>
              </a:ext>
            </a:extLst>
          </p:cNvPr>
          <p:cNvSpPr>
            <a:spLocks noGrp="1"/>
          </p:cNvSpPr>
          <p:nvPr>
            <p:ph type="subTitle" idx="1"/>
          </p:nvPr>
        </p:nvSpPr>
        <p:spPr>
          <a:xfrm>
            <a:off x="1276055" y="3990546"/>
            <a:ext cx="4775075" cy="559656"/>
          </a:xfrm>
        </p:spPr>
        <p:txBody>
          <a:bodyPr>
            <a:normAutofit/>
          </a:bodyPr>
          <a:lstStyle/>
          <a:p>
            <a:r>
              <a:rPr lang="ru-RU" dirty="0">
                <a:solidFill>
                  <a:schemeClr val="tx1"/>
                </a:solidFill>
              </a:rPr>
              <a:t>Лекция 5</a:t>
            </a:r>
            <a:endParaRPr lang="en-US" dirty="0">
              <a:solidFill>
                <a:schemeClr val="tx1"/>
              </a:solidFill>
            </a:endParaRPr>
          </a:p>
        </p:txBody>
      </p:sp>
    </p:spTree>
    <p:extLst>
      <p:ext uri="{BB962C8B-B14F-4D97-AF65-F5344CB8AC3E}">
        <p14:creationId xmlns:p14="http://schemas.microsoft.com/office/powerpoint/2010/main" val="1736693185"/>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42594"/>
            <a:ext cx="6718433" cy="5612432"/>
          </a:xfrm>
        </p:spPr>
        <p:txBody>
          <a:bodyPr>
            <a:normAutofit/>
          </a:bodyPr>
          <a:lstStyle/>
          <a:p>
            <a:pPr algn="just"/>
            <a:r>
              <a:rPr lang="ru-RU" sz="2000" dirty="0">
                <a:solidFill>
                  <a:schemeClr val="tx1">
                    <a:lumMod val="75000"/>
                    <a:lumOff val="25000"/>
                  </a:schemeClr>
                </a:solidFill>
              </a:rPr>
              <a:t>	</a:t>
            </a:r>
            <a:r>
              <a:rPr lang="ru-RU" sz="2000" i="1" dirty="0">
                <a:solidFill>
                  <a:schemeClr val="tx1"/>
                </a:solidFill>
                <a:latin typeface="Arial" panose="020B0604020202020204" pitchFamily="34" charset="0"/>
                <a:cs typeface="Arial" panose="020B0604020202020204" pitchFamily="34" charset="0"/>
              </a:rPr>
              <a:t>Овдовев, Иван III женится на Софье Палеолог, которая была племянницей византийского императора. Женитьба давала князю право стать преемником и продолжателем великой византийской династии. И как наследник византийской династии Иван III берет герб с изображением двуглавого орла. Двуглавый орел символизировал </a:t>
            </a:r>
            <a:r>
              <a:rPr lang="ru-RU" sz="2000" i="1" dirty="0" err="1">
                <a:solidFill>
                  <a:schemeClr val="tx1"/>
                </a:solidFill>
                <a:latin typeface="Arial" panose="020B0604020202020204" pitchFamily="34" charset="0"/>
                <a:cs typeface="Arial" panose="020B0604020202020204" pitchFamily="34" charset="0"/>
              </a:rPr>
              <a:t>двуединство</a:t>
            </a:r>
            <a:r>
              <a:rPr lang="ru-RU" sz="2000" i="1" dirty="0">
                <a:solidFill>
                  <a:schemeClr val="tx1"/>
                </a:solidFill>
                <a:latin typeface="Arial" panose="020B0604020202020204" pitchFamily="34" charset="0"/>
                <a:cs typeface="Arial" panose="020B0604020202020204" pitchFamily="34" charset="0"/>
              </a:rPr>
              <a:t> империи.</a:t>
            </a:r>
            <a:br>
              <a:rPr lang="ru-RU" sz="2000" i="1" dirty="0">
                <a:solidFill>
                  <a:schemeClr val="tx1"/>
                </a:solidFill>
                <a:latin typeface="Arial" panose="020B0604020202020204" pitchFamily="34" charset="0"/>
                <a:cs typeface="Arial" panose="020B0604020202020204" pitchFamily="34" charset="0"/>
              </a:rPr>
            </a:br>
            <a:r>
              <a:rPr lang="ru-RU" sz="2000" i="1" dirty="0">
                <a:solidFill>
                  <a:schemeClr val="tx1"/>
                </a:solidFill>
                <a:latin typeface="Arial" panose="020B0604020202020204" pitchFamily="34" charset="0"/>
                <a:cs typeface="Arial" panose="020B0604020202020204" pitchFamily="34" charset="0"/>
              </a:rPr>
              <a:t>	Особенностью русской культуры 16 века является начал активного использования достижений европейской культуры. Ярким свидетельством тому служит Московский Кремль и Успенский собор, которые были построены проекту Аристотеля </a:t>
            </a:r>
            <a:r>
              <a:rPr lang="ru-RU" sz="2000" i="1" dirty="0" err="1">
                <a:solidFill>
                  <a:schemeClr val="tx1"/>
                </a:solidFill>
                <a:latin typeface="Arial" panose="020B0604020202020204" pitchFamily="34" charset="0"/>
                <a:cs typeface="Arial" panose="020B0604020202020204" pitchFamily="34" charset="0"/>
              </a:rPr>
              <a:t>Фиорованти</a:t>
            </a:r>
            <a:r>
              <a:rPr lang="ru-RU" sz="2000" i="1" dirty="0">
                <a:solidFill>
                  <a:schemeClr val="tx1"/>
                </a:solidFill>
                <a:latin typeface="Arial" panose="020B0604020202020204" pitchFamily="34" charset="0"/>
                <a:cs typeface="Arial" panose="020B0604020202020204" pitchFamily="34" charset="0"/>
              </a:rPr>
              <a:t>. Вслед за Успенским собором начнется перестройка всего Кремля.</a:t>
            </a:r>
            <a:br>
              <a:rPr lang="ru-RU" sz="2000" i="1" dirty="0">
                <a:solidFill>
                  <a:schemeClr val="tx1"/>
                </a:solidFill>
                <a:latin typeface="Arial" panose="020B0604020202020204" pitchFamily="34" charset="0"/>
                <a:cs typeface="Arial" panose="020B0604020202020204" pitchFamily="34" charset="0"/>
              </a:rPr>
            </a:br>
            <a:r>
              <a:rPr lang="ru-RU" sz="2000" i="1" dirty="0">
                <a:solidFill>
                  <a:schemeClr val="tx1"/>
                </a:solidFill>
                <a:latin typeface="Arial" panose="020B0604020202020204" pitchFamily="34" charset="0"/>
                <a:cs typeface="Arial" panose="020B0604020202020204" pitchFamily="34" charset="0"/>
              </a:rPr>
              <a:t>	</a:t>
            </a:r>
            <a:endParaRPr lang="en-US" sz="2000" i="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1601030"/>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42594"/>
            <a:ext cx="6718433" cy="5612432"/>
          </a:xfrm>
        </p:spPr>
        <p:txBody>
          <a:bodyPr>
            <a:normAutofit/>
          </a:bodyPr>
          <a:lstStyle/>
          <a:p>
            <a:pPr algn="just"/>
            <a:r>
              <a:rPr lang="ru-RU" sz="2000" dirty="0">
                <a:solidFill>
                  <a:schemeClr val="tx1">
                    <a:lumMod val="75000"/>
                    <a:lumOff val="25000"/>
                  </a:schemeClr>
                </a:solidFill>
              </a:rPr>
              <a:t>	</a:t>
            </a:r>
            <a:r>
              <a:rPr lang="ru-RU" sz="2000" i="1" dirty="0">
                <a:solidFill>
                  <a:schemeClr val="tx1">
                    <a:lumMod val="75000"/>
                    <a:lumOff val="25000"/>
                  </a:schemeClr>
                </a:solidFill>
                <a:latin typeface="Arial" panose="020B0604020202020204" pitchFamily="34" charset="0"/>
                <a:cs typeface="Arial" panose="020B0604020202020204" pitchFamily="34" charset="0"/>
              </a:rPr>
              <a:t>Стремясь к могуществу, Иван III приглашает в Москву знаменитых итальянских зодчих Пьетро </a:t>
            </a:r>
            <a:r>
              <a:rPr lang="ru-RU" sz="2000" i="1" dirty="0" err="1">
                <a:solidFill>
                  <a:schemeClr val="tx1">
                    <a:lumMod val="75000"/>
                    <a:lumOff val="25000"/>
                  </a:schemeClr>
                </a:solidFill>
                <a:latin typeface="Arial" panose="020B0604020202020204" pitchFamily="34" charset="0"/>
                <a:cs typeface="Arial" panose="020B0604020202020204" pitchFamily="34" charset="0"/>
              </a:rPr>
              <a:t>Соляри</a:t>
            </a:r>
            <a:r>
              <a:rPr lang="ru-RU" sz="2000" i="1" dirty="0">
                <a:solidFill>
                  <a:schemeClr val="tx1">
                    <a:lumMod val="75000"/>
                    <a:lumOff val="25000"/>
                  </a:schemeClr>
                </a:solidFill>
                <a:latin typeface="Arial" panose="020B0604020202020204" pitchFamily="34" charset="0"/>
                <a:cs typeface="Arial" panose="020B0604020202020204" pitchFamily="34" charset="0"/>
              </a:rPr>
              <a:t> и Марко Руффо и заказывает им строительство новых кремлевских стен и башен</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Так в Московской архитектурной традиции появится новый строительный материла красный кирпич, благодаря которому Москва приобретет свой характерный красиво-красный вид.</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Благодаря Ивану III Москва начинает быстро разрастаться, она обретает каменный вид и выходит за пределы Кремля, начинает развиваться гражданское строительство.</a:t>
            </a:r>
            <a:br>
              <a:rPr lang="ru-RU" sz="2000" i="1" dirty="0">
                <a:solidFill>
                  <a:schemeClr val="tx1">
                    <a:lumMod val="75000"/>
                    <a:lumOff val="25000"/>
                  </a:schemeClr>
                </a:solidFill>
                <a:latin typeface="Arial" panose="020B0604020202020204" pitchFamily="34" charset="0"/>
                <a:cs typeface="Arial" panose="020B0604020202020204" pitchFamily="34" charset="0"/>
              </a:rPr>
            </a:b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dirty="0">
                <a:solidFill>
                  <a:schemeClr val="tx1">
                    <a:lumMod val="75000"/>
                    <a:lumOff val="25000"/>
                  </a:schemeClr>
                </a:solidFill>
              </a:rPr>
              <a:t>	</a:t>
            </a:r>
            <a:endParaRPr lang="en-US" sz="2000" dirty="0">
              <a:solidFill>
                <a:schemeClr val="tx1">
                  <a:lumMod val="75000"/>
                  <a:lumOff val="25000"/>
                </a:schemeClr>
              </a:solidFill>
            </a:endParaRPr>
          </a:p>
        </p:txBody>
      </p:sp>
    </p:spTree>
    <p:extLst>
      <p:ext uri="{BB962C8B-B14F-4D97-AF65-F5344CB8AC3E}">
        <p14:creationId xmlns:p14="http://schemas.microsoft.com/office/powerpoint/2010/main" val="1775670447"/>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42594"/>
            <a:ext cx="6718433" cy="5612432"/>
          </a:xfrm>
        </p:spPr>
        <p:txBody>
          <a:bodyPr>
            <a:normAutofit/>
          </a:bodyPr>
          <a:lstStyle/>
          <a:p>
            <a:pPr algn="just"/>
            <a:r>
              <a:rPr lang="ru-RU" sz="2000" dirty="0">
                <a:solidFill>
                  <a:schemeClr val="tx1">
                    <a:lumMod val="75000"/>
                    <a:lumOff val="25000"/>
                  </a:schemeClr>
                </a:solidFill>
                <a:latin typeface="Arial" panose="020B0604020202020204" pitchFamily="34" charset="0"/>
                <a:cs typeface="Arial" panose="020B0604020202020204" pitchFamily="34" charset="0"/>
              </a:rPr>
              <a:t>	</a:t>
            </a:r>
            <a:r>
              <a:rPr lang="ru-RU" sz="2000" i="1" dirty="0">
                <a:solidFill>
                  <a:schemeClr val="tx1">
                    <a:lumMod val="75000"/>
                    <a:lumOff val="25000"/>
                  </a:schemeClr>
                </a:solidFill>
                <a:latin typeface="Arial" panose="020B0604020202020204" pitchFamily="34" charset="0"/>
                <a:cs typeface="Arial" panose="020B0604020202020204" pitchFamily="34" charset="0"/>
              </a:rPr>
              <a:t>Среди новаторских характеристик архитектуры 16 века можно отметить столпообразные шатровые храмы.  </a:t>
            </a:r>
            <a:r>
              <a:rPr lang="ru-RU" sz="2000" i="1" dirty="0" err="1">
                <a:solidFill>
                  <a:schemeClr val="tx1">
                    <a:lumMod val="75000"/>
                    <a:lumOff val="25000"/>
                  </a:schemeClr>
                </a:solidFill>
                <a:latin typeface="Arial" panose="020B0604020202020204" pitchFamily="34" charset="0"/>
                <a:cs typeface="Arial" panose="020B0604020202020204" pitchFamily="34" charset="0"/>
              </a:rPr>
              <a:t>восьмимерник</a:t>
            </a:r>
            <a:r>
              <a:rPr lang="ru-RU" sz="2000" i="1" dirty="0">
                <a:solidFill>
                  <a:schemeClr val="tx1">
                    <a:lumMod val="75000"/>
                    <a:lumOff val="25000"/>
                  </a:schemeClr>
                </a:solidFill>
                <a:latin typeface="Arial" panose="020B0604020202020204" pitchFamily="34" charset="0"/>
                <a:cs typeface="Arial" panose="020B0604020202020204" pitchFamily="34" charset="0"/>
              </a:rPr>
              <a:t> с шатром был традиционной русской формой деревянного храма. Шатровый стиль сыграет важную роль в формировании новых форм каменного зодчество 16 века. Именно на основе шатрового стиля получит развитие идея пирамидальности. Шатровые венцы очень напоминали остроконечные могущественные ели и гармонично выписывались в русский лесной пейзаж</a:t>
            </a:r>
            <a:r>
              <a:rPr lang="ru-RU" sz="2000" dirty="0">
                <a:solidFill>
                  <a:schemeClr val="tx1">
                    <a:lumMod val="75000"/>
                    <a:lumOff val="25000"/>
                  </a:schemeClr>
                </a:solidFill>
                <a:latin typeface="Arial" panose="020B0604020202020204" pitchFamily="34" charset="0"/>
                <a:cs typeface="Arial" panose="020B0604020202020204" pitchFamily="34" charset="0"/>
              </a:rPr>
              <a:t>.</a:t>
            </a:r>
            <a:br>
              <a:rPr lang="ru-RU" sz="2000" i="1" dirty="0">
                <a:solidFill>
                  <a:schemeClr val="tx1">
                    <a:lumMod val="75000"/>
                    <a:lumOff val="25000"/>
                  </a:schemeClr>
                </a:solidFill>
                <a:latin typeface="Arial" panose="020B0604020202020204" pitchFamily="34" charset="0"/>
                <a:cs typeface="Arial" panose="020B0604020202020204" pitchFamily="34" charset="0"/>
              </a:rPr>
            </a:b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dirty="0">
                <a:solidFill>
                  <a:schemeClr val="tx1">
                    <a:lumMod val="75000"/>
                    <a:lumOff val="25000"/>
                  </a:schemeClr>
                </a:solidFill>
                <a:latin typeface="Arial" panose="020B0604020202020204" pitchFamily="34" charset="0"/>
                <a:cs typeface="Arial" panose="020B0604020202020204" pitchFamily="34" charset="0"/>
              </a:rPr>
              <a:t>	</a:t>
            </a:r>
            <a:endParaRPr lang="en-US" sz="2000"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29459680"/>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42594"/>
            <a:ext cx="6718433" cy="5612432"/>
          </a:xfrm>
        </p:spPr>
        <p:txBody>
          <a:bodyPr>
            <a:normAutofit fontScale="90000"/>
          </a:bodyPr>
          <a:lstStyle/>
          <a:p>
            <a:pPr algn="just"/>
            <a:r>
              <a:rPr lang="ru-RU" sz="2000" dirty="0">
                <a:solidFill>
                  <a:schemeClr val="tx1">
                    <a:lumMod val="75000"/>
                    <a:lumOff val="25000"/>
                  </a:schemeClr>
                </a:solidFill>
                <a:latin typeface="Arial" panose="020B0604020202020204" pitchFamily="34" charset="0"/>
                <a:cs typeface="Arial" panose="020B0604020202020204" pitchFamily="34" charset="0"/>
              </a:rPr>
              <a:t>	</a:t>
            </a:r>
            <a:r>
              <a:rPr lang="ru-RU" sz="2200" i="1" dirty="0">
                <a:solidFill>
                  <a:schemeClr val="tx1">
                    <a:lumMod val="75000"/>
                    <a:lumOff val="25000"/>
                  </a:schemeClr>
                </a:solidFill>
                <a:latin typeface="Arial" panose="020B0604020202020204" pitchFamily="34" charset="0"/>
                <a:cs typeface="Arial" panose="020B0604020202020204" pitchFamily="34" charset="0"/>
              </a:rPr>
              <a:t>Выдающимся памятником русского зодчества стал собор Вознесения. Он построен в 1530 – 1532 г в четь рождения Ивана </a:t>
            </a:r>
            <a:r>
              <a:rPr lang="tr-TR" sz="2200" i="1" dirty="0">
                <a:solidFill>
                  <a:schemeClr val="tx1">
                    <a:lumMod val="75000"/>
                    <a:lumOff val="25000"/>
                  </a:schemeClr>
                </a:solidFill>
                <a:latin typeface="Arial" panose="020B0604020202020204" pitchFamily="34" charset="0"/>
                <a:cs typeface="Arial" panose="020B0604020202020204" pitchFamily="34" charset="0"/>
              </a:rPr>
              <a:t>IV</a:t>
            </a:r>
            <a:r>
              <a:rPr lang="ru-RU" sz="2200" i="1" dirty="0">
                <a:solidFill>
                  <a:schemeClr val="tx1">
                    <a:lumMod val="75000"/>
                    <a:lumOff val="25000"/>
                  </a:schemeClr>
                </a:solidFill>
                <a:latin typeface="Arial" panose="020B0604020202020204" pitchFamily="34" charset="0"/>
                <a:cs typeface="Arial" panose="020B0604020202020204" pitchFamily="34" charset="0"/>
              </a:rPr>
              <a:t>. Этот великолепный образец русского шатрового зодчество станет символом оригинального русского архитектурного стиля. Часто историки архитектуры в развитии русского шатрового стиля усматривают отражение готической архитектуры, однако следует заметить, что шатер как архитектурный прием использовался в русском зодчестве еще в 12 веке. </a:t>
            </a:r>
            <a:br>
              <a:rPr lang="ru-RU" sz="2200" i="1" dirty="0">
                <a:solidFill>
                  <a:schemeClr val="tx1">
                    <a:lumMod val="75000"/>
                    <a:lumOff val="25000"/>
                  </a:schemeClr>
                </a:solidFill>
                <a:latin typeface="Arial" panose="020B0604020202020204" pitchFamily="34" charset="0"/>
                <a:cs typeface="Arial" panose="020B0604020202020204" pitchFamily="34" charset="0"/>
              </a:rPr>
            </a:br>
            <a:r>
              <a:rPr lang="ru-RU" sz="2200" i="1" dirty="0">
                <a:solidFill>
                  <a:schemeClr val="tx1">
                    <a:lumMod val="75000"/>
                    <a:lumOff val="25000"/>
                  </a:schemeClr>
                </a:solidFill>
                <a:latin typeface="Arial" panose="020B0604020202020204" pitchFamily="34" charset="0"/>
                <a:cs typeface="Arial" panose="020B0604020202020204" pitchFamily="34" charset="0"/>
              </a:rPr>
              <a:t>	Собор Василия Блаженного  был построен в 1555г как символ победы над Казанским ханством в благодарность за покровительство высших сил. Храм соединил в себе традиции раннемосковского зодчества и архитектурные решения нового времени. Подтверждением тому служит шатровое решение главного объема и классическое решение периферийных объемов.</a:t>
            </a:r>
            <a:br>
              <a:rPr lang="ru-RU" sz="2200" i="1" dirty="0">
                <a:solidFill>
                  <a:schemeClr val="tx1">
                    <a:lumMod val="75000"/>
                    <a:lumOff val="25000"/>
                  </a:schemeClr>
                </a:solidFill>
                <a:latin typeface="Arial" panose="020B0604020202020204" pitchFamily="34" charset="0"/>
                <a:cs typeface="Arial" panose="020B0604020202020204" pitchFamily="34" charset="0"/>
              </a:rPr>
            </a:b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32149921"/>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42594"/>
            <a:ext cx="6718433" cy="5612432"/>
          </a:xfrm>
        </p:spPr>
        <p:txBody>
          <a:bodyPr>
            <a:normAutofit/>
          </a:bodyPr>
          <a:lstStyle/>
          <a:p>
            <a:pPr algn="just"/>
            <a:r>
              <a:rPr lang="ru-RU" sz="2000" dirty="0">
                <a:solidFill>
                  <a:schemeClr val="tx1">
                    <a:lumMod val="75000"/>
                    <a:lumOff val="25000"/>
                  </a:schemeClr>
                </a:solidFill>
                <a:latin typeface="Arial" panose="020B0604020202020204" pitchFamily="34" charset="0"/>
                <a:cs typeface="Arial" panose="020B0604020202020204" pitchFamily="34" charset="0"/>
              </a:rPr>
              <a:t>	</a:t>
            </a:r>
            <a:r>
              <a:rPr lang="ru-RU" sz="2000" i="1" dirty="0">
                <a:solidFill>
                  <a:schemeClr val="tx1">
                    <a:lumMod val="75000"/>
                    <a:lumOff val="25000"/>
                  </a:schemeClr>
                </a:solidFill>
                <a:latin typeface="Arial" panose="020B0604020202020204" pitchFamily="34" charset="0"/>
                <a:cs typeface="Arial" panose="020B0604020202020204" pitchFamily="34" charset="0"/>
              </a:rPr>
              <a:t>В 16 веке в Россию приходит книгопечатание в 1563г в Москве была открыта первая типография. Руководил типографией Иван Федоров. Иван Федоров был и ученым, и изобретателем, и художником, а главное составителем книг. Он сам сконструировал типографский станок, сам вырезал из дерева шрифт и 1 марта 1564г напечатал книгу «Деяния святых апостолов. Год спустя из этой же типографии был выпущен часослов – книга молитв и песнопений. Часослов станет одним из </a:t>
            </a:r>
            <a:r>
              <a:rPr lang="ru-RU" sz="2000" i="1">
                <a:solidFill>
                  <a:schemeClr val="tx1">
                    <a:lumMod val="75000"/>
                    <a:lumOff val="25000"/>
                  </a:schemeClr>
                </a:solidFill>
                <a:latin typeface="Arial" panose="020B0604020202020204" pitchFamily="34" charset="0"/>
                <a:cs typeface="Arial" panose="020B0604020202020204" pitchFamily="34" charset="0"/>
              </a:rPr>
              <a:t>первых учебников, </a:t>
            </a:r>
            <a:r>
              <a:rPr lang="ru-RU" sz="2000" i="1" dirty="0">
                <a:solidFill>
                  <a:schemeClr val="tx1">
                    <a:lumMod val="75000"/>
                    <a:lumOff val="25000"/>
                  </a:schemeClr>
                </a:solidFill>
                <a:latin typeface="Arial" panose="020B0604020202020204" pitchFamily="34" charset="0"/>
                <a:cs typeface="Arial" panose="020B0604020202020204" pitchFamily="34" charset="0"/>
              </a:rPr>
              <a:t>по которому будут осваивать грамоту. Однако после разногласий с церковью Иван Федоров переезжает во Львов. В 1574г. он издаст азбуку. </a:t>
            </a:r>
            <a:br>
              <a:rPr lang="ru-RU" sz="2200" i="1" dirty="0">
                <a:solidFill>
                  <a:schemeClr val="tx1">
                    <a:lumMod val="75000"/>
                    <a:lumOff val="25000"/>
                  </a:schemeClr>
                </a:solidFill>
                <a:latin typeface="Arial" panose="020B0604020202020204" pitchFamily="34" charset="0"/>
                <a:cs typeface="Arial" panose="020B0604020202020204" pitchFamily="34" charset="0"/>
              </a:rPr>
            </a:b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20633409"/>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42594"/>
            <a:ext cx="6718433" cy="5612432"/>
          </a:xfrm>
        </p:spPr>
        <p:txBody>
          <a:bodyPr>
            <a:normAutofit fontScale="90000"/>
          </a:bodyPr>
          <a:lstStyle/>
          <a:p>
            <a:r>
              <a:rPr lang="ru-RU" sz="2000" i="1">
                <a:solidFill>
                  <a:schemeClr val="tx1">
                    <a:lumMod val="75000"/>
                    <a:lumOff val="25000"/>
                  </a:schemeClr>
                </a:solidFill>
                <a:latin typeface="Arial" panose="020B0604020202020204" pitchFamily="34" charset="0"/>
                <a:cs typeface="Arial" panose="020B0604020202020204" pitchFamily="34" charset="0"/>
              </a:rPr>
              <a:t>Список </a:t>
            </a:r>
            <a:r>
              <a:rPr lang="ru-RU" sz="2000" i="1" dirty="0">
                <a:solidFill>
                  <a:schemeClr val="tx1">
                    <a:lumMod val="75000"/>
                    <a:lumOff val="25000"/>
                  </a:schemeClr>
                </a:solidFill>
                <a:latin typeface="Arial" panose="020B0604020202020204" pitchFamily="34" charset="0"/>
                <a:cs typeface="Arial" panose="020B0604020202020204" pitchFamily="34" charset="0"/>
              </a:rPr>
              <a:t>литературы, использованный при составлении слайдов:</a:t>
            </a:r>
            <a:br>
              <a:rPr lang="ru-RU" sz="2000" i="1" dirty="0">
                <a:solidFill>
                  <a:schemeClr val="tx1">
                    <a:lumMod val="75000"/>
                    <a:lumOff val="25000"/>
                  </a:schemeClr>
                </a:solidFill>
                <a:latin typeface="Arial" panose="020B0604020202020204" pitchFamily="34" charset="0"/>
                <a:cs typeface="Arial" panose="020B0604020202020204" pitchFamily="34" charset="0"/>
              </a:rPr>
            </a:b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1800" i="1" dirty="0">
                <a:solidFill>
                  <a:schemeClr val="tx1">
                    <a:lumMod val="75000"/>
                    <a:lumOff val="25000"/>
                  </a:schemeClr>
                </a:solidFill>
                <a:latin typeface="Arial" panose="020B0604020202020204" pitchFamily="34" charset="0"/>
                <a:cs typeface="Arial" panose="020B0604020202020204" pitchFamily="34" charset="0"/>
              </a:rPr>
              <a:t>Александров, В.Н. (2009). История русского искусства. Минск. </a:t>
            </a:r>
            <a:r>
              <a:rPr lang="ru-RU" sz="1800" i="1" dirty="0" err="1">
                <a:solidFill>
                  <a:schemeClr val="tx1">
                    <a:lumMod val="75000"/>
                    <a:lumOff val="25000"/>
                  </a:schemeClr>
                </a:solidFill>
                <a:latin typeface="Arial" panose="020B0604020202020204" pitchFamily="34" charset="0"/>
                <a:cs typeface="Arial" panose="020B0604020202020204" pitchFamily="34" charset="0"/>
              </a:rPr>
              <a:t>Харвест</a:t>
            </a:r>
            <a:r>
              <a:rPr lang="ru-RU" sz="1800" i="1" dirty="0">
                <a:solidFill>
                  <a:schemeClr val="tx1">
                    <a:lumMod val="75000"/>
                    <a:lumOff val="25000"/>
                  </a:schemeClr>
                </a:solidFill>
                <a:latin typeface="Arial" panose="020B0604020202020204" pitchFamily="34" charset="0"/>
                <a:cs typeface="Arial" panose="020B0604020202020204" pitchFamily="34" charset="0"/>
              </a:rPr>
              <a:t>.</a:t>
            </a:r>
            <a:br>
              <a:rPr lang="ru-RU" sz="1800" i="1" dirty="0">
                <a:solidFill>
                  <a:schemeClr val="tx1">
                    <a:lumMod val="75000"/>
                    <a:lumOff val="25000"/>
                  </a:schemeClr>
                </a:solidFill>
                <a:latin typeface="Arial" panose="020B0604020202020204" pitchFamily="34" charset="0"/>
                <a:cs typeface="Arial" panose="020B0604020202020204" pitchFamily="34" charset="0"/>
              </a:rPr>
            </a:br>
            <a:r>
              <a:rPr lang="ru-RU" sz="1800" i="1" dirty="0" err="1">
                <a:solidFill>
                  <a:schemeClr val="tx1">
                    <a:lumMod val="75000"/>
                    <a:lumOff val="25000"/>
                  </a:schemeClr>
                </a:solidFill>
                <a:latin typeface="Arial" panose="020B0604020202020204" pitchFamily="34" charset="0"/>
                <a:cs typeface="Arial" panose="020B0604020202020204" pitchFamily="34" charset="0"/>
              </a:rPr>
              <a:t>Бутромеев</a:t>
            </a:r>
            <a:r>
              <a:rPr lang="ru-RU" sz="1800" i="1" dirty="0">
                <a:solidFill>
                  <a:schemeClr val="tx1">
                    <a:lumMod val="75000"/>
                    <a:lumOff val="25000"/>
                  </a:schemeClr>
                </a:solidFill>
                <a:latin typeface="Arial" panose="020B0604020202020204" pitchFamily="34" charset="0"/>
                <a:cs typeface="Arial" panose="020B0604020202020204" pitchFamily="34" charset="0"/>
              </a:rPr>
              <a:t>, В.П. и др.(2007). Россия державная. Москва. Белый город.</a:t>
            </a:r>
            <a:br>
              <a:rPr lang="ru-RU" sz="1800" i="1" dirty="0">
                <a:solidFill>
                  <a:schemeClr val="tx1">
                    <a:lumMod val="75000"/>
                    <a:lumOff val="25000"/>
                  </a:schemeClr>
                </a:solidFill>
                <a:latin typeface="Arial" panose="020B0604020202020204" pitchFamily="34" charset="0"/>
                <a:cs typeface="Arial" panose="020B0604020202020204" pitchFamily="34" charset="0"/>
              </a:rPr>
            </a:br>
            <a:r>
              <a:rPr lang="ru-RU" sz="1800" i="1" dirty="0">
                <a:solidFill>
                  <a:schemeClr val="tx1">
                    <a:lumMod val="75000"/>
                    <a:lumOff val="25000"/>
                  </a:schemeClr>
                </a:solidFill>
                <a:latin typeface="Arial" panose="020B0604020202020204" pitchFamily="34" charset="0"/>
                <a:cs typeface="Arial" panose="020B0604020202020204" pitchFamily="34" charset="0"/>
              </a:rPr>
              <a:t>Горелов, А.А. (2015). История русской культуры. Москва. </a:t>
            </a:r>
            <a:r>
              <a:rPr lang="ru-RU" sz="1800" i="1" dirty="0" err="1">
                <a:solidFill>
                  <a:schemeClr val="tx1">
                    <a:lumMod val="75000"/>
                    <a:lumOff val="25000"/>
                  </a:schemeClr>
                </a:solidFill>
                <a:latin typeface="Arial" panose="020B0604020202020204" pitchFamily="34" charset="0"/>
                <a:cs typeface="Arial" panose="020B0604020202020204" pitchFamily="34" charset="0"/>
              </a:rPr>
              <a:t>Юрайт</a:t>
            </a:r>
            <a:r>
              <a:rPr lang="ru-RU" sz="1800" i="1" dirty="0">
                <a:solidFill>
                  <a:schemeClr val="tx1">
                    <a:lumMod val="75000"/>
                    <a:lumOff val="25000"/>
                  </a:schemeClr>
                </a:solidFill>
                <a:latin typeface="Arial" panose="020B0604020202020204" pitchFamily="34" charset="0"/>
                <a:cs typeface="Arial" panose="020B0604020202020204" pitchFamily="34" charset="0"/>
              </a:rPr>
              <a:t>.</a:t>
            </a:r>
            <a:br>
              <a:rPr lang="ru-RU" sz="1800" i="1" dirty="0">
                <a:solidFill>
                  <a:schemeClr val="tx1">
                    <a:lumMod val="75000"/>
                    <a:lumOff val="25000"/>
                  </a:schemeClr>
                </a:solidFill>
                <a:latin typeface="Arial" panose="020B0604020202020204" pitchFamily="34" charset="0"/>
                <a:cs typeface="Arial" panose="020B0604020202020204" pitchFamily="34" charset="0"/>
              </a:rPr>
            </a:br>
            <a:r>
              <a:rPr lang="ru-RU" sz="1800" i="1" dirty="0" err="1">
                <a:solidFill>
                  <a:schemeClr val="tx1">
                    <a:lumMod val="75000"/>
                    <a:lumOff val="25000"/>
                  </a:schemeClr>
                </a:solidFill>
                <a:latin typeface="Arial" panose="020B0604020202020204" pitchFamily="34" charset="0"/>
                <a:cs typeface="Arial" panose="020B0604020202020204" pitchFamily="34" charset="0"/>
              </a:rPr>
              <a:t>Забылин</a:t>
            </a:r>
            <a:r>
              <a:rPr lang="ru-RU" sz="1800" i="1" dirty="0">
                <a:solidFill>
                  <a:schemeClr val="tx1">
                    <a:lumMod val="75000"/>
                    <a:lumOff val="25000"/>
                  </a:schemeClr>
                </a:solidFill>
                <a:latin typeface="Arial" panose="020B0604020202020204" pitchFamily="34" charset="0"/>
                <a:cs typeface="Arial" panose="020B0604020202020204" pitchFamily="34" charset="0"/>
              </a:rPr>
              <a:t>, М.М. (2008). Праздники, обряды и обычаи русского народа. Москва. </a:t>
            </a:r>
            <a:r>
              <a:rPr lang="ru-RU" sz="1800" i="1" dirty="0" err="1">
                <a:solidFill>
                  <a:schemeClr val="tx1">
                    <a:lumMod val="75000"/>
                    <a:lumOff val="25000"/>
                  </a:schemeClr>
                </a:solidFill>
                <a:latin typeface="Arial" panose="020B0604020202020204" pitchFamily="34" charset="0"/>
                <a:cs typeface="Arial" panose="020B0604020202020204" pitchFamily="34" charset="0"/>
              </a:rPr>
              <a:t>Эксмо</a:t>
            </a:r>
            <a:r>
              <a:rPr lang="ru-RU" sz="1800" i="1" dirty="0">
                <a:solidFill>
                  <a:schemeClr val="tx1">
                    <a:lumMod val="75000"/>
                    <a:lumOff val="25000"/>
                  </a:schemeClr>
                </a:solidFill>
                <a:latin typeface="Arial" panose="020B0604020202020204" pitchFamily="34" charset="0"/>
                <a:cs typeface="Arial" panose="020B0604020202020204" pitchFamily="34" charset="0"/>
              </a:rPr>
              <a:t>.</a:t>
            </a:r>
            <a:br>
              <a:rPr lang="ru-RU" sz="1800" i="1" dirty="0">
                <a:solidFill>
                  <a:schemeClr val="tx1">
                    <a:lumMod val="75000"/>
                    <a:lumOff val="25000"/>
                  </a:schemeClr>
                </a:solidFill>
                <a:latin typeface="Arial" panose="020B0604020202020204" pitchFamily="34" charset="0"/>
                <a:cs typeface="Arial" panose="020B0604020202020204" pitchFamily="34" charset="0"/>
              </a:rPr>
            </a:br>
            <a:r>
              <a:rPr lang="ru-RU" sz="1800" i="1" dirty="0">
                <a:solidFill>
                  <a:schemeClr val="tx1">
                    <a:lumMod val="75000"/>
                    <a:lumOff val="25000"/>
                  </a:schemeClr>
                </a:solidFill>
                <a:latin typeface="Arial" panose="020B0604020202020204" pitchFamily="34" charset="0"/>
                <a:cs typeface="Arial" panose="020B0604020202020204" pitchFamily="34" charset="0"/>
              </a:rPr>
              <a:t>Короткова, М.В. (2008). Традиции русского быта. Москва. Дрофа.</a:t>
            </a:r>
            <a:br>
              <a:rPr lang="ru-RU" sz="1800" i="1" dirty="0">
                <a:solidFill>
                  <a:schemeClr val="tx1">
                    <a:lumMod val="75000"/>
                    <a:lumOff val="25000"/>
                  </a:schemeClr>
                </a:solidFill>
                <a:latin typeface="Arial" panose="020B0604020202020204" pitchFamily="34" charset="0"/>
                <a:cs typeface="Arial" panose="020B0604020202020204" pitchFamily="34" charset="0"/>
              </a:rPr>
            </a:br>
            <a:r>
              <a:rPr lang="ru-RU" sz="1800" i="1" dirty="0">
                <a:solidFill>
                  <a:schemeClr val="tx1">
                    <a:lumMod val="75000"/>
                    <a:lumOff val="25000"/>
                  </a:schemeClr>
                </a:solidFill>
                <a:latin typeface="Arial" panose="020B0604020202020204" pitchFamily="34" charset="0"/>
                <a:cs typeface="Arial" panose="020B0604020202020204" pitchFamily="34" charset="0"/>
              </a:rPr>
              <a:t>Костомаров, Н. (2011). Быт и нравы русского народа. Москва. Русич.</a:t>
            </a:r>
            <a:br>
              <a:rPr lang="ru-RU" sz="1800" i="1" dirty="0">
                <a:solidFill>
                  <a:schemeClr val="tx1">
                    <a:lumMod val="75000"/>
                    <a:lumOff val="25000"/>
                  </a:schemeClr>
                </a:solidFill>
                <a:latin typeface="Arial" panose="020B0604020202020204" pitchFamily="34" charset="0"/>
                <a:cs typeface="Arial" panose="020B0604020202020204" pitchFamily="34" charset="0"/>
              </a:rPr>
            </a:br>
            <a:r>
              <a:rPr lang="ru-RU" sz="1800" i="1" dirty="0">
                <a:solidFill>
                  <a:schemeClr val="tx1">
                    <a:lumMod val="75000"/>
                    <a:lumOff val="25000"/>
                  </a:schemeClr>
                </a:solidFill>
                <a:latin typeface="Arial" panose="020B0604020202020204" pitchFamily="34" charset="0"/>
                <a:cs typeface="Arial" panose="020B0604020202020204" pitchFamily="34" charset="0"/>
              </a:rPr>
              <a:t>Милюков, П.Н. (2009). Энциклопедия русской православной культуры. Москва. </a:t>
            </a:r>
            <a:r>
              <a:rPr lang="ru-RU" sz="1800" i="1" dirty="0" err="1">
                <a:solidFill>
                  <a:schemeClr val="tx1">
                    <a:lumMod val="75000"/>
                    <a:lumOff val="25000"/>
                  </a:schemeClr>
                </a:solidFill>
                <a:latin typeface="Arial" panose="020B0604020202020204" pitchFamily="34" charset="0"/>
                <a:cs typeface="Arial" panose="020B0604020202020204" pitchFamily="34" charset="0"/>
              </a:rPr>
              <a:t>Эксмо</a:t>
            </a:r>
            <a:r>
              <a:rPr lang="ru-RU" sz="1800" i="1" dirty="0">
                <a:solidFill>
                  <a:schemeClr val="tx1">
                    <a:lumMod val="75000"/>
                    <a:lumOff val="25000"/>
                  </a:schemeClr>
                </a:solidFill>
                <a:latin typeface="Arial" panose="020B0604020202020204" pitchFamily="34" charset="0"/>
                <a:cs typeface="Arial" panose="020B0604020202020204" pitchFamily="34" charset="0"/>
              </a:rPr>
              <a:t>.</a:t>
            </a:r>
            <a:br>
              <a:rPr lang="ru-RU" sz="1800" i="1" dirty="0">
                <a:solidFill>
                  <a:schemeClr val="tx1">
                    <a:lumMod val="75000"/>
                    <a:lumOff val="25000"/>
                  </a:schemeClr>
                </a:solidFill>
                <a:latin typeface="Arial" panose="020B0604020202020204" pitchFamily="34" charset="0"/>
                <a:cs typeface="Arial" panose="020B0604020202020204" pitchFamily="34" charset="0"/>
              </a:rPr>
            </a:br>
            <a:r>
              <a:rPr lang="ru-RU" sz="1800" i="1" dirty="0">
                <a:solidFill>
                  <a:schemeClr val="tx1">
                    <a:lumMod val="75000"/>
                    <a:lumOff val="25000"/>
                  </a:schemeClr>
                </a:solidFill>
                <a:latin typeface="Arial" panose="020B0604020202020204" pitchFamily="34" charset="0"/>
                <a:cs typeface="Arial" panose="020B0604020202020204" pitchFamily="34" charset="0"/>
              </a:rPr>
              <a:t>Пархоменко, Т. (2010). Культура без цензуры. Москва. Книжный клуб.</a:t>
            </a:r>
            <a:br>
              <a:rPr lang="ru-RU" sz="1800" i="1" dirty="0">
                <a:solidFill>
                  <a:schemeClr val="tx1">
                    <a:lumMod val="75000"/>
                    <a:lumOff val="25000"/>
                  </a:schemeClr>
                </a:solidFill>
                <a:latin typeface="Arial" panose="020B0604020202020204" pitchFamily="34" charset="0"/>
                <a:cs typeface="Arial" panose="020B0604020202020204" pitchFamily="34" charset="0"/>
              </a:rPr>
            </a:br>
            <a:r>
              <a:rPr lang="ru-RU" sz="1800" i="1" dirty="0">
                <a:solidFill>
                  <a:schemeClr val="tx1">
                    <a:lumMod val="75000"/>
                    <a:lumOff val="25000"/>
                  </a:schemeClr>
                </a:solidFill>
                <a:latin typeface="Arial" panose="020B0604020202020204" pitchFamily="34" charset="0"/>
                <a:cs typeface="Arial" panose="020B0604020202020204" pitchFamily="34" charset="0"/>
              </a:rPr>
              <a:t>Покровский М.Н. (2010). Очерк истории русской культуры. Москва. URSS.</a:t>
            </a:r>
            <a:br>
              <a:rPr lang="ru-RU" sz="1800" i="1" dirty="0">
                <a:solidFill>
                  <a:schemeClr val="tx1">
                    <a:lumMod val="75000"/>
                    <a:lumOff val="25000"/>
                  </a:schemeClr>
                </a:solidFill>
                <a:latin typeface="Arial" panose="020B0604020202020204" pitchFamily="34" charset="0"/>
                <a:cs typeface="Arial" panose="020B0604020202020204" pitchFamily="34" charset="0"/>
              </a:rPr>
            </a:br>
            <a:r>
              <a:rPr lang="ru-RU" sz="1800" i="1" dirty="0">
                <a:solidFill>
                  <a:schemeClr val="tx1">
                    <a:lumMod val="75000"/>
                    <a:lumOff val="25000"/>
                  </a:schemeClr>
                </a:solidFill>
                <a:latin typeface="Arial" panose="020B0604020202020204" pitchFamily="34" charset="0"/>
                <a:cs typeface="Arial" panose="020B0604020202020204" pitchFamily="34" charset="0"/>
              </a:rPr>
              <a:t>Соловьев, В.(2008). Золотая книга русской культуры. Москва. Белый город.</a:t>
            </a:r>
            <a:br>
              <a:rPr lang="ru-RU" sz="1800" i="1" dirty="0">
                <a:solidFill>
                  <a:schemeClr val="tx1">
                    <a:lumMod val="75000"/>
                    <a:lumOff val="25000"/>
                  </a:schemeClr>
                </a:solidFill>
                <a:latin typeface="Arial" panose="020B0604020202020204" pitchFamily="34" charset="0"/>
                <a:cs typeface="Arial" panose="020B0604020202020204" pitchFamily="34" charset="0"/>
              </a:rPr>
            </a:br>
            <a:r>
              <a:rPr lang="ru-RU" sz="1800" i="1" dirty="0" err="1">
                <a:solidFill>
                  <a:schemeClr val="tx1">
                    <a:lumMod val="75000"/>
                    <a:lumOff val="25000"/>
                  </a:schemeClr>
                </a:solidFill>
                <a:latin typeface="Arial" panose="020B0604020202020204" pitchFamily="34" charset="0"/>
                <a:cs typeface="Arial" panose="020B0604020202020204" pitchFamily="34" charset="0"/>
              </a:rPr>
              <a:t>Стахорский</a:t>
            </a:r>
            <a:r>
              <a:rPr lang="ru-RU" sz="1800" i="1" dirty="0">
                <a:solidFill>
                  <a:schemeClr val="tx1">
                    <a:lumMod val="75000"/>
                    <a:lumOff val="25000"/>
                  </a:schemeClr>
                </a:solidFill>
                <a:latin typeface="Arial" panose="020B0604020202020204" pitchFamily="34" charset="0"/>
                <a:cs typeface="Arial" panose="020B0604020202020204" pitchFamily="34" charset="0"/>
              </a:rPr>
              <a:t>, С. (2006). Русская культура. Москва. Дрофа.</a:t>
            </a:r>
            <a:br>
              <a:rPr lang="ru-RU" sz="1800" i="1" dirty="0">
                <a:solidFill>
                  <a:schemeClr val="tx1">
                    <a:lumMod val="75000"/>
                    <a:lumOff val="25000"/>
                  </a:schemeClr>
                </a:solidFill>
                <a:latin typeface="Arial" panose="020B0604020202020204" pitchFamily="34" charset="0"/>
                <a:cs typeface="Arial" panose="020B0604020202020204" pitchFamily="34" charset="0"/>
              </a:rPr>
            </a:br>
            <a:r>
              <a:rPr lang="ru-RU" sz="1800" i="1" dirty="0">
                <a:solidFill>
                  <a:schemeClr val="tx1">
                    <a:lumMod val="75000"/>
                    <a:lumOff val="25000"/>
                  </a:schemeClr>
                </a:solidFill>
                <a:latin typeface="Arial" panose="020B0604020202020204" pitchFamily="34" charset="0"/>
                <a:cs typeface="Arial" panose="020B0604020202020204" pitchFamily="34" charset="0"/>
              </a:rPr>
              <a:t>Терехова, А. и др. (2007). История русской культуры. Москва. </a:t>
            </a:r>
            <a:r>
              <a:rPr lang="ru-RU" sz="1800" i="1" dirty="0" err="1">
                <a:solidFill>
                  <a:schemeClr val="tx1">
                    <a:lumMod val="75000"/>
                    <a:lumOff val="25000"/>
                  </a:schemeClr>
                </a:solidFill>
                <a:latin typeface="Arial" panose="020B0604020202020204" pitchFamily="34" charset="0"/>
                <a:cs typeface="Arial" panose="020B0604020202020204" pitchFamily="34" charset="0"/>
              </a:rPr>
              <a:t>Эксмо</a:t>
            </a:r>
            <a:r>
              <a:rPr lang="ru-RU" sz="1800" i="1" dirty="0">
                <a:solidFill>
                  <a:schemeClr val="tx1">
                    <a:lumMod val="75000"/>
                    <a:lumOff val="25000"/>
                  </a:schemeClr>
                </a:solidFill>
                <a:latin typeface="Arial" panose="020B0604020202020204" pitchFamily="34" charset="0"/>
                <a:cs typeface="Arial" panose="020B0604020202020204" pitchFamily="34" charset="0"/>
              </a:rPr>
              <a:t>. </a:t>
            </a:r>
            <a:br>
              <a:rPr lang="ru-RU" sz="1800" i="1" dirty="0">
                <a:solidFill>
                  <a:schemeClr val="tx1">
                    <a:lumMod val="75000"/>
                    <a:lumOff val="25000"/>
                  </a:schemeClr>
                </a:solidFill>
                <a:latin typeface="Arial" panose="020B0604020202020204" pitchFamily="34" charset="0"/>
                <a:cs typeface="Arial" panose="020B0604020202020204" pitchFamily="34" charset="0"/>
              </a:rPr>
            </a:br>
            <a:br>
              <a:rPr lang="ru-RU" sz="18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90953012"/>
      </p:ext>
    </p:extLst>
  </p:cSld>
  <p:clrMapOvr>
    <a:overrideClrMapping bg1="lt1" tx1="dk1" bg2="lt2" tx2="dk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Custom 38">
      <a:dk1>
        <a:sysClr val="windowText" lastClr="000000"/>
      </a:dk1>
      <a:lt1>
        <a:sysClr val="window" lastClr="FFFFFF"/>
      </a:lt1>
      <a:dk2>
        <a:srgbClr val="505046"/>
      </a:dk2>
      <a:lt2>
        <a:srgbClr val="EEECE1"/>
      </a:lt2>
      <a:accent1>
        <a:srgbClr val="EE462D"/>
      </a:accent1>
      <a:accent2>
        <a:srgbClr val="595A85"/>
      </a:accent2>
      <a:accent3>
        <a:srgbClr val="8D6F5B"/>
      </a:accent3>
      <a:accent4>
        <a:srgbClr val="FABD2F"/>
      </a:accent4>
      <a:accent5>
        <a:srgbClr val="AF8073"/>
      </a:accent5>
      <a:accent6>
        <a:srgbClr val="787880"/>
      </a:accent6>
      <a:hlink>
        <a:srgbClr val="CC8D00"/>
      </a:hlink>
      <a:folHlink>
        <a:srgbClr val="82829E"/>
      </a:folHlink>
    </a:clrScheme>
    <a:fontScheme name="Savon">
      <a:majorFont>
        <a:latin typeface="Avenir Next LT Pro Light"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venir Next LT Pro"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ONE.pptx" id="{5330A5D3-B581-4B4A-9313-9275B6EF2E52}" vid="{516C64E9-C0AA-46DA-9991-9C0EC881A8B4}"/>
    </a:ext>
  </a:extLst>
</a:theme>
</file>

<file path=docProps/app.xml><?xml version="1.0" encoding="utf-8"?>
<Properties xmlns="http://schemas.openxmlformats.org/officeDocument/2006/extended-properties" xmlns:vt="http://schemas.openxmlformats.org/officeDocument/2006/docPropsVTypes">
  <Template>Floral Flourish</Template>
  <TotalTime>0</TotalTime>
  <Words>696</Words>
  <Application>Microsoft Office PowerPoint</Application>
  <PresentationFormat>Widescreen</PresentationFormat>
  <Paragraphs>8</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Avenir Next LT Pro</vt:lpstr>
      <vt:lpstr>Avenir Next LT Pro Light</vt:lpstr>
      <vt:lpstr>Garamond</vt:lpstr>
      <vt:lpstr>SavonVTI</vt:lpstr>
      <vt:lpstr>История русской культуры </vt:lpstr>
      <vt:lpstr> Овдовев, Иван III женится на Софье Палеолог, которая была племянницей византийского императора. Женитьба давала князю право стать преемником и продолжателем великой византийской династии. И как наследник византийской династии Иван III берет герб с изображением двуглавого орла. Двуглавый орел символизировал двуединство империи.  Особенностью русской культуры 16 века является начал активного использования достижений европейской культуры. Ярким свидетельством тому служит Московский Кремль и Успенский собор, которые были построены проекту Аристотеля Фиорованти. Вслед за Успенским собором начнется перестройка всего Кремля.  </vt:lpstr>
      <vt:lpstr> Стремясь к могуществу, Иван III приглашает в Москву знаменитых итальянских зодчих Пьетро Соляри и Марко Руффо и заказывает им строительство новых кремлевских стен и башен Так в Московской архитектурной традиции появится новый строительный материла красный кирпич, благодаря которому Москва приобретет свой характерный красиво-красный вид.  Благодаря Ивану III Москва начинает быстро разрастаться, она обретает каменный вид и выходит за пределы Кремля, начинает развиваться гражданское строительство.   </vt:lpstr>
      <vt:lpstr> Среди новаторских характеристик архитектуры 16 века можно отметить столпообразные шатровые храмы.  восьмимерник с шатром был традиционной русской формой деревянного храма. Шатровый стиль сыграет важную роль в формировании новых форм каменного зодчество 16 века. Именно на основе шатрового стиля получит развитие идея пирамидальности. Шатровые венцы очень напоминали остроконечные могущественные ели и гармонично выписывались в русский лесной пейзаж.   </vt:lpstr>
      <vt:lpstr> Выдающимся памятником русского зодчества стал собор Вознесения. Он построен в 1530 – 1532 г в четь рождения Ивана IV. Этот великолепный образец русского шатрового зодчество станет символом оригинального русского архитектурного стиля. Часто историки архитектуры в развитии русского шатрового стиля усматривают отражение готической архитектуры, однако следует заметить, что шатер как архитектурный прием использовался в русском зодчестве еще в 12 веке.   Собор Василия Блаженного  был построен в 1555г как символ победы над Казанским ханством в благодарность за покровительство высших сил. Храм соединил в себе традиции раннемосковского зодчества и архитектурные решения нового времени. Подтверждением тому служит шатровое решение главного объема и классическое решение периферийных объемов.   </vt:lpstr>
      <vt:lpstr> В 16 веке в Россию приходит книгопечатание в 1563г в Москве была открыта первая типография. Руководил типографией Иван Федоров. Иван Федоров был и ученым, и изобретателем, и художником, а главное составителем книг. Он сам сконструировал типографский станок, сам вырезал из дерева шрифт и 1 марта 1564г напечатал книгу «Деяния святых апостолов. Год спустя из этой же типографии был выпущен часослов – книга молитв и песнопений. Часослов станет одним из первых учебников, по которому будут осваивать грамоту. Однако после разногласий с церковью Иван Федоров переезжает во Львов. В 1574г. он издаст азбуку.    </vt:lpstr>
      <vt:lpstr>Список литературы, использованный при составлении слайдов:  Александров, В.Н. (2009). История русского искусства. Минск. Харвест. Бутромеев, В.П. и др.(2007). Россия державная. Москва. Белый город. Горелов, А.А. (2015). История русской культуры. Москва. Юрайт. Забылин, М.М. (2008). Праздники, обряды и обычаи русского народа. Москва. Эксмо. Короткова, М.В. (2008). Традиции русского быта. Москва. Дрофа. Костомаров, Н. (2011). Быт и нравы русского народа. Москва. Русич. Милюков, П.Н. (2009). Энциклопедия русской православной культуры. Москва. Эксмо. Пархоменко, Т. (2010). Культура без цензуры. Москва. Книжный клуб. Покровский М.Н. (2010). Очерк истории русской культуры. Москва. URSS. Соловьев, В.(2008). Золотая книга русской культуры. Москва. Белый город. Стахорский, С. (2006). Русская культура. Москва. Дрофа. Терехова, А. и др. (2007). История русской культуры. Москва. Эксмо.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2020-01-19T21:05:02Z</dcterms:created>
  <dcterms:modified xsi:type="dcterms:W3CDTF">2020-02-02T17:36:56Z</dcterms:modified>
</cp:coreProperties>
</file>