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4000" i="1" dirty="0">
                <a:solidFill>
                  <a:schemeClr val="tx1"/>
                </a:solidFill>
              </a:rPr>
              <a:t>История русской культуры </a:t>
            </a:r>
            <a:endParaRPr lang="en-US" sz="40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dirty="0">
                <a:solidFill>
                  <a:schemeClr val="tx1"/>
                </a:solidFill>
              </a:rPr>
              <a:t>Лекция 5</a:t>
            </a:r>
            <a:endParaRPr lang="en-US"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rPr>
              <a:t>	</a:t>
            </a:r>
            <a:r>
              <a:rPr lang="ru-RU" sz="2000" i="1" dirty="0">
                <a:solidFill>
                  <a:schemeClr val="tx1"/>
                </a:solidFill>
                <a:latin typeface="Arial" panose="020B0604020202020204" pitchFamily="34" charset="0"/>
                <a:cs typeface="Arial" panose="020B0604020202020204" pitchFamily="34" charset="0"/>
              </a:rPr>
              <a:t>Овдовев, Иван III женится на Софье Палеолог, которая была племянницей византийского императора. Женитьба давала князю право стать преемником и продолжателем великой византийской династии. И как наследник византийской династии Иван III берет герб с изображением двуглавого орла. Двуглавый орел символизировал </a:t>
            </a:r>
            <a:r>
              <a:rPr lang="ru-RU" sz="2000" i="1" dirty="0" err="1">
                <a:solidFill>
                  <a:schemeClr val="tx1"/>
                </a:solidFill>
                <a:latin typeface="Arial" panose="020B0604020202020204" pitchFamily="34" charset="0"/>
                <a:cs typeface="Arial" panose="020B0604020202020204" pitchFamily="34" charset="0"/>
              </a:rPr>
              <a:t>двуединство</a:t>
            </a:r>
            <a:r>
              <a:rPr lang="ru-RU" sz="2000" i="1" dirty="0">
                <a:solidFill>
                  <a:schemeClr val="tx1"/>
                </a:solidFill>
                <a:latin typeface="Arial" panose="020B0604020202020204" pitchFamily="34" charset="0"/>
                <a:cs typeface="Arial" panose="020B0604020202020204" pitchFamily="34" charset="0"/>
              </a:rPr>
              <a:t> империи.</a:t>
            </a:r>
            <a:br>
              <a:rPr lang="ru-RU" sz="2000" i="1" dirty="0">
                <a:solidFill>
                  <a:schemeClr val="tx1"/>
                </a:solidFill>
                <a:latin typeface="Arial" panose="020B0604020202020204" pitchFamily="34" charset="0"/>
                <a:cs typeface="Arial" panose="020B0604020202020204" pitchFamily="34" charset="0"/>
              </a:rPr>
            </a:br>
            <a:r>
              <a:rPr lang="ru-RU" sz="2000" i="1" dirty="0">
                <a:solidFill>
                  <a:schemeClr val="tx1"/>
                </a:solidFill>
                <a:latin typeface="Arial" panose="020B0604020202020204" pitchFamily="34" charset="0"/>
                <a:cs typeface="Arial" panose="020B0604020202020204" pitchFamily="34" charset="0"/>
              </a:rPr>
              <a:t>	Особенностью русской культуры 16 века является начал активного использования достижений европейской культуры. Ярким свидетельством тому служит Московский Кремль и Успенский собор, которые были построены проекту Аристотеля </a:t>
            </a:r>
            <a:r>
              <a:rPr lang="ru-RU" sz="2000" i="1" dirty="0" err="1">
                <a:solidFill>
                  <a:schemeClr val="tx1"/>
                </a:solidFill>
                <a:latin typeface="Arial" panose="020B0604020202020204" pitchFamily="34" charset="0"/>
                <a:cs typeface="Arial" panose="020B0604020202020204" pitchFamily="34" charset="0"/>
              </a:rPr>
              <a:t>Фиорованти</a:t>
            </a:r>
            <a:r>
              <a:rPr lang="ru-RU" sz="2000" i="1" dirty="0">
                <a:solidFill>
                  <a:schemeClr val="tx1"/>
                </a:solidFill>
                <a:latin typeface="Arial" panose="020B0604020202020204" pitchFamily="34" charset="0"/>
                <a:cs typeface="Arial" panose="020B0604020202020204" pitchFamily="34" charset="0"/>
              </a:rPr>
              <a:t>. Вслед за Успенским собором начнется перестройка всего Кремля.</a:t>
            </a:r>
            <a:br>
              <a:rPr lang="ru-RU" sz="2000" i="1" dirty="0">
                <a:solidFill>
                  <a:schemeClr val="tx1"/>
                </a:solidFill>
                <a:latin typeface="Arial" panose="020B0604020202020204" pitchFamily="34" charset="0"/>
                <a:cs typeface="Arial" panose="020B0604020202020204" pitchFamily="34" charset="0"/>
              </a:rPr>
            </a:br>
            <a:r>
              <a:rPr lang="ru-RU" sz="2000" i="1" dirty="0">
                <a:solidFill>
                  <a:schemeClr val="tx1"/>
                </a:solidFill>
                <a:latin typeface="Arial" panose="020B0604020202020204" pitchFamily="34" charset="0"/>
                <a:cs typeface="Arial" panose="020B0604020202020204" pitchFamily="34" charset="0"/>
              </a:rPr>
              <a:t>	</a:t>
            </a:r>
            <a:endParaRPr lang="en-US" sz="20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Стремясь к могуществу, Иван III приглашает в Москву знаменитых итальянских зодчих Пьетро </a:t>
            </a:r>
            <a:r>
              <a:rPr lang="ru-RU" sz="2000" i="1" dirty="0" err="1">
                <a:solidFill>
                  <a:schemeClr val="tx1">
                    <a:lumMod val="75000"/>
                    <a:lumOff val="25000"/>
                  </a:schemeClr>
                </a:solidFill>
                <a:latin typeface="Arial" panose="020B0604020202020204" pitchFamily="34" charset="0"/>
                <a:cs typeface="Arial" panose="020B0604020202020204" pitchFamily="34" charset="0"/>
              </a:rPr>
              <a:t>Соляри</a:t>
            </a:r>
            <a:r>
              <a:rPr lang="ru-RU" sz="2000" i="1" dirty="0">
                <a:solidFill>
                  <a:schemeClr val="tx1">
                    <a:lumMod val="75000"/>
                    <a:lumOff val="25000"/>
                  </a:schemeClr>
                </a:solidFill>
                <a:latin typeface="Arial" panose="020B0604020202020204" pitchFamily="34" charset="0"/>
                <a:cs typeface="Arial" panose="020B0604020202020204" pitchFamily="34" charset="0"/>
              </a:rPr>
              <a:t> и Марко Руффо и заказывает им строительство новых кремлевских стен и башен</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Так в Московской архитектурной традиции появится новый строительный материла красный кирпич, благодаря которому Москва приобретет свой характерный красиво-красный вид.</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Благодаря Ивану III Москва начинает быстро разрастаться, она обретает каменный вид и выходит за пределы Кремля, начинает развиваться гражданское строительство.</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rPr>
              <a:t>	</a:t>
            </a:r>
            <a:endParaRPr lang="en-US" sz="2000" dirty="0">
              <a:solidFill>
                <a:schemeClr val="tx1">
                  <a:lumMod val="75000"/>
                  <a:lumOff val="25000"/>
                </a:schemeClr>
              </a:solidFill>
            </a:endParaRPr>
          </a:p>
        </p:txBody>
      </p:sp>
    </p:spTree>
    <p:extLst>
      <p:ext uri="{BB962C8B-B14F-4D97-AF65-F5344CB8AC3E}">
        <p14:creationId xmlns:p14="http://schemas.microsoft.com/office/powerpoint/2010/main" val="17756704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Среди новаторских характеристик архитектуры 16 века можно отметить столпообразные шатровые храмы.  </a:t>
            </a:r>
            <a:r>
              <a:rPr lang="ru-RU" sz="2000" i="1" dirty="0" err="1">
                <a:solidFill>
                  <a:schemeClr val="tx1">
                    <a:lumMod val="75000"/>
                    <a:lumOff val="25000"/>
                  </a:schemeClr>
                </a:solidFill>
                <a:latin typeface="Arial" panose="020B0604020202020204" pitchFamily="34" charset="0"/>
                <a:cs typeface="Arial" panose="020B0604020202020204" pitchFamily="34" charset="0"/>
              </a:rPr>
              <a:t>восьмимерник</a:t>
            </a:r>
            <a:r>
              <a:rPr lang="ru-RU" sz="2000" i="1" dirty="0">
                <a:solidFill>
                  <a:schemeClr val="tx1">
                    <a:lumMod val="75000"/>
                    <a:lumOff val="25000"/>
                  </a:schemeClr>
                </a:solidFill>
                <a:latin typeface="Arial" panose="020B0604020202020204" pitchFamily="34" charset="0"/>
                <a:cs typeface="Arial" panose="020B0604020202020204" pitchFamily="34" charset="0"/>
              </a:rPr>
              <a:t> с шатром был традиционной русской формой деревянного храма. Шатровый стиль сыграет важную роль в формировании новых форм каменного зодчество 16 века. Именно на основе шатрового стиля получит развитие идея пирамидальности. Шатровые венцы очень напоминали остроконечные могущественные ели и гармонично выписывались в русский лесной пейзаж</a:t>
            </a:r>
            <a:r>
              <a:rPr lang="ru-RU" sz="2000" dirty="0">
                <a:solidFill>
                  <a:schemeClr val="tx1">
                    <a:lumMod val="75000"/>
                    <a:lumOff val="25000"/>
                  </a:schemeClr>
                </a:solidFill>
                <a:latin typeface="Arial" panose="020B0604020202020204" pitchFamily="34" charset="0"/>
                <a:cs typeface="Arial" panose="020B0604020202020204" pitchFamily="34" charset="0"/>
              </a:rPr>
              <a:t>.</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45968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fontScale="90000"/>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solidFill>
                  <a:schemeClr val="tx1">
                    <a:lumMod val="75000"/>
                    <a:lumOff val="25000"/>
                  </a:schemeClr>
                </a:solidFill>
                <a:latin typeface="Arial" panose="020B0604020202020204" pitchFamily="34" charset="0"/>
                <a:cs typeface="Arial" panose="020B0604020202020204" pitchFamily="34" charset="0"/>
              </a:rPr>
              <a:t>Выдающимся памятником русского зодчества стал собор Вознесения. Он построен в 1530 – 1532 г в четь рождения Ивана </a:t>
            </a:r>
            <a:r>
              <a:rPr lang="tr-TR" sz="2200" i="1" dirty="0">
                <a:solidFill>
                  <a:schemeClr val="tx1">
                    <a:lumMod val="75000"/>
                    <a:lumOff val="25000"/>
                  </a:schemeClr>
                </a:solidFill>
                <a:latin typeface="Arial" panose="020B0604020202020204" pitchFamily="34" charset="0"/>
                <a:cs typeface="Arial" panose="020B0604020202020204" pitchFamily="34" charset="0"/>
              </a:rPr>
              <a:t>IV</a:t>
            </a:r>
            <a:r>
              <a:rPr lang="ru-RU" sz="2200" i="1" dirty="0">
                <a:solidFill>
                  <a:schemeClr val="tx1">
                    <a:lumMod val="75000"/>
                    <a:lumOff val="25000"/>
                  </a:schemeClr>
                </a:solidFill>
                <a:latin typeface="Arial" panose="020B0604020202020204" pitchFamily="34" charset="0"/>
                <a:cs typeface="Arial" panose="020B0604020202020204" pitchFamily="34" charset="0"/>
              </a:rPr>
              <a:t>. Этот великолепный образец русского шатрового зодчество станет символом оригинального русского архитектурного стиля. Часто историки архитектуры в развитии русского шатрового стиля усматривают отражение готической архитектуры, однако следует заметить, что шатер как архитектурный прием использовался в русском зодчестве еще в 12 веке.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Собор Василия Блаженного  был построен в 1555г как символ победы над Казанским ханством в благодарность за покровительство высших сил. Храм соединил в себе традиции раннемосковского зодчества и архитектурные решения нового времени. Подтверждением тому служит шатровое решение главного объема и классическое решение периферийных объемов.</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1499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16 веке в Россию приходит книгопечатание в 1563г в Москве была открыта первая типография. Руководил типографией Иван Федоров. Иван Федоров был и ученым, и изобретателем, и художником, а главное составителем книг. Он сам сконструировал типографский станок, сам вырезал из дерева шрифт и 1 марта 1564г напечатал книгу «Деяния святых апостолов. Год спустя из этой же типографии был выпущен часослов – книга молитв и песнопений. Часослов станет одним из </a:t>
            </a:r>
            <a:r>
              <a:rPr lang="ru-RU" sz="2000" i="1">
                <a:solidFill>
                  <a:schemeClr val="tx1">
                    <a:lumMod val="75000"/>
                    <a:lumOff val="25000"/>
                  </a:schemeClr>
                </a:solidFill>
                <a:latin typeface="Arial" panose="020B0604020202020204" pitchFamily="34" charset="0"/>
                <a:cs typeface="Arial" panose="020B0604020202020204" pitchFamily="34" charset="0"/>
              </a:rPr>
              <a:t>первых учебников, </a:t>
            </a:r>
            <a:r>
              <a:rPr lang="ru-RU" sz="2000" i="1" dirty="0">
                <a:solidFill>
                  <a:schemeClr val="tx1">
                    <a:lumMod val="75000"/>
                    <a:lumOff val="25000"/>
                  </a:schemeClr>
                </a:solidFill>
                <a:latin typeface="Arial" panose="020B0604020202020204" pitchFamily="34" charset="0"/>
                <a:cs typeface="Arial" panose="020B0604020202020204" pitchFamily="34" charset="0"/>
              </a:rPr>
              <a:t>по которому будут осваивать грамоту. Однако после разногласий с церковью Иван Федоров переезжает во Львов. В 1574г. он издаст азбуку.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63340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fontScale="90000"/>
          </a:bodyPr>
          <a:lstStyle/>
          <a:p>
            <a:r>
              <a:rPr lang="ru-RU" sz="2000" i="1">
                <a:solidFill>
                  <a:schemeClr val="tx1">
                    <a:lumMod val="75000"/>
                    <a:lumOff val="25000"/>
                  </a:schemeClr>
                </a:solidFill>
                <a:latin typeface="Arial" panose="020B0604020202020204" pitchFamily="34" charset="0"/>
                <a:cs typeface="Arial" panose="020B0604020202020204" pitchFamily="34" charset="0"/>
              </a:rPr>
              <a:t>Список </a:t>
            </a:r>
            <a:r>
              <a:rPr lang="ru-RU" sz="2000" i="1" dirty="0">
                <a:solidFill>
                  <a:schemeClr val="tx1">
                    <a:lumMod val="75000"/>
                    <a:lumOff val="25000"/>
                  </a:schemeClr>
                </a:solidFill>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solidFill>
                  <a:schemeClr val="tx1">
                    <a:lumMod val="75000"/>
                    <a:lumOff val="25000"/>
                  </a:schemeClr>
                </a:solidFill>
                <a:latin typeface="Arial" panose="020B0604020202020204" pitchFamily="34" charset="0"/>
                <a:cs typeface="Arial" panose="020B0604020202020204" pitchFamily="34" charset="0"/>
              </a:rPr>
              <a:t>Харвест</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err="1">
                <a:solidFill>
                  <a:schemeClr val="tx1">
                    <a:lumMod val="75000"/>
                    <a:lumOff val="25000"/>
                  </a:schemeClr>
                </a:solidFill>
                <a:latin typeface="Arial" panose="020B0604020202020204" pitchFamily="34" charset="0"/>
                <a:cs typeface="Arial" panose="020B0604020202020204" pitchFamily="34" charset="0"/>
              </a:rPr>
              <a:t>Бутромеев</a:t>
            </a:r>
            <a:r>
              <a:rPr lang="ru-RU" sz="1800" i="1" dirty="0">
                <a:solidFill>
                  <a:schemeClr val="tx1">
                    <a:lumMod val="75000"/>
                    <a:lumOff val="25000"/>
                  </a:schemeClr>
                </a:solidFill>
                <a:latin typeface="Arial" panose="020B0604020202020204" pitchFamily="34" charset="0"/>
                <a:cs typeface="Arial" panose="020B0604020202020204" pitchFamily="34" charset="0"/>
              </a:rPr>
              <a:t>, В.П. и др.(2007). Россия державная. Москва. Белый город.</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Горелов, А.А. (2015). История русской культуры.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Юрайт</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err="1">
                <a:solidFill>
                  <a:schemeClr val="tx1">
                    <a:lumMod val="75000"/>
                    <a:lumOff val="25000"/>
                  </a:schemeClr>
                </a:solidFill>
                <a:latin typeface="Arial" panose="020B0604020202020204" pitchFamily="34" charset="0"/>
                <a:cs typeface="Arial" panose="020B0604020202020204" pitchFamily="34" charset="0"/>
              </a:rPr>
              <a:t>Забылин</a:t>
            </a:r>
            <a:r>
              <a:rPr lang="ru-RU" sz="1800" i="1" dirty="0">
                <a:solidFill>
                  <a:schemeClr val="tx1">
                    <a:lumMod val="75000"/>
                    <a:lumOff val="25000"/>
                  </a:schemeClr>
                </a:solidFill>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err="1">
                <a:solidFill>
                  <a:schemeClr val="tx1">
                    <a:lumMod val="75000"/>
                    <a:lumOff val="25000"/>
                  </a:schemeClr>
                </a:solidFill>
                <a:latin typeface="Arial" panose="020B0604020202020204" pitchFamily="34" charset="0"/>
                <a:cs typeface="Arial" panose="020B0604020202020204" pitchFamily="34" charset="0"/>
              </a:rPr>
              <a:t>Стахорский</a:t>
            </a:r>
            <a:r>
              <a:rPr lang="ru-RU" sz="1800" i="1" dirty="0">
                <a:solidFill>
                  <a:schemeClr val="tx1">
                    <a:lumMod val="75000"/>
                    <a:lumOff val="25000"/>
                  </a:schemeClr>
                </a:solidFill>
                <a:latin typeface="Arial" panose="020B0604020202020204" pitchFamily="34" charset="0"/>
                <a:cs typeface="Arial" panose="020B0604020202020204" pitchFamily="34" charset="0"/>
              </a:rPr>
              <a:t>, С. (2006). Русская культура. Москва. Дрофа.</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800" i="1" dirty="0">
                <a:solidFill>
                  <a:schemeClr val="tx1">
                    <a:lumMod val="75000"/>
                    <a:lumOff val="25000"/>
                  </a:schemeClr>
                </a:solidFill>
                <a:latin typeface="Arial" panose="020B0604020202020204" pitchFamily="34" charset="0"/>
                <a:cs typeface="Arial" panose="020B0604020202020204" pitchFamily="34" charset="0"/>
              </a:rPr>
              <a:t>. </a:t>
            </a:r>
            <a:br>
              <a:rPr lang="ru-RU" sz="1800" i="1" dirty="0">
                <a:solidFill>
                  <a:schemeClr val="tx1">
                    <a:lumMod val="75000"/>
                    <a:lumOff val="25000"/>
                  </a:schemeClr>
                </a:solidFill>
                <a:latin typeface="Arial" panose="020B0604020202020204" pitchFamily="34" charset="0"/>
                <a:cs typeface="Arial" panose="020B0604020202020204" pitchFamily="34" charset="0"/>
              </a:rPr>
            </a:b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95301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696</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vt:lpstr>
      <vt:lpstr>Avenir Next LT Pro Light</vt:lpstr>
      <vt:lpstr>Garamond</vt:lpstr>
      <vt:lpstr>SavonVTI</vt:lpstr>
      <vt:lpstr>История русской культуры </vt:lpstr>
      <vt:lpstr> Овдовев, Иван III женится на Софье Палеолог, которая была племянницей византийского императора. Женитьба давала князю право стать преемником и продолжателем великой византийской династии. И как наследник византийской династии Иван III берет герб с изображением двуглавого орла. Двуглавый орел символизировал двуединство империи.  Особенностью русской культуры 16 века является начал активного использования достижений европейской культуры. Ярким свидетельством тому служит Московский Кремль и Успенский собор, которые были построены проекту Аристотеля Фиорованти. Вслед за Успенским собором начнется перестройка всего Кремля.  </vt:lpstr>
      <vt:lpstr> Стремясь к могуществу, Иван III приглашает в Москву знаменитых итальянских зодчих Пьетро Соляри и Марко Руффо и заказывает им строительство новых кремлевских стен и башен Так в Московской архитектурной традиции появится новый строительный материла красный кирпич, благодаря которому Москва приобретет свой характерный красиво-красный вид.  Благодаря Ивану III Москва начинает быстро разрастаться, она обретает каменный вид и выходит за пределы Кремля, начинает развиваться гражданское строительство.   </vt:lpstr>
      <vt:lpstr> Среди новаторских характеристик архитектуры 16 века можно отметить столпообразные шатровые храмы.  восьмимерник с шатром был традиционной русской формой деревянного храма. Шатровый стиль сыграет важную роль в формировании новых форм каменного зодчество 16 века. Именно на основе шатрового стиля получит развитие идея пирамидальности. Шатровые венцы очень напоминали остроконечные могущественные ели и гармонично выписывались в русский лесной пейзаж.   </vt:lpstr>
      <vt:lpstr> Выдающимся памятником русского зодчества стал собор Вознесения. Он построен в 1530 – 1532 г в четь рождения Ивана IV. Этот великолепный образец русского шатрового зодчество станет символом оригинального русского архитектурного стиля. Часто историки архитектуры в развитии русского шатрового стиля усматривают отражение готической архитектуры, однако следует заметить, что шатер как архитектурный прием использовался в русском зодчестве еще в 12 веке.   Собор Василия Блаженного  был построен в 1555г как символ победы над Казанским ханством в благодарность за покровительство высших сил. Храм соединил в себе традиции раннемосковского зодчества и архитектурные решения нового времени. Подтверждением тому служит шатровое решение главного объема и классическое решение периферийных объемов.   </vt:lpstr>
      <vt:lpstr> В 16 веке в Россию приходит книгопечатание в 1563г в Москве была открыта первая типография. Руководил типографией Иван Федоров. Иван Федоров был и ученым, и изобретателем, и художником, а главное составителем книг. Он сам сконструировал типографский станок, сам вырезал из дерева шрифт и 1 марта 1564г напечатал книгу «Деяния святых апостолов. Год спустя из этой же типографии был выпущен часослов – книга молитв и песнопений. Часослов станет одним из первых учебников, по которому будут осваивать грамоту. Однако после разногласий с церковью Иван Федоров переезжает во Львов. В 1574г. он издаст азбуку.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2020-01-19T21:05:02Z</dcterms:created>
  <dcterms:modified xsi:type="dcterms:W3CDTF">2020-02-02T17:36:56Z</dcterms:modified>
</cp:coreProperties>
</file>